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742" r:id="rId2"/>
    <p:sldId id="743" r:id="rId3"/>
    <p:sldId id="745" r:id="rId4"/>
    <p:sldId id="257" r:id="rId5"/>
    <p:sldId id="747" r:id="rId6"/>
    <p:sldId id="748" r:id="rId7"/>
    <p:sldId id="749" r:id="rId8"/>
    <p:sldId id="751" r:id="rId9"/>
    <p:sldId id="752" r:id="rId10"/>
    <p:sldId id="753" r:id="rId11"/>
    <p:sldId id="754" r:id="rId12"/>
    <p:sldId id="755" r:id="rId13"/>
    <p:sldId id="298" r:id="rId14"/>
    <p:sldId id="757" r:id="rId15"/>
    <p:sldId id="270" r:id="rId16"/>
    <p:sldId id="762" r:id="rId17"/>
    <p:sldId id="759" r:id="rId18"/>
    <p:sldId id="760" r:id="rId19"/>
    <p:sldId id="744" r:id="rId20"/>
    <p:sldId id="763" r:id="rId21"/>
    <p:sldId id="764" r:id="rId22"/>
    <p:sldId id="765" r:id="rId23"/>
    <p:sldId id="766" r:id="rId24"/>
    <p:sldId id="767" r:id="rId25"/>
    <p:sldId id="768" r:id="rId26"/>
    <p:sldId id="769" r:id="rId27"/>
    <p:sldId id="770" r:id="rId28"/>
    <p:sldId id="771" r:id="rId29"/>
    <p:sldId id="772" r:id="rId30"/>
    <p:sldId id="773" r:id="rId31"/>
    <p:sldId id="774" r:id="rId32"/>
    <p:sldId id="775" r:id="rId33"/>
    <p:sldId id="306" r:id="rId34"/>
    <p:sldId id="7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5226" autoAdjust="0"/>
  </p:normalViewPr>
  <p:slideViewPr>
    <p:cSldViewPr snapToGrid="0">
      <p:cViewPr varScale="1">
        <p:scale>
          <a:sx n="62" d="100"/>
          <a:sy n="62" d="100"/>
        </p:scale>
        <p:origin x="808" y="52"/>
      </p:cViewPr>
      <p:guideLst/>
    </p:cSldViewPr>
  </p:slideViewPr>
  <p:outlineViewPr>
    <p:cViewPr>
      <p:scale>
        <a:sx n="33" d="100"/>
        <a:sy n="33" d="100"/>
      </p:scale>
      <p:origin x="0" y="-364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8DBAF-A991-4881-9E7C-01E72FCB3213}" type="datetimeFigureOut">
              <a:rPr lang="en-CA" smtClean="0"/>
              <a:t>11/16/2022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05CA0-1BFE-42E1-8D44-901279F5F7AA}" type="slidenum">
              <a:rPr lang="en-CA" smtClean="0"/>
              <a:t>‹#›</a:t>
            </a:fld>
            <a:endParaRPr lang="en-CA" dirty="0"/>
          </a:p>
        </p:txBody>
      </p:sp>
    </p:spTree>
    <p:extLst>
      <p:ext uri="{BB962C8B-B14F-4D97-AF65-F5344CB8AC3E}">
        <p14:creationId xmlns:p14="http://schemas.microsoft.com/office/powerpoint/2010/main" val="397157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F185-D3A3-4B53-B136-5486523E70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C358046-31EE-4F75-8BDB-C8DEF9B99D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6242288-EDF2-40EA-B0A9-6461136C0F37}"/>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D6F48369-E0D7-4993-9400-9F01494AFA1A}"/>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4D85FD50-5F55-4822-A5C3-108B0AC9680D}"/>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423048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3ECE-0AFE-44F2-B411-6FC53D3A1C4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D03FC0-A72C-4D9F-8664-0DBD060AEE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B5267F-FC18-4844-8153-07809CF93B3D}"/>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1A2F13ED-CFE8-4966-989A-5595E3F7572C}"/>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938CF2C6-595F-4B1C-BCEF-BE10AFB2CE31}"/>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226850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AB7BA-4054-45EA-B207-A0D6E59686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BC43B13-47CC-4CD2-9BD7-875D62F9E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C9AE33-90CC-4CBF-8D7B-B1EF64190F63}"/>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E56406B7-9F57-4286-AE99-0071BC3163F7}"/>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70558D93-1748-4CA7-A8F7-55E85E454F72}"/>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268792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DU">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Text Placeholder 5">
            <a:extLst>
              <a:ext uri="{FF2B5EF4-FFF2-40B4-BE49-F238E27FC236}">
                <a16:creationId xmlns:a16="http://schemas.microsoft.com/office/drawing/2014/main" id="{68874B61-9598-9445-9CBD-4043317562F2}"/>
              </a:ext>
            </a:extLst>
          </p:cNvPr>
          <p:cNvSpPr>
            <a:spLocks noGrp="1"/>
          </p:cNvSpPr>
          <p:nvPr>
            <p:ph type="body" sz="quarter" idx="13" hasCustomPrompt="1"/>
          </p:nvPr>
        </p:nvSpPr>
        <p:spPr>
          <a:xfrm>
            <a:off x="463060" y="355479"/>
            <a:ext cx="6686652" cy="383075"/>
          </a:xfrm>
        </p:spPr>
        <p:txBody>
          <a:bodyPr>
            <a:normAutofit/>
          </a:bodyPr>
          <a:lstStyle>
            <a:lvl1pPr>
              <a:defRPr sz="1200"/>
            </a:lvl1pPr>
            <a:lvl2pPr marL="457200" indent="0">
              <a:buNone/>
              <a:defRPr/>
            </a:lvl2pPr>
          </a:lstStyle>
          <a:p>
            <a:pPr lvl="0"/>
            <a:r>
              <a:rPr lang="en-US"/>
              <a:t>Insert ministry name here</a:t>
            </a:r>
          </a:p>
        </p:txBody>
      </p:sp>
      <p:sp>
        <p:nvSpPr>
          <p:cNvPr id="2" name="Title 1"/>
          <p:cNvSpPr>
            <a:spLocks noGrp="1"/>
          </p:cNvSpPr>
          <p:nvPr>
            <p:ph type="ctrTitle"/>
          </p:nvPr>
        </p:nvSpPr>
        <p:spPr>
          <a:xfrm>
            <a:off x="463060" y="747225"/>
            <a:ext cx="6672000" cy="1667984"/>
          </a:xfrm>
        </p:spPr>
        <p:txBody>
          <a:bodyPr anchor="t">
            <a:normAutofit/>
          </a:bodyPr>
          <a:lstStyle>
            <a:lvl1pPr algn="l">
              <a:defRPr sz="4000">
                <a:solidFill>
                  <a:schemeClr val="tx1"/>
                </a:solidFill>
              </a:defRPr>
            </a:lvl1pPr>
          </a:lstStyle>
          <a:p>
            <a:r>
              <a:rPr lang="en-US"/>
              <a:t>Click to edit Master title style</a:t>
            </a:r>
          </a:p>
        </p:txBody>
      </p:sp>
      <p:sp>
        <p:nvSpPr>
          <p:cNvPr id="3" name="Subtitle 2"/>
          <p:cNvSpPr>
            <a:spLocks noGrp="1"/>
          </p:cNvSpPr>
          <p:nvPr>
            <p:ph type="subTitle" idx="1"/>
          </p:nvPr>
        </p:nvSpPr>
        <p:spPr>
          <a:xfrm>
            <a:off x="463060" y="2505809"/>
            <a:ext cx="6672000" cy="2426676"/>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C4854175-F1B1-7D4F-A73B-91105A852046}"/>
              </a:ext>
            </a:extLst>
          </p:cNvPr>
          <p:cNvSpPr>
            <a:spLocks noGrp="1"/>
          </p:cNvSpPr>
          <p:nvPr>
            <p:ph type="sldNum" sz="quarter" idx="12"/>
          </p:nvPr>
        </p:nvSpPr>
        <p:spPr>
          <a:xfrm>
            <a:off x="463060" y="6276603"/>
            <a:ext cx="511637"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5" name="Footer Placeholder 4"/>
          <p:cNvSpPr>
            <a:spLocks noGrp="1"/>
          </p:cNvSpPr>
          <p:nvPr>
            <p:ph type="ftr" sz="quarter" idx="11"/>
          </p:nvPr>
        </p:nvSpPr>
        <p:spPr>
          <a:xfrm>
            <a:off x="974697" y="6276603"/>
            <a:ext cx="3357551" cy="365125"/>
          </a:xfrm>
          <a:prstGeom prst="rect">
            <a:avLst/>
          </a:prstGeom>
        </p:spPr>
        <p:txBody>
          <a:bodyPr anchor="ctr"/>
          <a:lstStyle>
            <a:lvl1pPr algn="r">
              <a:defRPr sz="1200">
                <a:solidFill>
                  <a:schemeClr val="bg1"/>
                </a:solidFill>
              </a:defRPr>
            </a:lvl1pPr>
          </a:lstStyle>
          <a:p>
            <a:pPr algn="l"/>
            <a:r>
              <a:rPr lang="en-CA" dirty="0"/>
              <a:t>ECIS Training: https://test.ecis.edu.gov.on.ca/ </a:t>
            </a:r>
            <a:endParaRPr lang="en-US" dirty="0"/>
          </a:p>
        </p:txBody>
      </p:sp>
      <p:pic>
        <p:nvPicPr>
          <p:cNvPr id="9" name="Picture 8" descr="Symbole du gouvernement de l'Ontario">
            <a:extLst>
              <a:ext uri="{FF2B5EF4-FFF2-40B4-BE49-F238E27FC236}">
                <a16:creationId xmlns:a16="http://schemas.microsoft.com/office/drawing/2014/main" id="{21DB834B-1EDC-1444-ADFB-61CF78292686}"/>
              </a:ext>
            </a:extLst>
          </p:cNvPr>
          <p:cNvPicPr>
            <a:picLocks noChangeAspect="1"/>
          </p:cNvPicPr>
          <p:nvPr userDrawn="1"/>
        </p:nvPicPr>
        <p:blipFill>
          <a:blip r:embed="rId4"/>
          <a:stretch>
            <a:fillRect/>
          </a:stretch>
        </p:blipFill>
        <p:spPr>
          <a:xfrm>
            <a:off x="9667063" y="5807071"/>
            <a:ext cx="2235200" cy="894080"/>
          </a:xfrm>
          <a:prstGeom prst="rect">
            <a:avLst/>
          </a:prstGeom>
        </p:spPr>
      </p:pic>
    </p:spTree>
    <p:extLst>
      <p:ext uri="{BB962C8B-B14F-4D97-AF65-F5344CB8AC3E}">
        <p14:creationId xmlns:p14="http://schemas.microsoft.com/office/powerpoint/2010/main" val="97022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52C0-8263-42CE-861F-D558965D0A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34F17D-1753-4D25-AD01-7BDCDE4792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4E467C-0E3A-4044-B6FD-BD443D0F1C5F}"/>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F93ADC6D-64BB-4110-9DB7-5BEC5257778E}"/>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926E7B58-E028-469A-8184-6A76531DFB44}"/>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13002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231D-D08F-4C87-A14D-2C28F5B7CE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79E7E7A-1B74-49AB-B8FB-3C51EE33F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0CA7E-F5C7-42BB-82C3-7813C4EF6B87}"/>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93A2027A-8328-49DB-9BC6-3B8F2E4A8B86}"/>
              </a:ext>
            </a:extLst>
          </p:cNvPr>
          <p:cNvSpPr>
            <a:spLocks noGrp="1"/>
          </p:cNvSpPr>
          <p:nvPr>
            <p:ph type="ftr" sz="quarter" idx="11"/>
          </p:nvPr>
        </p:nvSpPr>
        <p:spPr/>
        <p:txBody>
          <a:bodyPr/>
          <a:lstStyle/>
          <a:p>
            <a:r>
              <a:rPr lang="en-CA" dirty="0"/>
              <a:t>ECIS Training: https://test.ecis.edu.gov.on.ca/ </a:t>
            </a:r>
          </a:p>
        </p:txBody>
      </p:sp>
      <p:sp>
        <p:nvSpPr>
          <p:cNvPr id="6" name="Slide Number Placeholder 5">
            <a:extLst>
              <a:ext uri="{FF2B5EF4-FFF2-40B4-BE49-F238E27FC236}">
                <a16:creationId xmlns:a16="http://schemas.microsoft.com/office/drawing/2014/main" id="{4C764285-096A-45E3-8C84-A58C4A1040EE}"/>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9909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460-C989-409A-926B-7E81B31FE92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6A6C09-E58E-41BE-A68D-5BFF0F70B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376CA7B-1D21-452D-A97B-4FD298714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99A751D-A257-465A-BA13-54B133B39522}"/>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F0F6CF3D-D3E1-4E6D-972D-689AE60A1010}"/>
              </a:ext>
            </a:extLst>
          </p:cNvPr>
          <p:cNvSpPr>
            <a:spLocks noGrp="1"/>
          </p:cNvSpPr>
          <p:nvPr>
            <p:ph type="ftr" sz="quarter" idx="11"/>
          </p:nvPr>
        </p:nvSpPr>
        <p:spPr/>
        <p:txBody>
          <a:bodyPr/>
          <a:lstStyle/>
          <a:p>
            <a:r>
              <a:rPr lang="en-CA" dirty="0"/>
              <a:t>ECIS Training: https://test.ecis.edu.gov.on.ca/ </a:t>
            </a:r>
          </a:p>
        </p:txBody>
      </p:sp>
      <p:sp>
        <p:nvSpPr>
          <p:cNvPr id="7" name="Slide Number Placeholder 6">
            <a:extLst>
              <a:ext uri="{FF2B5EF4-FFF2-40B4-BE49-F238E27FC236}">
                <a16:creationId xmlns:a16="http://schemas.microsoft.com/office/drawing/2014/main" id="{2A44A9FF-B9B2-45B5-857E-3F1787BA5940}"/>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67706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25C-DD4F-48AA-A446-1E72F4F1605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AAFBEC-FABC-4B2A-BD9F-AC91E50A1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F5591-A4C3-43B7-BCF0-E8699DD98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29B354-DFA7-47BF-AEC8-D8791936A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CA389-A002-4FB6-B82C-E172101DB9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AF45564-F6CD-4C6B-AF54-81FCED8F6D52}"/>
              </a:ext>
            </a:extLst>
          </p:cNvPr>
          <p:cNvSpPr>
            <a:spLocks noGrp="1"/>
          </p:cNvSpPr>
          <p:nvPr>
            <p:ph type="dt" sz="half" idx="10"/>
          </p:nvPr>
        </p:nvSpPr>
        <p:spPr/>
        <p:txBody>
          <a:bodyPr/>
          <a:lstStyle/>
          <a:p>
            <a:endParaRPr lang="en-CA" dirty="0"/>
          </a:p>
        </p:txBody>
      </p:sp>
      <p:sp>
        <p:nvSpPr>
          <p:cNvPr id="8" name="Footer Placeholder 7">
            <a:extLst>
              <a:ext uri="{FF2B5EF4-FFF2-40B4-BE49-F238E27FC236}">
                <a16:creationId xmlns:a16="http://schemas.microsoft.com/office/drawing/2014/main" id="{FA88E1F7-1749-4BF3-A6AF-7E19664FAE9C}"/>
              </a:ext>
            </a:extLst>
          </p:cNvPr>
          <p:cNvSpPr>
            <a:spLocks noGrp="1"/>
          </p:cNvSpPr>
          <p:nvPr>
            <p:ph type="ftr" sz="quarter" idx="11"/>
          </p:nvPr>
        </p:nvSpPr>
        <p:spPr/>
        <p:txBody>
          <a:bodyPr/>
          <a:lstStyle/>
          <a:p>
            <a:r>
              <a:rPr lang="en-CA" dirty="0"/>
              <a:t>ECIS Training: https://test.ecis.edu.gov.on.ca/ </a:t>
            </a:r>
          </a:p>
        </p:txBody>
      </p:sp>
      <p:sp>
        <p:nvSpPr>
          <p:cNvPr id="9" name="Slide Number Placeholder 8">
            <a:extLst>
              <a:ext uri="{FF2B5EF4-FFF2-40B4-BE49-F238E27FC236}">
                <a16:creationId xmlns:a16="http://schemas.microsoft.com/office/drawing/2014/main" id="{70BEAAF9-F302-4256-8DEE-FCB16C6CCF4F}"/>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88057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0401-7D23-43A4-B749-6C80858241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855860D-103F-43A2-810E-0AE16FFDA4ED}"/>
              </a:ext>
            </a:extLst>
          </p:cNvPr>
          <p:cNvSpPr>
            <a:spLocks noGrp="1"/>
          </p:cNvSpPr>
          <p:nvPr>
            <p:ph type="dt" sz="half" idx="10"/>
          </p:nvPr>
        </p:nvSpPr>
        <p:spPr/>
        <p:txBody>
          <a:bodyPr/>
          <a:lstStyle/>
          <a:p>
            <a:endParaRPr lang="en-CA" dirty="0"/>
          </a:p>
        </p:txBody>
      </p:sp>
      <p:sp>
        <p:nvSpPr>
          <p:cNvPr id="4" name="Footer Placeholder 3">
            <a:extLst>
              <a:ext uri="{FF2B5EF4-FFF2-40B4-BE49-F238E27FC236}">
                <a16:creationId xmlns:a16="http://schemas.microsoft.com/office/drawing/2014/main" id="{282BB0CE-DC03-4ED2-A99B-A0BCD74DA768}"/>
              </a:ext>
            </a:extLst>
          </p:cNvPr>
          <p:cNvSpPr>
            <a:spLocks noGrp="1"/>
          </p:cNvSpPr>
          <p:nvPr>
            <p:ph type="ftr" sz="quarter" idx="11"/>
          </p:nvPr>
        </p:nvSpPr>
        <p:spPr/>
        <p:txBody>
          <a:bodyPr/>
          <a:lstStyle/>
          <a:p>
            <a:r>
              <a:rPr lang="en-CA" dirty="0"/>
              <a:t>ECIS Training: https://test.ecis.edu.gov.on.ca/ </a:t>
            </a:r>
          </a:p>
        </p:txBody>
      </p:sp>
      <p:sp>
        <p:nvSpPr>
          <p:cNvPr id="5" name="Slide Number Placeholder 4">
            <a:extLst>
              <a:ext uri="{FF2B5EF4-FFF2-40B4-BE49-F238E27FC236}">
                <a16:creationId xmlns:a16="http://schemas.microsoft.com/office/drawing/2014/main" id="{2628190B-3E42-4F28-BB67-E11C905F1D31}"/>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34318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F071D-333E-4BB0-B4BE-A324878349DF}"/>
              </a:ext>
            </a:extLst>
          </p:cNvPr>
          <p:cNvSpPr>
            <a:spLocks noGrp="1"/>
          </p:cNvSpPr>
          <p:nvPr>
            <p:ph type="dt" sz="half" idx="10"/>
          </p:nvPr>
        </p:nvSpPr>
        <p:spPr/>
        <p:txBody>
          <a:bodyPr/>
          <a:lstStyle/>
          <a:p>
            <a:endParaRPr lang="en-CA" dirty="0"/>
          </a:p>
        </p:txBody>
      </p:sp>
      <p:sp>
        <p:nvSpPr>
          <p:cNvPr id="3" name="Footer Placeholder 2">
            <a:extLst>
              <a:ext uri="{FF2B5EF4-FFF2-40B4-BE49-F238E27FC236}">
                <a16:creationId xmlns:a16="http://schemas.microsoft.com/office/drawing/2014/main" id="{91B2D568-CCD7-4A0E-A408-81D0F482F015}"/>
              </a:ext>
            </a:extLst>
          </p:cNvPr>
          <p:cNvSpPr>
            <a:spLocks noGrp="1"/>
          </p:cNvSpPr>
          <p:nvPr>
            <p:ph type="ftr" sz="quarter" idx="11"/>
          </p:nvPr>
        </p:nvSpPr>
        <p:spPr/>
        <p:txBody>
          <a:bodyPr/>
          <a:lstStyle/>
          <a:p>
            <a:r>
              <a:rPr lang="en-CA" dirty="0"/>
              <a:t>ECIS Training: https://test.ecis.edu.gov.on.ca/ </a:t>
            </a:r>
          </a:p>
        </p:txBody>
      </p:sp>
      <p:sp>
        <p:nvSpPr>
          <p:cNvPr id="4" name="Slide Number Placeholder 3">
            <a:extLst>
              <a:ext uri="{FF2B5EF4-FFF2-40B4-BE49-F238E27FC236}">
                <a16:creationId xmlns:a16="http://schemas.microsoft.com/office/drawing/2014/main" id="{8948DD37-EEE9-4D11-84E1-43739FFA5F4E}"/>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197859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C368-B459-467D-A134-9DEEE12A38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9752BF73-4044-4703-873C-93F525BD7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95CBE0-E32F-46DB-B370-C063836AA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4BB854B-806F-45A6-A96F-BA13A0ED007A}"/>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713061A2-D86A-45FD-BCDF-2A5F6DCFC0C8}"/>
              </a:ext>
            </a:extLst>
          </p:cNvPr>
          <p:cNvSpPr>
            <a:spLocks noGrp="1"/>
          </p:cNvSpPr>
          <p:nvPr>
            <p:ph type="ftr" sz="quarter" idx="11"/>
          </p:nvPr>
        </p:nvSpPr>
        <p:spPr/>
        <p:txBody>
          <a:bodyPr/>
          <a:lstStyle/>
          <a:p>
            <a:r>
              <a:rPr lang="en-CA" dirty="0"/>
              <a:t>ECIS Training: https://test.ecis.edu.gov.on.ca/ </a:t>
            </a:r>
          </a:p>
        </p:txBody>
      </p:sp>
      <p:sp>
        <p:nvSpPr>
          <p:cNvPr id="7" name="Slide Number Placeholder 6">
            <a:extLst>
              <a:ext uri="{FF2B5EF4-FFF2-40B4-BE49-F238E27FC236}">
                <a16:creationId xmlns:a16="http://schemas.microsoft.com/office/drawing/2014/main" id="{2490E0BD-5A41-470F-BC73-E36D7B4BA6FB}"/>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11785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A06B-D514-4D88-90CA-703E9BFBB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714460E0-CFE8-447F-9A8A-EE84B554D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8269FCF4-9E40-4A8E-94EB-837CAA2FB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5" name="Date Placeholder 4">
            <a:extLst>
              <a:ext uri="{FF2B5EF4-FFF2-40B4-BE49-F238E27FC236}">
                <a16:creationId xmlns:a16="http://schemas.microsoft.com/office/drawing/2014/main" id="{6677BBE9-8294-4194-942B-6711213A7A44}"/>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858DE9A3-9A6A-4DA6-BBD3-6EC15E82217E}"/>
              </a:ext>
            </a:extLst>
          </p:cNvPr>
          <p:cNvSpPr>
            <a:spLocks noGrp="1"/>
          </p:cNvSpPr>
          <p:nvPr>
            <p:ph type="ftr" sz="quarter" idx="11"/>
          </p:nvPr>
        </p:nvSpPr>
        <p:spPr/>
        <p:txBody>
          <a:bodyPr/>
          <a:lstStyle/>
          <a:p>
            <a:r>
              <a:rPr lang="en-CA" dirty="0"/>
              <a:t>ECIS Training: https://test.ecis.edu.gov.on.ca/ </a:t>
            </a:r>
          </a:p>
        </p:txBody>
      </p:sp>
      <p:sp>
        <p:nvSpPr>
          <p:cNvPr id="7" name="Slide Number Placeholder 6">
            <a:extLst>
              <a:ext uri="{FF2B5EF4-FFF2-40B4-BE49-F238E27FC236}">
                <a16:creationId xmlns:a16="http://schemas.microsoft.com/office/drawing/2014/main" id="{22CE0ACB-8674-4F72-8333-B7BCA76C2F24}"/>
              </a:ext>
            </a:extLst>
          </p:cNvPr>
          <p:cNvSpPr>
            <a:spLocks noGrp="1"/>
          </p:cNvSpPr>
          <p:nvPr>
            <p:ph type="sldNum" sz="quarter" idx="12"/>
          </p:nvPr>
        </p:nvSpPr>
        <p:spPr/>
        <p:txBody>
          <a:bodyPr/>
          <a:lstStyle/>
          <a:p>
            <a:fld id="{AF744F5D-DC43-4685-90B0-02110C60ED91}" type="slidenum">
              <a:rPr lang="en-CA" smtClean="0"/>
              <a:t>‹#›</a:t>
            </a:fld>
            <a:endParaRPr lang="en-CA" dirty="0"/>
          </a:p>
        </p:txBody>
      </p:sp>
    </p:spTree>
    <p:extLst>
      <p:ext uri="{BB962C8B-B14F-4D97-AF65-F5344CB8AC3E}">
        <p14:creationId xmlns:p14="http://schemas.microsoft.com/office/powerpoint/2010/main" val="321387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B285E-CABC-4AEB-8282-19642018B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7FFF551-10A5-4928-9DF4-26F51E3DC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C331F2-9605-48E2-8AC2-2F6F1BF5C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a:extLst>
              <a:ext uri="{FF2B5EF4-FFF2-40B4-BE49-F238E27FC236}">
                <a16:creationId xmlns:a16="http://schemas.microsoft.com/office/drawing/2014/main" id="{6B59C98F-3A81-428D-985C-EC2A871CB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ECIS Training: https://test.ecis.edu.gov.on.ca/ </a:t>
            </a:r>
          </a:p>
        </p:txBody>
      </p:sp>
      <p:sp>
        <p:nvSpPr>
          <p:cNvPr id="6" name="Slide Number Placeholder 5">
            <a:extLst>
              <a:ext uri="{FF2B5EF4-FFF2-40B4-BE49-F238E27FC236}">
                <a16:creationId xmlns:a16="http://schemas.microsoft.com/office/drawing/2014/main" id="{40A5846A-CD3A-41EA-B867-1000D07B6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44F5D-DC43-4685-90B0-02110C60ED91}" type="slidenum">
              <a:rPr lang="en-CA" smtClean="0"/>
              <a:t>‹#›</a:t>
            </a:fld>
            <a:endParaRPr lang="en-CA" dirty="0"/>
          </a:p>
        </p:txBody>
      </p:sp>
    </p:spTree>
    <p:extLst>
      <p:ext uri="{BB962C8B-B14F-4D97-AF65-F5344CB8AC3E}">
        <p14:creationId xmlns:p14="http://schemas.microsoft.com/office/powerpoint/2010/main" val="228079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27.tmp"/></Relationships>
</file>

<file path=ppt/slides/_rels/slide1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27.tmp"/></Relationships>
</file>

<file path=ppt/slides/_rels/slide1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1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1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5" Type="http://schemas.openxmlformats.org/officeDocument/2006/relationships/image" Target="../media/image24.tmp"/><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5" Type="http://schemas.openxmlformats.org/officeDocument/2006/relationships/image" Target="../media/image36.tmp"/><Relationship Id="rId4" Type="http://schemas.openxmlformats.org/officeDocument/2006/relationships/image" Target="../media/image13.tmp"/></Relationships>
</file>

<file path=ppt/slides/_rels/slide2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2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2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 Id="rId5" Type="http://schemas.openxmlformats.org/officeDocument/2006/relationships/image" Target="../media/image39.tmp"/><Relationship Id="rId4" Type="http://schemas.openxmlformats.org/officeDocument/2006/relationships/image" Target="../media/image23.tmp"/></Relationships>
</file>

<file path=ppt/slides/_rels/slide2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27.tmp"/></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30.xml.rels><?xml version="1.0" encoding="UTF-8" standalone="yes"?>
<Relationships xmlns="http://schemas.openxmlformats.org/package/2006/relationships"><Relationship Id="rId3" Type="http://schemas.openxmlformats.org/officeDocument/2006/relationships/hyperlink" Target="mailto:ECIS.Admin@ontario.ca" TargetMode="External"/><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8.tmp"/><Relationship Id="rId1" Type="http://schemas.openxmlformats.org/officeDocument/2006/relationships/slideLayout" Target="../slideLayouts/slideLayout2.xml"/><Relationship Id="rId5" Type="http://schemas.openxmlformats.org/officeDocument/2006/relationships/image" Target="../media/image42.tmp"/><Relationship Id="rId4" Type="http://schemas.openxmlformats.org/officeDocument/2006/relationships/image" Target="../media/image41.tmp"/></Relationships>
</file>

<file path=ppt/slides/_rels/slide3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5.tmp"/><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15.tmp"/><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CEF593-5846-40F6-B2E5-EFAFC708E752}"/>
              </a:ext>
              <a:ext uri="{C183D7F6-B498-43B3-948B-1728B52AA6E4}">
                <adec:decorative xmlns:adec="http://schemas.microsoft.com/office/drawing/2017/decorative" val="1"/>
              </a:ext>
            </a:extLst>
          </p:cNvPr>
          <p:cNvSpPr>
            <a:spLocks noGrp="1"/>
          </p:cNvSpPr>
          <p:nvPr>
            <p:ph type="sldNum" sz="quarter" idx="12"/>
          </p:nvPr>
        </p:nvSpPr>
        <p:spPr/>
        <p:txBody>
          <a:bodyPr/>
          <a:lstStyle/>
          <a:p>
            <a:fld id="{9CAA33A2-411E-8443-83D0-3263C24E97A5}" type="slidenum">
              <a:rPr lang="en-US" smtClean="0"/>
              <a:pPr/>
              <a:t>1</a:t>
            </a:fld>
            <a:endParaRPr lang="en-US" dirty="0"/>
          </a:p>
        </p:txBody>
      </p:sp>
      <p:sp>
        <p:nvSpPr>
          <p:cNvPr id="12" name="Title 1">
            <a:extLst>
              <a:ext uri="{FF2B5EF4-FFF2-40B4-BE49-F238E27FC236}">
                <a16:creationId xmlns:a16="http://schemas.microsoft.com/office/drawing/2014/main" id="{7F74DBC2-CD9C-4D70-9117-3D1F7D5AF25C}"/>
              </a:ext>
            </a:extLst>
          </p:cNvPr>
          <p:cNvSpPr>
            <a:spLocks noGrp="1"/>
          </p:cNvSpPr>
          <p:nvPr>
            <p:ph type="ctrTitle"/>
          </p:nvPr>
        </p:nvSpPr>
        <p:spPr>
          <a:xfrm>
            <a:off x="463060" y="747225"/>
            <a:ext cx="6672000" cy="1667984"/>
          </a:xfrm>
        </p:spPr>
        <p:txBody>
          <a:bodyPr>
            <a:normAutofit/>
          </a:bodyPr>
          <a:lstStyle/>
          <a:p>
            <a:pPr algn="l" rtl="0"/>
            <a:r>
              <a:rPr lang="fr-ca" b="0" i="0" u="none" baseline="0" dirty="0"/>
              <a:t>Système d’information sur les immobilisations scolaires (SIIÉ)</a:t>
            </a:r>
          </a:p>
        </p:txBody>
      </p:sp>
      <p:sp>
        <p:nvSpPr>
          <p:cNvPr id="13" name="Subtitle 7">
            <a:extLst>
              <a:ext uri="{FF2B5EF4-FFF2-40B4-BE49-F238E27FC236}">
                <a16:creationId xmlns:a16="http://schemas.microsoft.com/office/drawing/2014/main" id="{A4E36DBD-8C93-4369-80F8-6E436ED7CACF}"/>
              </a:ext>
            </a:extLst>
          </p:cNvPr>
          <p:cNvSpPr>
            <a:spLocks noGrp="1"/>
          </p:cNvSpPr>
          <p:nvPr>
            <p:ph type="subTitle" idx="1"/>
          </p:nvPr>
        </p:nvSpPr>
        <p:spPr>
          <a:xfrm>
            <a:off x="463060" y="2130634"/>
            <a:ext cx="6672000" cy="821572"/>
          </a:xfrm>
        </p:spPr>
        <p:txBody>
          <a:bodyPr>
            <a:normAutofit/>
          </a:bodyPr>
          <a:lstStyle/>
          <a:p>
            <a:pPr algn="l" rtl="0"/>
            <a:r>
              <a:rPr lang="fr-ca" b="0" i="0" u="none" baseline="0" dirty="0"/>
              <a:t>Vérification des données au niveau des écoles sur SIIÉ pour les utilisateurs des conseils scolaires</a:t>
            </a:r>
          </a:p>
        </p:txBody>
      </p:sp>
      <p:sp>
        <p:nvSpPr>
          <p:cNvPr id="14" name="Text Placeholder 2">
            <a:extLst>
              <a:ext uri="{FF2B5EF4-FFF2-40B4-BE49-F238E27FC236}">
                <a16:creationId xmlns:a16="http://schemas.microsoft.com/office/drawing/2014/main" id="{665EA540-3CB6-4EBD-9822-6CA50B790DC8}"/>
              </a:ext>
            </a:extLst>
          </p:cNvPr>
          <p:cNvSpPr>
            <a:spLocks noGrp="1"/>
          </p:cNvSpPr>
          <p:nvPr>
            <p:ph type="body" sz="quarter" idx="13"/>
          </p:nvPr>
        </p:nvSpPr>
        <p:spPr>
          <a:xfrm>
            <a:off x="43960" y="28267"/>
            <a:ext cx="6686652" cy="383075"/>
          </a:xfrm>
        </p:spPr>
        <p:txBody>
          <a:bodyPr/>
          <a:lstStyle/>
          <a:p>
            <a:pPr marL="0" indent="0" algn="l" rtl="0">
              <a:buNone/>
            </a:pPr>
            <a:r>
              <a:rPr lang="fr-ca" b="0" i="0" u="none" baseline="0"/>
              <a:t>Ministère de l’Éducation</a:t>
            </a:r>
          </a:p>
        </p:txBody>
      </p:sp>
    </p:spTree>
    <p:extLst>
      <p:ext uri="{BB962C8B-B14F-4D97-AF65-F5344CB8AC3E}">
        <p14:creationId xmlns:p14="http://schemas.microsoft.com/office/powerpoint/2010/main" val="406922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524E3999-148D-4A7D-A8B0-4FF4CAF60A50}"/>
              </a:ext>
            </a:extLst>
          </p:cNvPr>
          <p:cNvSpPr txBox="1">
            <a:spLocks noGrp="1"/>
          </p:cNvSpPr>
          <p:nvPr>
            <p:ph type="title" idx="4294967295"/>
          </p:nvPr>
        </p:nvSpPr>
        <p:spPr>
          <a:xfrm>
            <a:off x="0" y="11290"/>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Programme de la division déplacé  </a:t>
            </a:r>
          </a:p>
        </p:txBody>
      </p:sp>
      <p:grpSp>
        <p:nvGrpSpPr>
          <p:cNvPr id="5" name="Group 4" descr="Trois captures d’écran des étapes 10 à 18 pour un Programme de la division déplacé, comme décrites dans la table suivante.">
            <a:extLst>
              <a:ext uri="{FF2B5EF4-FFF2-40B4-BE49-F238E27FC236}">
                <a16:creationId xmlns:a16="http://schemas.microsoft.com/office/drawing/2014/main" id="{76A9FEDB-88E3-88D2-5D29-38A95154D6E0}"/>
              </a:ext>
            </a:extLst>
          </p:cNvPr>
          <p:cNvGrpSpPr/>
          <p:nvPr/>
        </p:nvGrpSpPr>
        <p:grpSpPr>
          <a:xfrm>
            <a:off x="157285" y="156689"/>
            <a:ext cx="11877430" cy="6442268"/>
            <a:chOff x="157285" y="156689"/>
            <a:chExt cx="11877430" cy="6442268"/>
          </a:xfrm>
        </p:grpSpPr>
        <p:pic>
          <p:nvPicPr>
            <p:cNvPr id="33" name="Picture 32" descr="Graphical user interface, text, application, email&#10;&#10;Description automatically generated">
              <a:extLst>
                <a:ext uri="{FF2B5EF4-FFF2-40B4-BE49-F238E27FC236}">
                  <a16:creationId xmlns:a16="http://schemas.microsoft.com/office/drawing/2014/main" id="{07CE5B2E-9FD5-4F92-AE20-1217C174A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85" y="558285"/>
              <a:ext cx="7287975" cy="4282568"/>
            </a:xfrm>
            <a:prstGeom prst="rect">
              <a:avLst/>
            </a:prstGeom>
            <a:ln>
              <a:solidFill>
                <a:schemeClr val="tx1"/>
              </a:solidFill>
            </a:ln>
          </p:spPr>
        </p:pic>
        <p:sp>
          <p:nvSpPr>
            <p:cNvPr id="50" name="TextBox 49">
              <a:extLst>
                <a:ext uri="{FF2B5EF4-FFF2-40B4-BE49-F238E27FC236}">
                  <a16:creationId xmlns:a16="http://schemas.microsoft.com/office/drawing/2014/main" id="{BFF1126B-C409-419D-81D0-D2849A60293C}"/>
                </a:ext>
              </a:extLst>
            </p:cNvPr>
            <p:cNvSpPr txBox="1"/>
            <p:nvPr/>
          </p:nvSpPr>
          <p:spPr>
            <a:xfrm>
              <a:off x="6039821" y="753832"/>
              <a:ext cx="777777" cy="215444"/>
            </a:xfrm>
            <a:prstGeom prst="rect">
              <a:avLst/>
            </a:prstGeom>
            <a:solidFill>
              <a:schemeClr val="bg1"/>
            </a:solidFill>
            <a:ln>
              <a:noFill/>
            </a:ln>
          </p:spPr>
          <p:txBody>
            <a:bodyPr wrap="none" rtlCol="0">
              <a:spAutoFit/>
            </a:bodyPr>
            <a:lstStyle/>
            <a:p>
              <a:r>
                <a:rPr lang="en-CA" sz="800" b="1" dirty="0">
                  <a:solidFill>
                    <a:srgbClr val="0062FF"/>
                  </a:solidFill>
                  <a:latin typeface="Trebuchet MS" panose="020B0603020202020204" pitchFamily="34" charset="0"/>
                </a:rPr>
                <a:t>Sauvegarder</a:t>
              </a:r>
            </a:p>
          </p:txBody>
        </p:sp>
        <p:sp>
          <p:nvSpPr>
            <p:cNvPr id="51" name="TextBox 50">
              <a:extLst>
                <a:ext uri="{FF2B5EF4-FFF2-40B4-BE49-F238E27FC236}">
                  <a16:creationId xmlns:a16="http://schemas.microsoft.com/office/drawing/2014/main" id="{4E6BA4CA-27EA-4745-9407-B361ECD3A0D2}"/>
                </a:ext>
              </a:extLst>
            </p:cNvPr>
            <p:cNvSpPr txBox="1"/>
            <p:nvPr/>
          </p:nvSpPr>
          <p:spPr>
            <a:xfrm>
              <a:off x="5348596" y="738401"/>
              <a:ext cx="699230" cy="230832"/>
            </a:xfrm>
            <a:prstGeom prst="rect">
              <a:avLst/>
            </a:prstGeom>
            <a:solidFill>
              <a:schemeClr val="bg1"/>
            </a:solidFill>
            <a:ln>
              <a:noFill/>
            </a:ln>
          </p:spPr>
          <p:txBody>
            <a:bodyPr wrap="none" rtlCol="0">
              <a:spAutoFit/>
            </a:bodyPr>
            <a:lstStyle/>
            <a:p>
              <a:r>
                <a:rPr lang="en-CA" sz="900" b="1" i="0" dirty="0">
                  <a:solidFill>
                    <a:srgbClr val="0062FF"/>
                  </a:solidFill>
                  <a:effectLst/>
                  <a:latin typeface="Trebuchet MS" panose="020B0603020202020204" pitchFamily="34" charset="0"/>
                </a:rPr>
                <a:t>Problème</a:t>
              </a:r>
              <a:endParaRPr lang="en-CA" b="1" dirty="0"/>
            </a:p>
          </p:txBody>
        </p:sp>
        <p:sp>
          <p:nvSpPr>
            <p:cNvPr id="54" name="TextBox 53">
              <a:extLst>
                <a:ext uri="{FF2B5EF4-FFF2-40B4-BE49-F238E27FC236}">
                  <a16:creationId xmlns:a16="http://schemas.microsoft.com/office/drawing/2014/main" id="{F040E68F-8397-4E26-8AEB-BB0BBD73BA98}"/>
                </a:ext>
              </a:extLst>
            </p:cNvPr>
            <p:cNvSpPr txBox="1"/>
            <p:nvPr/>
          </p:nvSpPr>
          <p:spPr>
            <a:xfrm>
              <a:off x="6019890" y="4269870"/>
              <a:ext cx="479618" cy="369332"/>
            </a:xfrm>
            <a:prstGeom prst="rect">
              <a:avLst/>
            </a:prstGeom>
            <a:noFill/>
            <a:ln>
              <a:solidFill>
                <a:schemeClr val="tx1"/>
              </a:solidFill>
            </a:ln>
          </p:spPr>
          <p:txBody>
            <a:bodyPr wrap="none" rtlCol="0">
              <a:spAutoFit/>
            </a:bodyPr>
            <a:lstStyle/>
            <a:p>
              <a:r>
                <a:rPr lang="en-US" b="1" dirty="0"/>
                <a:t>11.</a:t>
              </a:r>
              <a:endParaRPr lang="en-CA" b="1" dirty="0"/>
            </a:p>
          </p:txBody>
        </p:sp>
        <p:sp>
          <p:nvSpPr>
            <p:cNvPr id="55" name="TextBox 54">
              <a:extLst>
                <a:ext uri="{FF2B5EF4-FFF2-40B4-BE49-F238E27FC236}">
                  <a16:creationId xmlns:a16="http://schemas.microsoft.com/office/drawing/2014/main" id="{23147810-0465-4939-926A-24CF958BC198}"/>
                </a:ext>
              </a:extLst>
            </p:cNvPr>
            <p:cNvSpPr txBox="1"/>
            <p:nvPr/>
          </p:nvSpPr>
          <p:spPr>
            <a:xfrm>
              <a:off x="6814411" y="945502"/>
              <a:ext cx="479618" cy="369332"/>
            </a:xfrm>
            <a:prstGeom prst="rect">
              <a:avLst/>
            </a:prstGeom>
            <a:noFill/>
            <a:ln>
              <a:solidFill>
                <a:schemeClr val="tx1"/>
              </a:solidFill>
            </a:ln>
          </p:spPr>
          <p:txBody>
            <a:bodyPr wrap="none" rtlCol="0">
              <a:spAutoFit/>
            </a:bodyPr>
            <a:lstStyle/>
            <a:p>
              <a:r>
                <a:rPr lang="en-US" b="1" dirty="0"/>
                <a:t>10.</a:t>
              </a:r>
              <a:endParaRPr lang="en-CA" b="1" dirty="0"/>
            </a:p>
          </p:txBody>
        </p:sp>
        <p:sp>
          <p:nvSpPr>
            <p:cNvPr id="58" name="TextBox 57">
              <a:extLst>
                <a:ext uri="{FF2B5EF4-FFF2-40B4-BE49-F238E27FC236}">
                  <a16:creationId xmlns:a16="http://schemas.microsoft.com/office/drawing/2014/main" id="{2835B765-839A-4106-B66E-B44C820B5D71}"/>
                </a:ext>
              </a:extLst>
            </p:cNvPr>
            <p:cNvSpPr txBox="1"/>
            <p:nvPr/>
          </p:nvSpPr>
          <p:spPr>
            <a:xfrm>
              <a:off x="6878900" y="746164"/>
              <a:ext cx="538930" cy="215444"/>
            </a:xfrm>
            <a:prstGeom prst="rect">
              <a:avLst/>
            </a:prstGeom>
            <a:solidFill>
              <a:schemeClr val="bg1"/>
            </a:solidFill>
            <a:ln>
              <a:noFill/>
            </a:ln>
          </p:spPr>
          <p:txBody>
            <a:bodyPr wrap="none" rtlCol="0">
              <a:spAutoFit/>
            </a:bodyPr>
            <a:lstStyle/>
            <a:p>
              <a:r>
                <a:rPr lang="en-US" sz="800" b="1" dirty="0">
                  <a:solidFill>
                    <a:srgbClr val="0062FF"/>
                  </a:solidFill>
                  <a:latin typeface="Trebuchet MS" panose="020B0603020202020204" pitchFamily="34" charset="0"/>
                </a:rPr>
                <a:t>Reviser</a:t>
              </a:r>
              <a:endParaRPr lang="en-CA" sz="800" b="1" dirty="0">
                <a:solidFill>
                  <a:srgbClr val="0062FF"/>
                </a:solidFill>
                <a:latin typeface="Trebuchet MS" panose="020B0603020202020204" pitchFamily="34" charset="0"/>
              </a:endParaRPr>
            </a:p>
          </p:txBody>
        </p:sp>
        <p:sp>
          <p:nvSpPr>
            <p:cNvPr id="48" name="Oval 47">
              <a:extLst>
                <a:ext uri="{FF2B5EF4-FFF2-40B4-BE49-F238E27FC236}">
                  <a16:creationId xmlns:a16="http://schemas.microsoft.com/office/drawing/2014/main" id="{81A4F4E7-320E-4281-997E-9C68AF5EB6CA}"/>
                </a:ext>
              </a:extLst>
            </p:cNvPr>
            <p:cNvSpPr/>
            <p:nvPr/>
          </p:nvSpPr>
          <p:spPr>
            <a:xfrm>
              <a:off x="6814411" y="715473"/>
              <a:ext cx="588843" cy="291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1" name="Oval 70">
              <a:extLst>
                <a:ext uri="{FF2B5EF4-FFF2-40B4-BE49-F238E27FC236}">
                  <a16:creationId xmlns:a16="http://schemas.microsoft.com/office/drawing/2014/main" id="{D3447BCE-5BF2-4CC5-B67A-A927B2C4CD84}"/>
                </a:ext>
              </a:extLst>
            </p:cNvPr>
            <p:cNvSpPr/>
            <p:nvPr/>
          </p:nvSpPr>
          <p:spPr>
            <a:xfrm>
              <a:off x="5977682" y="738154"/>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2" name="Oval 71">
              <a:extLst>
                <a:ext uri="{FF2B5EF4-FFF2-40B4-BE49-F238E27FC236}">
                  <a16:creationId xmlns:a16="http://schemas.microsoft.com/office/drawing/2014/main" id="{81C4D799-4980-4E75-9A7E-B9A0AEB212C4}"/>
                </a:ext>
              </a:extLst>
            </p:cNvPr>
            <p:cNvSpPr/>
            <p:nvPr/>
          </p:nvSpPr>
          <p:spPr>
            <a:xfrm>
              <a:off x="5312138" y="755982"/>
              <a:ext cx="706613" cy="20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3" name="TextBox 72">
              <a:extLst>
                <a:ext uri="{FF2B5EF4-FFF2-40B4-BE49-F238E27FC236}">
                  <a16:creationId xmlns:a16="http://schemas.microsoft.com/office/drawing/2014/main" id="{B232E674-FBAE-4EB3-B8FE-1AEC5A2FDEEC}"/>
                </a:ext>
              </a:extLst>
            </p:cNvPr>
            <p:cNvSpPr txBox="1"/>
            <p:nvPr/>
          </p:nvSpPr>
          <p:spPr>
            <a:xfrm>
              <a:off x="6252288" y="968184"/>
              <a:ext cx="479618" cy="369332"/>
            </a:xfrm>
            <a:prstGeom prst="rect">
              <a:avLst/>
            </a:prstGeom>
            <a:noFill/>
            <a:ln>
              <a:solidFill>
                <a:schemeClr val="tx1"/>
              </a:solidFill>
            </a:ln>
          </p:spPr>
          <p:txBody>
            <a:bodyPr wrap="none" rtlCol="0">
              <a:spAutoFit/>
            </a:bodyPr>
            <a:lstStyle/>
            <a:p>
              <a:r>
                <a:rPr lang="en-US" b="1" dirty="0"/>
                <a:t>16.</a:t>
              </a:r>
              <a:endParaRPr lang="en-CA" b="1" dirty="0"/>
            </a:p>
          </p:txBody>
        </p:sp>
        <p:sp>
          <p:nvSpPr>
            <p:cNvPr id="74" name="TextBox 73">
              <a:extLst>
                <a:ext uri="{FF2B5EF4-FFF2-40B4-BE49-F238E27FC236}">
                  <a16:creationId xmlns:a16="http://schemas.microsoft.com/office/drawing/2014/main" id="{30B194E3-0B12-4643-91FE-571C20E4F401}"/>
                </a:ext>
              </a:extLst>
            </p:cNvPr>
            <p:cNvSpPr txBox="1"/>
            <p:nvPr/>
          </p:nvSpPr>
          <p:spPr>
            <a:xfrm>
              <a:off x="5566643" y="982391"/>
              <a:ext cx="479618" cy="369332"/>
            </a:xfrm>
            <a:prstGeom prst="rect">
              <a:avLst/>
            </a:prstGeom>
            <a:noFill/>
            <a:ln>
              <a:solidFill>
                <a:schemeClr val="tx1"/>
              </a:solidFill>
            </a:ln>
          </p:spPr>
          <p:txBody>
            <a:bodyPr wrap="none" rtlCol="0">
              <a:spAutoFit/>
            </a:bodyPr>
            <a:lstStyle/>
            <a:p>
              <a:r>
                <a:rPr lang="en-US" b="1" dirty="0"/>
                <a:t>17.</a:t>
              </a:r>
              <a:endParaRPr lang="en-CA" b="1" dirty="0"/>
            </a:p>
          </p:txBody>
        </p:sp>
        <p:sp>
          <p:nvSpPr>
            <p:cNvPr id="76" name="Oval 75">
              <a:extLst>
                <a:ext uri="{FF2B5EF4-FFF2-40B4-BE49-F238E27FC236}">
                  <a16:creationId xmlns:a16="http://schemas.microsoft.com/office/drawing/2014/main" id="{DA3D70A4-E6DA-44D4-9B26-34E4CE748A46}"/>
                </a:ext>
              </a:extLst>
            </p:cNvPr>
            <p:cNvSpPr/>
            <p:nvPr/>
          </p:nvSpPr>
          <p:spPr>
            <a:xfrm>
              <a:off x="3484509" y="1612313"/>
              <a:ext cx="552776"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TextBox 76">
              <a:extLst>
                <a:ext uri="{FF2B5EF4-FFF2-40B4-BE49-F238E27FC236}">
                  <a16:creationId xmlns:a16="http://schemas.microsoft.com/office/drawing/2014/main" id="{087BA576-9243-40F1-A5CB-33889715D588}"/>
                </a:ext>
              </a:extLst>
            </p:cNvPr>
            <p:cNvSpPr txBox="1"/>
            <p:nvPr/>
          </p:nvSpPr>
          <p:spPr>
            <a:xfrm>
              <a:off x="3176495" y="1096096"/>
              <a:ext cx="479618" cy="369332"/>
            </a:xfrm>
            <a:prstGeom prst="rect">
              <a:avLst/>
            </a:prstGeom>
            <a:noFill/>
            <a:ln>
              <a:solidFill>
                <a:schemeClr val="tx1"/>
              </a:solidFill>
            </a:ln>
          </p:spPr>
          <p:txBody>
            <a:bodyPr wrap="none" rtlCol="0">
              <a:spAutoFit/>
            </a:bodyPr>
            <a:lstStyle/>
            <a:p>
              <a:r>
                <a:rPr lang="en-US" b="1" dirty="0"/>
                <a:t>18.</a:t>
              </a:r>
              <a:endParaRPr lang="en-CA" b="1" dirty="0"/>
            </a:p>
          </p:txBody>
        </p:sp>
        <p:sp>
          <p:nvSpPr>
            <p:cNvPr id="34" name="TextBox 33">
              <a:extLst>
                <a:ext uri="{FF2B5EF4-FFF2-40B4-BE49-F238E27FC236}">
                  <a16:creationId xmlns:a16="http://schemas.microsoft.com/office/drawing/2014/main" id="{C79DCBF2-91CA-4928-B945-0BCCE530D67C}"/>
                </a:ext>
              </a:extLst>
            </p:cNvPr>
            <p:cNvSpPr txBox="1"/>
            <p:nvPr/>
          </p:nvSpPr>
          <p:spPr>
            <a:xfrm>
              <a:off x="6579366" y="4070685"/>
              <a:ext cx="739305" cy="215444"/>
            </a:xfrm>
            <a:prstGeom prst="rect">
              <a:avLst/>
            </a:prstGeom>
            <a:solidFill>
              <a:schemeClr val="bg1"/>
            </a:solidFill>
            <a:ln>
              <a:noFill/>
            </a:ln>
          </p:spPr>
          <p:txBody>
            <a:bodyPr wrap="none" rtlCol="0">
              <a:spAutoFit/>
            </a:bodyPr>
            <a:lstStyle/>
            <a:p>
              <a:r>
                <a:rPr lang="en-CA" sz="800" b="1" u="none" strike="noStrike" dirty="0">
                  <a:solidFill>
                    <a:srgbClr val="0062FF"/>
                  </a:solidFill>
                  <a:effectLst/>
                  <a:latin typeface="Trebuchet MS" panose="020B0603020202020204" pitchFamily="34" charset="0"/>
                </a:rPr>
                <a:t>Rechercher</a:t>
              </a:r>
              <a:endParaRPr lang="en-CA" b="1" dirty="0"/>
            </a:p>
          </p:txBody>
        </p:sp>
        <p:sp>
          <p:nvSpPr>
            <p:cNvPr id="47" name="Oval 46">
              <a:extLst>
                <a:ext uri="{FF2B5EF4-FFF2-40B4-BE49-F238E27FC236}">
                  <a16:creationId xmlns:a16="http://schemas.microsoft.com/office/drawing/2014/main" id="{ED38A37F-9882-4165-89A6-99A4A72D90C7}"/>
                </a:ext>
              </a:extLst>
            </p:cNvPr>
            <p:cNvSpPr/>
            <p:nvPr/>
          </p:nvSpPr>
          <p:spPr>
            <a:xfrm>
              <a:off x="6494785" y="4030056"/>
              <a:ext cx="908469"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3" name="Picture 12" descr="Graphical user interface, text, application, email&#10;&#10;Description automatically generated">
              <a:extLst>
                <a:ext uri="{FF2B5EF4-FFF2-40B4-BE49-F238E27FC236}">
                  <a16:creationId xmlns:a16="http://schemas.microsoft.com/office/drawing/2014/main" id="{70DB8EED-772D-4A0D-ABF8-DCBEC7439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544" y="577924"/>
              <a:ext cx="4462171" cy="2007959"/>
            </a:xfrm>
            <a:prstGeom prst="rect">
              <a:avLst/>
            </a:prstGeom>
            <a:ln>
              <a:solidFill>
                <a:schemeClr val="tx1"/>
              </a:solidFill>
            </a:ln>
          </p:spPr>
        </p:pic>
        <p:sp>
          <p:nvSpPr>
            <p:cNvPr id="63" name="Oval 62">
              <a:extLst>
                <a:ext uri="{FF2B5EF4-FFF2-40B4-BE49-F238E27FC236}">
                  <a16:creationId xmlns:a16="http://schemas.microsoft.com/office/drawing/2014/main" id="{5A5718D3-4642-4783-9CCB-AC16E03862B1}"/>
                </a:ext>
              </a:extLst>
            </p:cNvPr>
            <p:cNvSpPr/>
            <p:nvPr/>
          </p:nvSpPr>
          <p:spPr>
            <a:xfrm>
              <a:off x="7799486" y="1601701"/>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TextBox 63">
              <a:extLst>
                <a:ext uri="{FF2B5EF4-FFF2-40B4-BE49-F238E27FC236}">
                  <a16:creationId xmlns:a16="http://schemas.microsoft.com/office/drawing/2014/main" id="{26B53C2D-58C9-4B21-BEB5-4CB8423ADA59}"/>
                </a:ext>
              </a:extLst>
            </p:cNvPr>
            <p:cNvSpPr txBox="1"/>
            <p:nvPr/>
          </p:nvSpPr>
          <p:spPr>
            <a:xfrm>
              <a:off x="8618209" y="1548990"/>
              <a:ext cx="532518" cy="369332"/>
            </a:xfrm>
            <a:prstGeom prst="rect">
              <a:avLst/>
            </a:prstGeom>
            <a:noFill/>
            <a:ln>
              <a:solidFill>
                <a:schemeClr val="tx1"/>
              </a:solidFill>
            </a:ln>
          </p:spPr>
          <p:txBody>
            <a:bodyPr wrap="none" rtlCol="0">
              <a:spAutoFit/>
            </a:bodyPr>
            <a:lstStyle/>
            <a:p>
              <a:r>
                <a:rPr lang="en-US" b="1" dirty="0"/>
                <a:t>13. </a:t>
              </a:r>
              <a:endParaRPr lang="en-CA" sz="2800" dirty="0"/>
            </a:p>
          </p:txBody>
        </p:sp>
        <p:sp>
          <p:nvSpPr>
            <p:cNvPr id="65" name="Oval 64">
              <a:extLst>
                <a:ext uri="{FF2B5EF4-FFF2-40B4-BE49-F238E27FC236}">
                  <a16:creationId xmlns:a16="http://schemas.microsoft.com/office/drawing/2014/main" id="{F0E38C97-D3AA-4D03-A16D-AC2095D6E212}"/>
                </a:ext>
              </a:extLst>
            </p:cNvPr>
            <p:cNvSpPr/>
            <p:nvPr/>
          </p:nvSpPr>
          <p:spPr>
            <a:xfrm>
              <a:off x="9298454" y="976113"/>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6" name="Oval 65">
              <a:extLst>
                <a:ext uri="{FF2B5EF4-FFF2-40B4-BE49-F238E27FC236}">
                  <a16:creationId xmlns:a16="http://schemas.microsoft.com/office/drawing/2014/main" id="{2CA4FF4E-BC73-4492-B66A-B8678E9BD30B}"/>
                </a:ext>
              </a:extLst>
            </p:cNvPr>
            <p:cNvSpPr/>
            <p:nvPr/>
          </p:nvSpPr>
          <p:spPr>
            <a:xfrm>
              <a:off x="7526289" y="2193093"/>
              <a:ext cx="429194"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7" name="TextBox 66">
              <a:extLst>
                <a:ext uri="{FF2B5EF4-FFF2-40B4-BE49-F238E27FC236}">
                  <a16:creationId xmlns:a16="http://schemas.microsoft.com/office/drawing/2014/main" id="{B0104DD0-5C96-4942-80F9-FCF184E74F13}"/>
                </a:ext>
              </a:extLst>
            </p:cNvPr>
            <p:cNvSpPr txBox="1"/>
            <p:nvPr/>
          </p:nvSpPr>
          <p:spPr>
            <a:xfrm>
              <a:off x="7617277" y="2543342"/>
              <a:ext cx="532518" cy="369332"/>
            </a:xfrm>
            <a:prstGeom prst="rect">
              <a:avLst/>
            </a:prstGeom>
            <a:noFill/>
            <a:ln>
              <a:solidFill>
                <a:schemeClr val="tx1"/>
              </a:solidFill>
            </a:ln>
          </p:spPr>
          <p:txBody>
            <a:bodyPr wrap="none" rtlCol="0">
              <a:spAutoFit/>
            </a:bodyPr>
            <a:lstStyle/>
            <a:p>
              <a:r>
                <a:rPr lang="en-US" b="1" dirty="0"/>
                <a:t>14. </a:t>
              </a:r>
              <a:endParaRPr lang="en-CA" sz="2800" dirty="0"/>
            </a:p>
          </p:txBody>
        </p:sp>
        <p:sp>
          <p:nvSpPr>
            <p:cNvPr id="68" name="TextBox 67">
              <a:extLst>
                <a:ext uri="{FF2B5EF4-FFF2-40B4-BE49-F238E27FC236}">
                  <a16:creationId xmlns:a16="http://schemas.microsoft.com/office/drawing/2014/main" id="{2FC15A6E-202D-4A77-9F59-3FE4F8F1264C}"/>
                </a:ext>
              </a:extLst>
            </p:cNvPr>
            <p:cNvSpPr txBox="1"/>
            <p:nvPr/>
          </p:nvSpPr>
          <p:spPr>
            <a:xfrm>
              <a:off x="8818836" y="960729"/>
              <a:ext cx="479618" cy="369332"/>
            </a:xfrm>
            <a:prstGeom prst="rect">
              <a:avLst/>
            </a:prstGeom>
            <a:noFill/>
            <a:ln>
              <a:solidFill>
                <a:schemeClr val="tx1"/>
              </a:solidFill>
            </a:ln>
          </p:spPr>
          <p:txBody>
            <a:bodyPr wrap="none" rtlCol="0">
              <a:spAutoFit/>
            </a:bodyPr>
            <a:lstStyle/>
            <a:p>
              <a:r>
                <a:rPr lang="en-US" b="1" dirty="0"/>
                <a:t>13.</a:t>
              </a:r>
              <a:endParaRPr lang="en-CA" b="1" dirty="0"/>
            </a:p>
          </p:txBody>
        </p:sp>
        <p:sp>
          <p:nvSpPr>
            <p:cNvPr id="69" name="Oval 68">
              <a:extLst>
                <a:ext uri="{FF2B5EF4-FFF2-40B4-BE49-F238E27FC236}">
                  <a16:creationId xmlns:a16="http://schemas.microsoft.com/office/drawing/2014/main" id="{BCF289FB-2BAD-4064-A2D2-0EB7354E04C9}"/>
                </a:ext>
              </a:extLst>
            </p:cNvPr>
            <p:cNvSpPr/>
            <p:nvPr/>
          </p:nvSpPr>
          <p:spPr>
            <a:xfrm>
              <a:off x="10719683" y="527385"/>
              <a:ext cx="429194" cy="4528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0" name="TextBox 69">
              <a:extLst>
                <a:ext uri="{FF2B5EF4-FFF2-40B4-BE49-F238E27FC236}">
                  <a16:creationId xmlns:a16="http://schemas.microsoft.com/office/drawing/2014/main" id="{AA8B59B3-879A-4EF5-87B2-282749BA8C75}"/>
                </a:ext>
              </a:extLst>
            </p:cNvPr>
            <p:cNvSpPr txBox="1"/>
            <p:nvPr/>
          </p:nvSpPr>
          <p:spPr>
            <a:xfrm>
              <a:off x="10388835" y="156689"/>
              <a:ext cx="479618" cy="369332"/>
            </a:xfrm>
            <a:prstGeom prst="rect">
              <a:avLst/>
            </a:prstGeom>
            <a:noFill/>
            <a:ln>
              <a:solidFill>
                <a:schemeClr val="tx1"/>
              </a:solidFill>
            </a:ln>
          </p:spPr>
          <p:txBody>
            <a:bodyPr wrap="none" rtlCol="0">
              <a:spAutoFit/>
            </a:bodyPr>
            <a:lstStyle/>
            <a:p>
              <a:r>
                <a:rPr lang="en-US" b="1" dirty="0"/>
                <a:t>15.</a:t>
              </a:r>
              <a:endParaRPr lang="en-CA" b="1" dirty="0"/>
            </a:p>
          </p:txBody>
        </p:sp>
        <p:pic>
          <p:nvPicPr>
            <p:cNvPr id="11" name="Picture 10" descr="Graphical user interface, text, application&#10;&#10;Description automatically generated">
              <a:extLst>
                <a:ext uri="{FF2B5EF4-FFF2-40B4-BE49-F238E27FC236}">
                  <a16:creationId xmlns:a16="http://schemas.microsoft.com/office/drawing/2014/main" id="{1603F6EB-6B8F-430D-AB21-67CE1D4B7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365" y="5011375"/>
              <a:ext cx="4673840" cy="1587582"/>
            </a:xfrm>
            <a:prstGeom prst="rect">
              <a:avLst/>
            </a:prstGeom>
            <a:ln>
              <a:solidFill>
                <a:schemeClr val="tx1"/>
              </a:solidFill>
            </a:ln>
          </p:spPr>
        </p:pic>
        <p:sp>
          <p:nvSpPr>
            <p:cNvPr id="60" name="Oval 59">
              <a:extLst>
                <a:ext uri="{FF2B5EF4-FFF2-40B4-BE49-F238E27FC236}">
                  <a16:creationId xmlns:a16="http://schemas.microsoft.com/office/drawing/2014/main" id="{E1E3459D-89C3-4BBF-BD49-13E066531759}"/>
                </a:ext>
              </a:extLst>
            </p:cNvPr>
            <p:cNvSpPr/>
            <p:nvPr/>
          </p:nvSpPr>
          <p:spPr>
            <a:xfrm>
              <a:off x="2655857" y="6234315"/>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1" name="TextBox 60">
              <a:extLst>
                <a:ext uri="{FF2B5EF4-FFF2-40B4-BE49-F238E27FC236}">
                  <a16:creationId xmlns:a16="http://schemas.microsoft.com/office/drawing/2014/main" id="{711E7247-BE2A-4AE8-A3CD-C2BF9A384DFC}"/>
                </a:ext>
              </a:extLst>
            </p:cNvPr>
            <p:cNvSpPr txBox="1"/>
            <p:nvPr/>
          </p:nvSpPr>
          <p:spPr>
            <a:xfrm>
              <a:off x="2191703" y="6130455"/>
              <a:ext cx="479618" cy="369332"/>
            </a:xfrm>
            <a:prstGeom prst="rect">
              <a:avLst/>
            </a:prstGeom>
            <a:noFill/>
            <a:ln>
              <a:solidFill>
                <a:schemeClr val="tx1"/>
              </a:solidFill>
            </a:ln>
          </p:spPr>
          <p:txBody>
            <a:bodyPr wrap="none" rtlCol="0">
              <a:spAutoFit/>
            </a:bodyPr>
            <a:lstStyle/>
            <a:p>
              <a:r>
                <a:rPr lang="en-US" b="1" dirty="0"/>
                <a:t>12.</a:t>
              </a:r>
              <a:endParaRPr lang="en-CA" b="1" dirty="0"/>
            </a:p>
          </p:txBody>
        </p:sp>
      </p:grpSp>
      <p:sp>
        <p:nvSpPr>
          <p:cNvPr id="9" name="Rectangle 1">
            <a:extLst>
              <a:ext uri="{FF2B5EF4-FFF2-40B4-BE49-F238E27FC236}">
                <a16:creationId xmlns:a16="http://schemas.microsoft.com/office/drawing/2014/main" id="{F32F0478-2FB4-4C28-A985-DD28F6A7B344}"/>
              </a:ext>
              <a:ext uri="{C183D7F6-B498-43B3-948B-1728B52AA6E4}">
                <adec:decorative xmlns:adec="http://schemas.microsoft.com/office/drawing/2017/decorative" val="1"/>
              </a:ext>
            </a:extLst>
          </p:cNvPr>
          <p:cNvSpPr>
            <a:spLocks noChangeArrowheads="1"/>
          </p:cNvSpPr>
          <p:nvPr/>
        </p:nvSpPr>
        <p:spPr bwMode="auto">
          <a:xfrm>
            <a:off x="838200" y="381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6" name="Table 35">
            <a:extLst>
              <a:ext uri="{FF2B5EF4-FFF2-40B4-BE49-F238E27FC236}">
                <a16:creationId xmlns:a16="http://schemas.microsoft.com/office/drawing/2014/main" id="{234BB282-6EC9-4C87-9BE8-9DC3B73DB146}"/>
              </a:ext>
            </a:extLst>
          </p:cNvPr>
          <p:cNvGraphicFramePr>
            <a:graphicFrameLocks noGrp="1"/>
          </p:cNvGraphicFramePr>
          <p:nvPr>
            <p:extLst>
              <p:ext uri="{D42A27DB-BD31-4B8C-83A1-F6EECF244321}">
                <p14:modId xmlns:p14="http://schemas.microsoft.com/office/powerpoint/2010/main" val="85538578"/>
              </p:ext>
            </p:extLst>
          </p:nvPr>
        </p:nvGraphicFramePr>
        <p:xfrm>
          <a:off x="7617277" y="3319876"/>
          <a:ext cx="4441226" cy="2800735"/>
        </p:xfrm>
        <a:graphic>
          <a:graphicData uri="http://schemas.openxmlformats.org/drawingml/2006/table">
            <a:tbl>
              <a:tblPr firstRow="1">
                <a:tableStyleId>{5940675A-B579-460E-94D1-54222C63F5DA}</a:tableStyleId>
              </a:tblPr>
              <a:tblGrid>
                <a:gridCol w="4441226">
                  <a:extLst>
                    <a:ext uri="{9D8B030D-6E8A-4147-A177-3AD203B41FA5}">
                      <a16:colId xmlns:a16="http://schemas.microsoft.com/office/drawing/2014/main" val="1825219309"/>
                    </a:ext>
                  </a:extLst>
                </a:gridCol>
              </a:tblGrid>
              <a:tr h="132830">
                <a:tc>
                  <a:txBody>
                    <a:bodyPr/>
                    <a:lstStyle/>
                    <a:p>
                      <a:pPr algn="l" rtl="0" fontAlgn="b"/>
                      <a:r>
                        <a:rPr lang="fr-ca" sz="1400" b="0" u="none" strike="noStrike" baseline="0">
                          <a:effectLst/>
                        </a:rPr>
                        <a:t>10. Sélectionnez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0958328"/>
                  </a:ext>
                </a:extLst>
              </a:tr>
              <a:tr h="132830">
                <a:tc>
                  <a:txBody>
                    <a:bodyPr/>
                    <a:lstStyle/>
                    <a:p>
                      <a:pPr algn="l" rtl="0" fontAlgn="b"/>
                      <a:r>
                        <a:rPr lang="fr-ca" sz="1400" b="0" u="none" strike="noStrike" baseline="0">
                          <a:effectLst/>
                        </a:rPr>
                        <a:t>11. Sélectionnez « Rechercher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4571743"/>
                  </a:ext>
                </a:extLst>
              </a:tr>
              <a:tr h="132830">
                <a:tc>
                  <a:txBody>
                    <a:bodyPr/>
                    <a:lstStyle/>
                    <a:p>
                      <a:pPr algn="l" rtl="0" fontAlgn="b"/>
                      <a:r>
                        <a:rPr lang="fr-ca" sz="1400" b="0" u="none" strike="noStrike" baseline="0">
                          <a:effectLst/>
                        </a:rPr>
                        <a:t>12. Placez le curseur et appuyez sur la touche Entrée pour télécharger les données</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1691580"/>
                  </a:ext>
                </a:extLst>
              </a:tr>
              <a:tr h="132830">
                <a:tc>
                  <a:txBody>
                    <a:bodyPr/>
                    <a:lstStyle/>
                    <a:p>
                      <a:pPr algn="l" rtl="0" fontAlgn="b"/>
                      <a:r>
                        <a:rPr lang="fr-ca" sz="1400" b="0" u="none" strike="noStrike" baseline="0">
                          <a:effectLst/>
                        </a:rPr>
                        <a:t>13. Entrez le NICE et appuyez sur la touche Entrée ou appliquez le filtre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4711715"/>
                  </a:ext>
                </a:extLst>
              </a:tr>
              <a:tr h="132830">
                <a:tc>
                  <a:txBody>
                    <a:bodyPr/>
                    <a:lstStyle/>
                    <a:p>
                      <a:pPr algn="l" rtl="0" fontAlgn="b"/>
                      <a:r>
                        <a:rPr lang="fr-ca" sz="1400" b="0" u="none" strike="noStrike" baseline="0">
                          <a:effectLst/>
                        </a:rPr>
                        <a:t>14. Sélectionnez le programme/la division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1079082"/>
                  </a:ext>
                </a:extLst>
              </a:tr>
              <a:tr h="150727">
                <a:tc>
                  <a:txBody>
                    <a:bodyPr/>
                    <a:lstStyle/>
                    <a:p>
                      <a:pPr algn="l" rtl="0" fontAlgn="b"/>
                      <a:r>
                        <a:rPr lang="fr-ca" sz="1400" b="0" u="none" strike="noStrike" baseline="0">
                          <a:effectLst/>
                        </a:rPr>
                        <a:t>15. Appuyez sur « OK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5722663"/>
                  </a:ext>
                </a:extLst>
              </a:tr>
              <a:tr h="240415">
                <a:tc>
                  <a:txBody>
                    <a:bodyPr/>
                    <a:lstStyle/>
                    <a:p>
                      <a:pPr algn="l" rtl="0" fontAlgn="b"/>
                      <a:r>
                        <a:rPr lang="fr-ca" sz="1400" b="0" u="none" strike="noStrike" baseline="0" dirty="0">
                          <a:effectLst/>
                        </a:rPr>
                        <a:t>16. Cliquez sur « Sauvegarder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5529754"/>
                  </a:ext>
                </a:extLst>
              </a:tr>
              <a:tr h="132830">
                <a:tc>
                  <a:txBody>
                    <a:bodyPr/>
                    <a:lstStyle/>
                    <a:p>
                      <a:pPr algn="l" rtl="0" fontAlgn="b"/>
                      <a:r>
                        <a:rPr lang="fr-ca" sz="1400" b="0" u="none" strike="noStrike" baseline="0" dirty="0">
                          <a:effectLst/>
                        </a:rPr>
                        <a:t>17. Sélectionnez « </a:t>
                      </a:r>
                      <a:r>
                        <a:rPr lang="fr-CA" sz="1400" b="0" u="none" strike="noStrike" baseline="0" dirty="0">
                          <a:effectLst/>
                        </a:rPr>
                        <a:t>Problème</a:t>
                      </a:r>
                      <a:r>
                        <a:rPr lang="fr-ca" sz="1400" b="0" u="none" strike="noStrike" baseline="0" dirty="0">
                          <a:effectLst/>
                        </a:rPr>
                        <a:t>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4508147"/>
                  </a:ext>
                </a:extLst>
              </a:tr>
              <a:tr h="265660">
                <a:tc>
                  <a:txBody>
                    <a:bodyPr/>
                    <a:lstStyle/>
                    <a:p>
                      <a:pPr algn="l" rtl="0" fontAlgn="b"/>
                      <a:r>
                        <a:rPr lang="fr-ca" sz="1400" b="0" u="none" strike="noStrike" baseline="0" dirty="0">
                          <a:effectLst/>
                        </a:rPr>
                        <a:t>18. Le statut du dossier restera en « Révision en cours » jusqu’à ce qu’il soit approuvé, ce qui le transformera en statut actif.</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799969"/>
                  </a:ext>
                </a:extLst>
              </a:tr>
            </a:tbl>
          </a:graphicData>
        </a:graphic>
      </p:graphicFrame>
      <p:sp>
        <p:nvSpPr>
          <p:cNvPr id="43" name="Slide Number Placeholder 7">
            <a:extLst>
              <a:ext uri="{FF2B5EF4-FFF2-40B4-BE49-F238E27FC236}">
                <a16:creationId xmlns:a16="http://schemas.microsoft.com/office/drawing/2014/main" id="{0F6E3A0F-D0C2-473B-B239-0961451D7D3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17122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3884DA2-5B20-4346-A402-EDF698F9A8A7}"/>
              </a:ext>
            </a:extLst>
          </p:cNvPr>
          <p:cNvSpPr txBox="1">
            <a:spLocks noGrp="1"/>
          </p:cNvSpPr>
          <p:nvPr>
            <p:ph type="title" idx="4294967295"/>
          </p:nvPr>
        </p:nvSpPr>
        <p:spPr>
          <a:xfrm>
            <a:off x="-1" y="-1"/>
            <a:ext cx="621586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la date de fin du programme de la division</a:t>
            </a:r>
          </a:p>
        </p:txBody>
      </p:sp>
      <p:grpSp>
        <p:nvGrpSpPr>
          <p:cNvPr id="2" name="Group 1" descr="Capture d’écran des étapes 1 et 2 de Modifier la date de fin du programme de la division, comme décrites dans la table suivante.">
            <a:extLst>
              <a:ext uri="{FF2B5EF4-FFF2-40B4-BE49-F238E27FC236}">
                <a16:creationId xmlns:a16="http://schemas.microsoft.com/office/drawing/2014/main" id="{8E5F65F1-4ABC-0E12-7E91-C756976B151F}"/>
              </a:ext>
            </a:extLst>
          </p:cNvPr>
          <p:cNvGrpSpPr/>
          <p:nvPr/>
        </p:nvGrpSpPr>
        <p:grpSpPr>
          <a:xfrm>
            <a:off x="0" y="529810"/>
            <a:ext cx="2333625" cy="3571047"/>
            <a:chOff x="0" y="529810"/>
            <a:chExt cx="2333625" cy="3571047"/>
          </a:xfrm>
        </p:grpSpPr>
        <p:pic>
          <p:nvPicPr>
            <p:cNvPr id="10" name="Picture 9" descr="Text&#10;&#10;Description automatically generated with low confidence">
              <a:extLst>
                <a:ext uri="{FF2B5EF4-FFF2-40B4-BE49-F238E27FC236}">
                  <a16:creationId xmlns:a16="http://schemas.microsoft.com/office/drawing/2014/main" id="{AD01AFB9-4D11-450B-8F35-A7B415135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5" y="529810"/>
              <a:ext cx="2240020" cy="3571047"/>
            </a:xfrm>
            <a:prstGeom prst="rect">
              <a:avLst/>
            </a:prstGeom>
            <a:ln>
              <a:solidFill>
                <a:schemeClr val="tx1"/>
              </a:solidFill>
            </a:ln>
          </p:spPr>
        </p:pic>
        <p:sp>
          <p:nvSpPr>
            <p:cNvPr id="52" name="Oval 51">
              <a:extLst>
                <a:ext uri="{FF2B5EF4-FFF2-40B4-BE49-F238E27FC236}">
                  <a16:creationId xmlns:a16="http://schemas.microsoft.com/office/drawing/2014/main" id="{7730859E-AF33-4765-B65E-FE441F7792D9}"/>
                </a:ext>
              </a:extLst>
            </p:cNvPr>
            <p:cNvSpPr/>
            <p:nvPr/>
          </p:nvSpPr>
          <p:spPr>
            <a:xfrm>
              <a:off x="463060" y="2791548"/>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3" name="TextBox 52">
              <a:extLst>
                <a:ext uri="{FF2B5EF4-FFF2-40B4-BE49-F238E27FC236}">
                  <a16:creationId xmlns:a16="http://schemas.microsoft.com/office/drawing/2014/main" id="{60FF6213-26FA-45D6-BE6A-5378D1C7B0EC}"/>
                </a:ext>
              </a:extLst>
            </p:cNvPr>
            <p:cNvSpPr txBox="1"/>
            <p:nvPr/>
          </p:nvSpPr>
          <p:spPr>
            <a:xfrm>
              <a:off x="290108" y="2560917"/>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54" name="Oval 53">
              <a:extLst>
                <a:ext uri="{FF2B5EF4-FFF2-40B4-BE49-F238E27FC236}">
                  <a16:creationId xmlns:a16="http://schemas.microsoft.com/office/drawing/2014/main" id="{1BF317B5-4A1E-48F7-886D-82444022C672}"/>
                </a:ext>
              </a:extLst>
            </p:cNvPr>
            <p:cNvSpPr/>
            <p:nvPr/>
          </p:nvSpPr>
          <p:spPr>
            <a:xfrm>
              <a:off x="0" y="720466"/>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5" name="TextBox 54">
              <a:extLst>
                <a:ext uri="{FF2B5EF4-FFF2-40B4-BE49-F238E27FC236}">
                  <a16:creationId xmlns:a16="http://schemas.microsoft.com/office/drawing/2014/main" id="{86714471-2552-44A8-AC20-40C3748D329D}"/>
                </a:ext>
              </a:extLst>
            </p:cNvPr>
            <p:cNvSpPr txBox="1"/>
            <p:nvPr/>
          </p:nvSpPr>
          <p:spPr>
            <a:xfrm>
              <a:off x="768295" y="530666"/>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3" name="Group 2" descr="Capture d’écran des étapes 3 et 4 de Modifier la date de fin du programme de la division, comme décrites dans la table suivante.">
            <a:extLst>
              <a:ext uri="{FF2B5EF4-FFF2-40B4-BE49-F238E27FC236}">
                <a16:creationId xmlns:a16="http://schemas.microsoft.com/office/drawing/2014/main" id="{D5862453-9B46-BD71-6689-7DE6015D9820}"/>
              </a:ext>
            </a:extLst>
          </p:cNvPr>
          <p:cNvGrpSpPr/>
          <p:nvPr/>
        </p:nvGrpSpPr>
        <p:grpSpPr>
          <a:xfrm>
            <a:off x="2530128" y="732062"/>
            <a:ext cx="5598238" cy="2776189"/>
            <a:chOff x="2530128" y="732062"/>
            <a:chExt cx="5598238" cy="2776189"/>
          </a:xfrm>
        </p:grpSpPr>
        <p:pic>
          <p:nvPicPr>
            <p:cNvPr id="19" name="Picture 18" descr="Graphical user interface, application&#10;&#10;Description automatically generated">
              <a:extLst>
                <a:ext uri="{FF2B5EF4-FFF2-40B4-BE49-F238E27FC236}">
                  <a16:creationId xmlns:a16="http://schemas.microsoft.com/office/drawing/2014/main" id="{84BC056A-319D-4AE9-9B94-AC2DFADB0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128" y="732062"/>
              <a:ext cx="5598238" cy="2776189"/>
            </a:xfrm>
            <a:prstGeom prst="rect">
              <a:avLst/>
            </a:prstGeom>
            <a:ln>
              <a:solidFill>
                <a:schemeClr val="tx1"/>
              </a:solidFill>
            </a:ln>
          </p:spPr>
        </p:pic>
        <p:sp>
          <p:nvSpPr>
            <p:cNvPr id="56" name="Oval 55">
              <a:extLst>
                <a:ext uri="{FF2B5EF4-FFF2-40B4-BE49-F238E27FC236}">
                  <a16:creationId xmlns:a16="http://schemas.microsoft.com/office/drawing/2014/main" id="{59ADB42A-6AA0-4A3F-BDFE-7EA12304F5DA}"/>
                </a:ext>
              </a:extLst>
            </p:cNvPr>
            <p:cNvSpPr/>
            <p:nvPr/>
          </p:nvSpPr>
          <p:spPr>
            <a:xfrm>
              <a:off x="4149308" y="2002982"/>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D21DA336-9E82-4BC4-84F1-8BF00BF6E135}"/>
                </a:ext>
              </a:extLst>
            </p:cNvPr>
            <p:cNvSpPr txBox="1"/>
            <p:nvPr/>
          </p:nvSpPr>
          <p:spPr>
            <a:xfrm>
              <a:off x="3758134" y="1938781"/>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58" name="Oval 57">
              <a:extLst>
                <a:ext uri="{FF2B5EF4-FFF2-40B4-BE49-F238E27FC236}">
                  <a16:creationId xmlns:a16="http://schemas.microsoft.com/office/drawing/2014/main" id="{6F98E1A4-8A7A-4493-B4F8-10A67AA8B6EF}"/>
                </a:ext>
              </a:extLst>
            </p:cNvPr>
            <p:cNvSpPr/>
            <p:nvPr/>
          </p:nvSpPr>
          <p:spPr>
            <a:xfrm>
              <a:off x="4120734" y="2492254"/>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9" name="TextBox 58">
              <a:extLst>
                <a:ext uri="{FF2B5EF4-FFF2-40B4-BE49-F238E27FC236}">
                  <a16:creationId xmlns:a16="http://schemas.microsoft.com/office/drawing/2014/main" id="{09B6AE35-F9E6-4BC1-8827-6B0142691F7B}"/>
                </a:ext>
              </a:extLst>
            </p:cNvPr>
            <p:cNvSpPr txBox="1"/>
            <p:nvPr/>
          </p:nvSpPr>
          <p:spPr>
            <a:xfrm>
              <a:off x="3758134" y="2439369"/>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pSp>
        <p:nvGrpSpPr>
          <p:cNvPr id="4" name="Group 3" descr="Capture d’écran des étapes 5 à 7 de Modifier la date de fin du programme de la division, comme décrites dans la table suivante.">
            <a:extLst>
              <a:ext uri="{FF2B5EF4-FFF2-40B4-BE49-F238E27FC236}">
                <a16:creationId xmlns:a16="http://schemas.microsoft.com/office/drawing/2014/main" id="{FF0F0B7B-871A-FD1D-A26E-10F056286732}"/>
              </a:ext>
            </a:extLst>
          </p:cNvPr>
          <p:cNvGrpSpPr/>
          <p:nvPr/>
        </p:nvGrpSpPr>
        <p:grpSpPr>
          <a:xfrm>
            <a:off x="2592862" y="3712813"/>
            <a:ext cx="5598237" cy="2984467"/>
            <a:chOff x="2592862" y="3712813"/>
            <a:chExt cx="5598237" cy="2984467"/>
          </a:xfrm>
        </p:grpSpPr>
        <p:pic>
          <p:nvPicPr>
            <p:cNvPr id="61" name="Picture 60" descr="Graphical user interface, text, application, email&#10;&#10;Description automatically generated">
              <a:extLst>
                <a:ext uri="{FF2B5EF4-FFF2-40B4-BE49-F238E27FC236}">
                  <a16:creationId xmlns:a16="http://schemas.microsoft.com/office/drawing/2014/main" id="{1546A6CA-280F-482B-8AE0-334D76A70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862" y="3712813"/>
              <a:ext cx="5598237" cy="2984467"/>
            </a:xfrm>
            <a:prstGeom prst="rect">
              <a:avLst/>
            </a:prstGeom>
            <a:ln>
              <a:solidFill>
                <a:schemeClr val="tx1"/>
              </a:solidFill>
            </a:ln>
          </p:spPr>
        </p:pic>
        <p:sp>
          <p:nvSpPr>
            <p:cNvPr id="12" name="Oval 11">
              <a:extLst>
                <a:ext uri="{FF2B5EF4-FFF2-40B4-BE49-F238E27FC236}">
                  <a16:creationId xmlns:a16="http://schemas.microsoft.com/office/drawing/2014/main" id="{DEAF5A12-E7C1-4ECB-8E78-1617BCEC76B6}"/>
                </a:ext>
              </a:extLst>
            </p:cNvPr>
            <p:cNvSpPr/>
            <p:nvPr/>
          </p:nvSpPr>
          <p:spPr>
            <a:xfrm>
              <a:off x="5436889" y="6056970"/>
              <a:ext cx="243070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38D89BB3-394E-4985-87DB-482114965069}"/>
                </a:ext>
              </a:extLst>
            </p:cNvPr>
            <p:cNvSpPr/>
            <p:nvPr/>
          </p:nvSpPr>
          <p:spPr>
            <a:xfrm>
              <a:off x="7267868" y="3848241"/>
              <a:ext cx="51435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1C3B372C-43E3-4260-B1C7-9F2556A439FE}"/>
                </a:ext>
              </a:extLst>
            </p:cNvPr>
            <p:cNvSpPr txBox="1"/>
            <p:nvPr/>
          </p:nvSpPr>
          <p:spPr>
            <a:xfrm>
              <a:off x="7600918" y="4154445"/>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15" name="TextBox 14">
              <a:extLst>
                <a:ext uri="{FF2B5EF4-FFF2-40B4-BE49-F238E27FC236}">
                  <a16:creationId xmlns:a16="http://schemas.microsoft.com/office/drawing/2014/main" id="{570FC228-53F9-44D2-9E7B-6A7AE86346CC}"/>
                </a:ext>
              </a:extLst>
            </p:cNvPr>
            <p:cNvSpPr txBox="1"/>
            <p:nvPr/>
          </p:nvSpPr>
          <p:spPr>
            <a:xfrm>
              <a:off x="7828499" y="5741256"/>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16" name="TextBox 15">
              <a:extLst>
                <a:ext uri="{FF2B5EF4-FFF2-40B4-BE49-F238E27FC236}">
                  <a16:creationId xmlns:a16="http://schemas.microsoft.com/office/drawing/2014/main" id="{B95A111E-A4BB-43EF-8AA0-E4FB47747C20}"/>
                </a:ext>
              </a:extLst>
            </p:cNvPr>
            <p:cNvSpPr txBox="1"/>
            <p:nvPr/>
          </p:nvSpPr>
          <p:spPr>
            <a:xfrm>
              <a:off x="6958711" y="3842276"/>
              <a:ext cx="415498" cy="369332"/>
            </a:xfrm>
            <a:prstGeom prst="rect">
              <a:avLst/>
            </a:prstGeom>
            <a:noFill/>
            <a:ln>
              <a:solidFill>
                <a:schemeClr val="tx1"/>
              </a:solidFill>
            </a:ln>
          </p:spPr>
          <p:txBody>
            <a:bodyPr wrap="none" rtlCol="0">
              <a:spAutoFit/>
            </a:bodyPr>
            <a:lstStyle/>
            <a:p>
              <a:r>
                <a:rPr lang="en-US" b="1" dirty="0"/>
                <a:t>7. </a:t>
              </a:r>
              <a:endParaRPr lang="en-CA" b="1" dirty="0"/>
            </a:p>
          </p:txBody>
        </p:sp>
        <p:sp>
          <p:nvSpPr>
            <p:cNvPr id="18" name="Oval 17">
              <a:extLst>
                <a:ext uri="{FF2B5EF4-FFF2-40B4-BE49-F238E27FC236}">
                  <a16:creationId xmlns:a16="http://schemas.microsoft.com/office/drawing/2014/main" id="{A51D002B-E200-48AA-B720-523E296DBAE3}"/>
                </a:ext>
              </a:extLst>
            </p:cNvPr>
            <p:cNvSpPr/>
            <p:nvPr/>
          </p:nvSpPr>
          <p:spPr>
            <a:xfrm>
              <a:off x="6933185" y="3853483"/>
              <a:ext cx="382952"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3" name="Table 22">
            <a:extLst>
              <a:ext uri="{FF2B5EF4-FFF2-40B4-BE49-F238E27FC236}">
                <a16:creationId xmlns:a16="http://schemas.microsoft.com/office/drawing/2014/main" id="{FA7E99F3-1287-49E8-8C06-3AE91CADECE6}"/>
              </a:ext>
            </a:extLst>
          </p:cNvPr>
          <p:cNvGraphicFramePr>
            <a:graphicFrameLocks noGrp="1"/>
          </p:cNvGraphicFramePr>
          <p:nvPr>
            <p:extLst>
              <p:ext uri="{D42A27DB-BD31-4B8C-83A1-F6EECF244321}">
                <p14:modId xmlns:p14="http://schemas.microsoft.com/office/powerpoint/2010/main" val="3954345163"/>
              </p:ext>
            </p:extLst>
          </p:nvPr>
        </p:nvGraphicFramePr>
        <p:xfrm>
          <a:off x="8269669" y="2165718"/>
          <a:ext cx="3725026" cy="1920240"/>
        </p:xfrm>
        <a:graphic>
          <a:graphicData uri="http://schemas.openxmlformats.org/drawingml/2006/table">
            <a:tbl>
              <a:tblPr firstRow="1">
                <a:tableStyleId>{5940675A-B579-460E-94D1-54222C63F5DA}</a:tableStyleId>
              </a:tblPr>
              <a:tblGrid>
                <a:gridCol w="3725026">
                  <a:extLst>
                    <a:ext uri="{9D8B030D-6E8A-4147-A177-3AD203B41FA5}">
                      <a16:colId xmlns:a16="http://schemas.microsoft.com/office/drawing/2014/main" val="651432055"/>
                    </a:ext>
                  </a:extLst>
                </a:gridCol>
              </a:tblGrid>
              <a:tr h="56124">
                <a:tc>
                  <a:txBody>
                    <a:bodyPr/>
                    <a:lstStyle/>
                    <a:p>
                      <a:pPr algn="l" rtl="0" fontAlgn="b"/>
                      <a:r>
                        <a:rPr lang="fr-ca" sz="1400" b="0" u="none" strike="noStrike" baseline="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2742029"/>
                  </a:ext>
                </a:extLst>
              </a:tr>
              <a:tr h="56124">
                <a:tc>
                  <a:txBody>
                    <a:bodyPr/>
                    <a:lstStyle/>
                    <a:p>
                      <a:pPr algn="l" rtl="0" fontAlgn="b"/>
                      <a:r>
                        <a:rPr lang="fr-ca" sz="1400" b="0" u="none" strike="noStrike" baseline="0">
                          <a:effectLst/>
                        </a:rPr>
                        <a:t>2. Sélectionnez « Divisions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6386816"/>
                  </a:ext>
                </a:extLst>
              </a:tr>
              <a:tr h="93525">
                <a:tc>
                  <a:txBody>
                    <a:bodyPr/>
                    <a:lstStyle/>
                    <a:p>
                      <a:pPr algn="l" rtl="0" fontAlgn="b"/>
                      <a:r>
                        <a:rPr lang="fr-ca" sz="1400" b="0" u="none" strike="noStrike" baseline="0">
                          <a:effectLst/>
                        </a:rPr>
                        <a:t>3. Entrez le NICE et appuyez sur Entrée</a:t>
                      </a:r>
                      <a:endParaRPr lang="fr-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6964252"/>
                  </a:ext>
                </a:extLst>
              </a:tr>
              <a:tr h="155874">
                <a:tc>
                  <a:txBody>
                    <a:bodyPr/>
                    <a:lstStyle/>
                    <a:p>
                      <a:pPr algn="l" rtl="0" fontAlgn="t"/>
                      <a:r>
                        <a:rPr lang="fr-ca" sz="1400" b="0" u="none" strike="noStrike" baseline="0">
                          <a:effectLst/>
                        </a:rPr>
                        <a:t>4. Sélectionnez pour ouvrir le dossier résultant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386480707"/>
                  </a:ext>
                </a:extLst>
              </a:tr>
              <a:tr h="62350">
                <a:tc>
                  <a:txBody>
                    <a:bodyPr/>
                    <a:lstStyle/>
                    <a:p>
                      <a:pPr algn="l" rtl="0" fontAlgn="b"/>
                      <a:r>
                        <a:rPr lang="fr-ca" sz="1400" b="0" u="none" strike="noStrike" baseline="0">
                          <a:effectLst/>
                        </a:rPr>
                        <a:t>5. Sélectionnez « Réviser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259900"/>
                  </a:ext>
                </a:extLst>
              </a:tr>
              <a:tr h="56124">
                <a:tc>
                  <a:txBody>
                    <a:bodyPr/>
                    <a:lstStyle/>
                    <a:p>
                      <a:pPr algn="l" rtl="0" fontAlgn="b"/>
                      <a:r>
                        <a:rPr lang="fr-ca" sz="1400" b="0" u="none" strike="noStrike" baseline="0">
                          <a:effectLst/>
                        </a:rPr>
                        <a:t>6. Entrez la date de fin du programme</a:t>
                      </a:r>
                      <a:endParaRPr lang="fr-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4373028"/>
                  </a:ext>
                </a:extLst>
              </a:tr>
              <a:tr h="112248">
                <a:tc>
                  <a:txBody>
                    <a:bodyPr/>
                    <a:lstStyle/>
                    <a:p>
                      <a:pPr algn="l" rtl="0" fontAlgn="b"/>
                      <a:r>
                        <a:rPr lang="fr-ca" sz="1400" b="0" u="none" strike="noStrike" baseline="0" dirty="0">
                          <a:effectLst/>
                        </a:rPr>
                        <a:t>7. Sélectionnez « Activer » et le statut du dossier restera en « Révision en cours » jusqu’à ce qu’il soit approuvé par EDU.</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34240832"/>
                  </a:ext>
                </a:extLst>
              </a:tr>
            </a:tbl>
          </a:graphicData>
        </a:graphic>
      </p:graphicFrame>
      <p:sp>
        <p:nvSpPr>
          <p:cNvPr id="26" name="Slide Number Placeholder 7">
            <a:extLst>
              <a:ext uri="{FF2B5EF4-FFF2-40B4-BE49-F238E27FC236}">
                <a16:creationId xmlns:a16="http://schemas.microsoft.com/office/drawing/2014/main" id="{B5101728-8864-4C15-93E9-803BBE068C2B}"/>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56816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A7E317E7-AF8E-47F6-8091-7FE135CC0729}"/>
              </a:ext>
            </a:extLst>
          </p:cNvPr>
          <p:cNvSpPr txBox="1">
            <a:spLocks noGrp="1"/>
          </p:cNvSpPr>
          <p:nvPr>
            <p:ph type="title" idx="4294967295"/>
          </p:nvPr>
        </p:nvSpPr>
        <p:spPr>
          <a:xfrm>
            <a:off x="-17600" y="0"/>
            <a:ext cx="9870517"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CUE : Palier, Date de commencement, niveau scolaire minimum/maximum </a:t>
            </a:r>
          </a:p>
        </p:txBody>
      </p:sp>
      <p:grpSp>
        <p:nvGrpSpPr>
          <p:cNvPr id="2" name="Group 1" descr="Capture d’écran des étapes 1 et 2 de Modifier le CUE : Palier, Date de commencement, niveau scolaire minimum/maximum, comme décrites dans la table suivante.">
            <a:extLst>
              <a:ext uri="{FF2B5EF4-FFF2-40B4-BE49-F238E27FC236}">
                <a16:creationId xmlns:a16="http://schemas.microsoft.com/office/drawing/2014/main" id="{8E63780A-A8A5-1190-D70C-0CD26A2FA6BA}"/>
              </a:ext>
            </a:extLst>
          </p:cNvPr>
          <p:cNvGrpSpPr/>
          <p:nvPr/>
        </p:nvGrpSpPr>
        <p:grpSpPr>
          <a:xfrm>
            <a:off x="0" y="576323"/>
            <a:ext cx="2940717" cy="3687965"/>
            <a:chOff x="0" y="576323"/>
            <a:chExt cx="2940717" cy="3687965"/>
          </a:xfrm>
        </p:grpSpPr>
        <p:pic>
          <p:nvPicPr>
            <p:cNvPr id="26" name="Picture 25" descr="Graphical user interface, text, application&#10;&#10;Description automatically generated">
              <a:extLst>
                <a:ext uri="{FF2B5EF4-FFF2-40B4-BE49-F238E27FC236}">
                  <a16:creationId xmlns:a16="http://schemas.microsoft.com/office/drawing/2014/main" id="{9AC478F0-FD7E-4CB0-81DB-FE6E4D048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852402" cy="3656021"/>
            </a:xfrm>
            <a:prstGeom prst="rect">
              <a:avLst/>
            </a:prstGeom>
            <a:ln>
              <a:solidFill>
                <a:schemeClr val="tx1"/>
              </a:solidFill>
            </a:ln>
          </p:spPr>
        </p:pic>
        <p:sp>
          <p:nvSpPr>
            <p:cNvPr id="28" name="Oval 27">
              <a:extLst>
                <a:ext uri="{FF2B5EF4-FFF2-40B4-BE49-F238E27FC236}">
                  <a16:creationId xmlns:a16="http://schemas.microsoft.com/office/drawing/2014/main" id="{A2F073E8-28D7-456D-9CA9-8FAF4C55467E}"/>
                </a:ext>
              </a:extLst>
            </p:cNvPr>
            <p:cNvSpPr/>
            <p:nvPr/>
          </p:nvSpPr>
          <p:spPr>
            <a:xfrm>
              <a:off x="617300" y="381356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TextBox 28">
              <a:extLst>
                <a:ext uri="{FF2B5EF4-FFF2-40B4-BE49-F238E27FC236}">
                  <a16:creationId xmlns:a16="http://schemas.microsoft.com/office/drawing/2014/main" id="{455B76BA-703F-42E0-90E1-9FA488996688}"/>
                </a:ext>
              </a:extLst>
            </p:cNvPr>
            <p:cNvSpPr txBox="1"/>
            <p:nvPr/>
          </p:nvSpPr>
          <p:spPr>
            <a:xfrm>
              <a:off x="387198" y="3613755"/>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30" name="Oval 29">
              <a:extLst>
                <a:ext uri="{FF2B5EF4-FFF2-40B4-BE49-F238E27FC236}">
                  <a16:creationId xmlns:a16="http://schemas.microsoft.com/office/drawing/2014/main" id="{98DD83A1-A712-4A1A-8C66-860257C6DFA8}"/>
                </a:ext>
              </a:extLst>
            </p:cNvPr>
            <p:cNvSpPr/>
            <p:nvPr/>
          </p:nvSpPr>
          <p:spPr>
            <a:xfrm>
              <a:off x="0" y="7661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TextBox 30">
              <a:extLst>
                <a:ext uri="{FF2B5EF4-FFF2-40B4-BE49-F238E27FC236}">
                  <a16:creationId xmlns:a16="http://schemas.microsoft.com/office/drawing/2014/main" id="{7DC48EB1-A3CC-49B0-B1A1-336638685A17}"/>
                </a:ext>
              </a:extLst>
            </p:cNvPr>
            <p:cNvSpPr txBox="1"/>
            <p:nvPr/>
          </p:nvSpPr>
          <p:spPr>
            <a:xfrm>
              <a:off x="768295" y="57632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3" name="Group 2" descr="Capture d’écran des étapes 3 à 5 de Modifier le CUE : Palier, Date de commencement, niveau scolaire minimum/maximum, comme décrites dans la table suivante.">
            <a:extLst>
              <a:ext uri="{FF2B5EF4-FFF2-40B4-BE49-F238E27FC236}">
                <a16:creationId xmlns:a16="http://schemas.microsoft.com/office/drawing/2014/main" id="{7761F09B-B3A0-11B3-C4FA-D059E07D4318}"/>
              </a:ext>
            </a:extLst>
          </p:cNvPr>
          <p:cNvGrpSpPr/>
          <p:nvPr/>
        </p:nvGrpSpPr>
        <p:grpSpPr>
          <a:xfrm>
            <a:off x="3102934" y="625960"/>
            <a:ext cx="8794540" cy="3638327"/>
            <a:chOff x="3102934" y="625960"/>
            <a:chExt cx="8794540" cy="3638327"/>
          </a:xfrm>
        </p:grpSpPr>
        <p:pic>
          <p:nvPicPr>
            <p:cNvPr id="24" name="Picture 23" descr="Graphical user interface, table&#10;&#10;Description automatically generated">
              <a:extLst>
                <a:ext uri="{FF2B5EF4-FFF2-40B4-BE49-F238E27FC236}">
                  <a16:creationId xmlns:a16="http://schemas.microsoft.com/office/drawing/2014/main" id="{9B6A05C4-64D0-4A4B-91F9-1D832E589115}"/>
                </a:ext>
              </a:extLst>
            </p:cNvPr>
            <p:cNvPicPr>
              <a:picLocks noChangeAspect="1"/>
            </p:cNvPicPr>
            <p:nvPr/>
          </p:nvPicPr>
          <p:blipFill rotWithShape="1">
            <a:blip r:embed="rId3">
              <a:extLst>
                <a:ext uri="{28A0092B-C50C-407E-A947-70E740481C1C}">
                  <a14:useLocalDpi xmlns:a14="http://schemas.microsoft.com/office/drawing/2010/main" val="0"/>
                </a:ext>
              </a:extLst>
            </a:blip>
            <a:srcRect l="6157"/>
            <a:stretch/>
          </p:blipFill>
          <p:spPr>
            <a:xfrm>
              <a:off x="3102934" y="625960"/>
              <a:ext cx="8794540" cy="3638327"/>
            </a:xfrm>
            <a:prstGeom prst="rect">
              <a:avLst/>
            </a:prstGeom>
            <a:ln>
              <a:solidFill>
                <a:schemeClr val="tx1"/>
              </a:solidFill>
            </a:ln>
          </p:spPr>
        </p:pic>
        <p:sp>
          <p:nvSpPr>
            <p:cNvPr id="32" name="Oval 31">
              <a:extLst>
                <a:ext uri="{FF2B5EF4-FFF2-40B4-BE49-F238E27FC236}">
                  <a16:creationId xmlns:a16="http://schemas.microsoft.com/office/drawing/2014/main" id="{20366A06-5879-408F-A95E-5C57BC23CDA4}"/>
                </a:ext>
              </a:extLst>
            </p:cNvPr>
            <p:cNvSpPr/>
            <p:nvPr/>
          </p:nvSpPr>
          <p:spPr>
            <a:xfrm>
              <a:off x="10653065" y="1470417"/>
              <a:ext cx="1174933" cy="1946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Oval 32">
              <a:extLst>
                <a:ext uri="{FF2B5EF4-FFF2-40B4-BE49-F238E27FC236}">
                  <a16:creationId xmlns:a16="http://schemas.microsoft.com/office/drawing/2014/main" id="{A6A983E1-1132-4567-8D55-C5C0CBBC336C}"/>
                </a:ext>
              </a:extLst>
            </p:cNvPr>
            <p:cNvSpPr/>
            <p:nvPr/>
          </p:nvSpPr>
          <p:spPr>
            <a:xfrm>
              <a:off x="5707129" y="1868324"/>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65838455-2D6B-4F0B-A399-7A9F75CD8661}"/>
                </a:ext>
              </a:extLst>
            </p:cNvPr>
            <p:cNvSpPr txBox="1"/>
            <p:nvPr/>
          </p:nvSpPr>
          <p:spPr>
            <a:xfrm>
              <a:off x="6381410" y="1399962"/>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36" name="TextBox 35">
              <a:extLst>
                <a:ext uri="{FF2B5EF4-FFF2-40B4-BE49-F238E27FC236}">
                  <a16:creationId xmlns:a16="http://schemas.microsoft.com/office/drawing/2014/main" id="{4F20F05F-33D8-42CE-B4E3-CC0C08F3823F}"/>
                </a:ext>
              </a:extLst>
            </p:cNvPr>
            <p:cNvSpPr txBox="1"/>
            <p:nvPr/>
          </p:nvSpPr>
          <p:spPr>
            <a:xfrm>
              <a:off x="10498311" y="1129660"/>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37" name="Oval 36">
              <a:extLst>
                <a:ext uri="{FF2B5EF4-FFF2-40B4-BE49-F238E27FC236}">
                  <a16:creationId xmlns:a16="http://schemas.microsoft.com/office/drawing/2014/main" id="{4D0FE560-90F4-43E7-B3C4-48D48219EFE4}"/>
                </a:ext>
              </a:extLst>
            </p:cNvPr>
            <p:cNvSpPr/>
            <p:nvPr/>
          </p:nvSpPr>
          <p:spPr>
            <a:xfrm>
              <a:off x="5556437" y="2465885"/>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TextBox 37">
              <a:extLst>
                <a:ext uri="{FF2B5EF4-FFF2-40B4-BE49-F238E27FC236}">
                  <a16:creationId xmlns:a16="http://schemas.microsoft.com/office/drawing/2014/main" id="{1DE8A888-2714-4622-BB65-BFE91FD63BE6}"/>
                </a:ext>
              </a:extLst>
            </p:cNvPr>
            <p:cNvSpPr txBox="1"/>
            <p:nvPr/>
          </p:nvSpPr>
          <p:spPr>
            <a:xfrm>
              <a:off x="5112402" y="2465885"/>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aphicFrame>
        <p:nvGraphicFramePr>
          <p:cNvPr id="19" name="Table 18">
            <a:extLst>
              <a:ext uri="{FF2B5EF4-FFF2-40B4-BE49-F238E27FC236}">
                <a16:creationId xmlns:a16="http://schemas.microsoft.com/office/drawing/2014/main" id="{A1161628-2A34-4C1C-9CBC-C1B007006FCB}"/>
              </a:ext>
            </a:extLst>
          </p:cNvPr>
          <p:cNvGraphicFramePr>
            <a:graphicFrameLocks noGrp="1"/>
          </p:cNvGraphicFramePr>
          <p:nvPr>
            <p:extLst>
              <p:ext uri="{D42A27DB-BD31-4B8C-83A1-F6EECF244321}">
                <p14:modId xmlns:p14="http://schemas.microsoft.com/office/powerpoint/2010/main" val="3726779124"/>
              </p:ext>
            </p:extLst>
          </p:nvPr>
        </p:nvGraphicFramePr>
        <p:xfrm>
          <a:off x="3077082" y="4817958"/>
          <a:ext cx="5265533" cy="1066800"/>
        </p:xfrm>
        <a:graphic>
          <a:graphicData uri="http://schemas.openxmlformats.org/drawingml/2006/table">
            <a:tbl>
              <a:tblPr firstRow="1">
                <a:tableStyleId>{5940675A-B579-460E-94D1-54222C63F5DA}</a:tableStyleId>
              </a:tblPr>
              <a:tblGrid>
                <a:gridCol w="5265533">
                  <a:extLst>
                    <a:ext uri="{9D8B030D-6E8A-4147-A177-3AD203B41FA5}">
                      <a16:colId xmlns:a16="http://schemas.microsoft.com/office/drawing/2014/main" val="1663872237"/>
                    </a:ext>
                  </a:extLst>
                </a:gridCol>
              </a:tblGrid>
              <a:tr h="105459">
                <a:tc>
                  <a:txBody>
                    <a:bodyPr/>
                    <a:lstStyle/>
                    <a:p>
                      <a:pPr algn="l" rtl="0" fontAlgn="b"/>
                      <a:r>
                        <a:rPr lang="fr-ca" sz="1400" b="0" u="none" strike="noStrike" baseline="0" dirty="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616250"/>
                  </a:ext>
                </a:extLst>
              </a:tr>
              <a:tr h="105459">
                <a:tc>
                  <a:txBody>
                    <a:bodyPr/>
                    <a:lstStyle/>
                    <a:p>
                      <a:pPr algn="l" rtl="0" fontAlgn="b"/>
                      <a:r>
                        <a:rPr lang="fr-ca" sz="1400" b="0" u="none" strike="noStrike" baseline="0">
                          <a:effectLst/>
                        </a:rPr>
                        <a:t>2. Sélectionnez « Contrat d’utilisation de l’espace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3974916"/>
                  </a:ext>
                </a:extLst>
              </a:tr>
              <a:tr h="111656">
                <a:tc>
                  <a:txBody>
                    <a:bodyPr/>
                    <a:lstStyle/>
                    <a:p>
                      <a:pPr algn="l" rtl="0" fontAlgn="b"/>
                      <a:r>
                        <a:rPr lang="fr-ca" sz="1400" b="0" u="none" strike="noStrike" baseline="0">
                          <a:effectLst/>
                        </a:rPr>
                        <a:t>3. Entrez la « SFIS ID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7981886"/>
                  </a:ext>
                </a:extLst>
              </a:tr>
              <a:tr h="186094">
                <a:tc>
                  <a:txBody>
                    <a:bodyPr/>
                    <a:lstStyle/>
                    <a:p>
                      <a:pPr algn="l" rtl="0" fontAlgn="t"/>
                      <a:r>
                        <a:rPr lang="fr-ca" sz="1400" b="0" u="none" strike="noStrike" baseline="0">
                          <a:effectLst/>
                        </a:rPr>
                        <a:t>4. Sélectionnez « Appliquez les filtres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107824810"/>
                  </a:ext>
                </a:extLst>
              </a:tr>
              <a:tr h="105459">
                <a:tc>
                  <a:txBody>
                    <a:bodyPr/>
                    <a:lstStyle/>
                    <a:p>
                      <a:pPr algn="l" rtl="0" fontAlgn="b"/>
                      <a:r>
                        <a:rPr lang="fr-ca" sz="1400" b="0" u="none" strike="noStrike" baseline="0" dirty="0">
                          <a:effectLst/>
                        </a:rPr>
                        <a:t>5. Sélectionnez pour ouvrir le dossier (un seul clic suffit)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1943929"/>
                  </a:ext>
                </a:extLst>
              </a:tr>
            </a:tbl>
          </a:graphicData>
        </a:graphic>
      </p:graphicFrame>
      <p:sp>
        <p:nvSpPr>
          <p:cNvPr id="5" name="Slide Number Placeholder 4">
            <a:extLst>
              <a:ext uri="{FF2B5EF4-FFF2-40B4-BE49-F238E27FC236}">
                <a16:creationId xmlns:a16="http://schemas.microsoft.com/office/drawing/2014/main" id="{D8F432AF-048F-48C1-8ECD-C0A90CC34AA6}"/>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12</a:t>
            </a:fld>
            <a:endParaRPr lang="en-CA" dirty="0"/>
          </a:p>
        </p:txBody>
      </p:sp>
      <p:sp>
        <p:nvSpPr>
          <p:cNvPr id="42" name="Slide Number Placeholder 7">
            <a:extLst>
              <a:ext uri="{FF2B5EF4-FFF2-40B4-BE49-F238E27FC236}">
                <a16:creationId xmlns:a16="http://schemas.microsoft.com/office/drawing/2014/main" id="{6EDC6B45-02A5-4063-90CE-C7ECAB615BB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70707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EF85BE8-D0A1-4679-A85E-BFC0F18253C3}"/>
              </a:ext>
            </a:extLst>
          </p:cNvPr>
          <p:cNvSpPr txBox="1">
            <a:spLocks noGrp="1"/>
          </p:cNvSpPr>
          <p:nvPr>
            <p:ph type="title" idx="4294967295"/>
          </p:nvPr>
        </p:nvSpPr>
        <p:spPr>
          <a:xfrm>
            <a:off x="-17599" y="0"/>
            <a:ext cx="10117096" cy="396613"/>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CUE : Palier, Date de commencement, niveau scolaire minimum/maximum  </a:t>
            </a:r>
          </a:p>
        </p:txBody>
      </p:sp>
      <p:grpSp>
        <p:nvGrpSpPr>
          <p:cNvPr id="2" name="Group 1" descr="Capture d’écran des étapes 6 à 11 de Modifier le CUE : Palier, Date de commencement, niveau scolaire minimum/maximum, comme décrites dans la table suivante.">
            <a:extLst>
              <a:ext uri="{FF2B5EF4-FFF2-40B4-BE49-F238E27FC236}">
                <a16:creationId xmlns:a16="http://schemas.microsoft.com/office/drawing/2014/main" id="{F359AEEF-01CE-882A-D4EB-F85840097194}"/>
              </a:ext>
            </a:extLst>
          </p:cNvPr>
          <p:cNvGrpSpPr/>
          <p:nvPr/>
        </p:nvGrpSpPr>
        <p:grpSpPr>
          <a:xfrm>
            <a:off x="50413" y="535808"/>
            <a:ext cx="6912362" cy="6312224"/>
            <a:chOff x="50413" y="535808"/>
            <a:chExt cx="6912362" cy="6312224"/>
          </a:xfrm>
        </p:grpSpPr>
        <p:pic>
          <p:nvPicPr>
            <p:cNvPr id="9" name="Picture 8" descr="Graphical user interface, text, application&#10;&#10;Description automatically generated">
              <a:extLst>
                <a:ext uri="{FF2B5EF4-FFF2-40B4-BE49-F238E27FC236}">
                  <a16:creationId xmlns:a16="http://schemas.microsoft.com/office/drawing/2014/main" id="{F3548205-AF4D-48AF-A567-D294480C6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70" y="535808"/>
              <a:ext cx="6781105" cy="6312224"/>
            </a:xfrm>
            <a:prstGeom prst="rect">
              <a:avLst/>
            </a:prstGeom>
            <a:ln>
              <a:solidFill>
                <a:schemeClr val="tx1"/>
              </a:solidFill>
            </a:ln>
          </p:spPr>
        </p:pic>
        <p:sp>
          <p:nvSpPr>
            <p:cNvPr id="29" name="Oval 28">
              <a:extLst>
                <a:ext uri="{FF2B5EF4-FFF2-40B4-BE49-F238E27FC236}">
                  <a16:creationId xmlns:a16="http://schemas.microsoft.com/office/drawing/2014/main" id="{49A1F734-4375-4E73-8581-CB6745069C1D}"/>
                </a:ext>
              </a:extLst>
            </p:cNvPr>
            <p:cNvSpPr/>
            <p:nvPr/>
          </p:nvSpPr>
          <p:spPr>
            <a:xfrm>
              <a:off x="50413" y="4110716"/>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Oval 29">
              <a:extLst>
                <a:ext uri="{FF2B5EF4-FFF2-40B4-BE49-F238E27FC236}">
                  <a16:creationId xmlns:a16="http://schemas.microsoft.com/office/drawing/2014/main" id="{515EDCBA-4C4C-4F0D-A642-C8004A5E853F}"/>
                </a:ext>
              </a:extLst>
            </p:cNvPr>
            <p:cNvSpPr/>
            <p:nvPr/>
          </p:nvSpPr>
          <p:spPr>
            <a:xfrm>
              <a:off x="214805" y="3638707"/>
              <a:ext cx="1320790" cy="23713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46A6190D-9B83-46CA-95DF-634B5FA4FB4E}"/>
                </a:ext>
              </a:extLst>
            </p:cNvPr>
            <p:cNvSpPr/>
            <p:nvPr/>
          </p:nvSpPr>
          <p:spPr>
            <a:xfrm>
              <a:off x="1535595" y="2893394"/>
              <a:ext cx="5224201" cy="3765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TextBox 36">
              <a:extLst>
                <a:ext uri="{FF2B5EF4-FFF2-40B4-BE49-F238E27FC236}">
                  <a16:creationId xmlns:a16="http://schemas.microsoft.com/office/drawing/2014/main" id="{02781FB4-25F6-403C-AFF4-3CA39397C5A1}"/>
                </a:ext>
              </a:extLst>
            </p:cNvPr>
            <p:cNvSpPr txBox="1"/>
            <p:nvPr/>
          </p:nvSpPr>
          <p:spPr>
            <a:xfrm>
              <a:off x="1592745" y="3587623"/>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38" name="TextBox 37">
              <a:extLst>
                <a:ext uri="{FF2B5EF4-FFF2-40B4-BE49-F238E27FC236}">
                  <a16:creationId xmlns:a16="http://schemas.microsoft.com/office/drawing/2014/main" id="{23328CDA-2ACA-42E5-BDB8-8A268EC90376}"/>
                </a:ext>
              </a:extLst>
            </p:cNvPr>
            <p:cNvSpPr txBox="1"/>
            <p:nvPr/>
          </p:nvSpPr>
          <p:spPr>
            <a:xfrm>
              <a:off x="1468920" y="4110716"/>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39" name="TextBox 38">
              <a:extLst>
                <a:ext uri="{FF2B5EF4-FFF2-40B4-BE49-F238E27FC236}">
                  <a16:creationId xmlns:a16="http://schemas.microsoft.com/office/drawing/2014/main" id="{DBA6F555-58FF-417C-BAD3-32EBA50A1D0F}"/>
                </a:ext>
              </a:extLst>
            </p:cNvPr>
            <p:cNvSpPr txBox="1"/>
            <p:nvPr/>
          </p:nvSpPr>
          <p:spPr>
            <a:xfrm>
              <a:off x="2790921" y="2929272"/>
              <a:ext cx="362600" cy="369332"/>
            </a:xfrm>
            <a:prstGeom prst="rect">
              <a:avLst/>
            </a:prstGeom>
            <a:noFill/>
            <a:ln>
              <a:solidFill>
                <a:schemeClr val="tx1"/>
              </a:solidFill>
            </a:ln>
          </p:spPr>
          <p:txBody>
            <a:bodyPr wrap="none" rtlCol="0">
              <a:spAutoFit/>
            </a:bodyPr>
            <a:lstStyle/>
            <a:p>
              <a:r>
                <a:rPr lang="en-US" b="1" dirty="0"/>
                <a:t>9.</a:t>
              </a:r>
              <a:endParaRPr lang="en-CA" b="1" dirty="0"/>
            </a:p>
          </p:txBody>
        </p:sp>
        <p:sp>
          <p:nvSpPr>
            <p:cNvPr id="40" name="TextBox 39">
              <a:extLst>
                <a:ext uri="{FF2B5EF4-FFF2-40B4-BE49-F238E27FC236}">
                  <a16:creationId xmlns:a16="http://schemas.microsoft.com/office/drawing/2014/main" id="{1CF2ABF8-1D62-408E-9123-A5135FC9F671}"/>
                </a:ext>
              </a:extLst>
            </p:cNvPr>
            <p:cNvSpPr txBox="1"/>
            <p:nvPr/>
          </p:nvSpPr>
          <p:spPr>
            <a:xfrm>
              <a:off x="5134047" y="2957924"/>
              <a:ext cx="479618" cy="369332"/>
            </a:xfrm>
            <a:prstGeom prst="rect">
              <a:avLst/>
            </a:prstGeom>
            <a:noFill/>
            <a:ln>
              <a:solidFill>
                <a:schemeClr val="tx1"/>
              </a:solidFill>
            </a:ln>
          </p:spPr>
          <p:txBody>
            <a:bodyPr wrap="none" rtlCol="0">
              <a:spAutoFit/>
            </a:bodyPr>
            <a:lstStyle/>
            <a:p>
              <a:r>
                <a:rPr lang="en-US" b="1" dirty="0"/>
                <a:t>10.</a:t>
              </a:r>
              <a:endParaRPr lang="en-CA" b="1" dirty="0"/>
            </a:p>
          </p:txBody>
        </p:sp>
        <p:sp>
          <p:nvSpPr>
            <p:cNvPr id="34" name="TextBox 33">
              <a:extLst>
                <a:ext uri="{FF2B5EF4-FFF2-40B4-BE49-F238E27FC236}">
                  <a16:creationId xmlns:a16="http://schemas.microsoft.com/office/drawing/2014/main" id="{04BCF984-F37E-451B-8069-B872D514CA5E}"/>
                </a:ext>
              </a:extLst>
            </p:cNvPr>
            <p:cNvSpPr txBox="1"/>
            <p:nvPr/>
          </p:nvSpPr>
          <p:spPr>
            <a:xfrm>
              <a:off x="6210408" y="961258"/>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42" name="TextBox 41">
              <a:extLst>
                <a:ext uri="{FF2B5EF4-FFF2-40B4-BE49-F238E27FC236}">
                  <a16:creationId xmlns:a16="http://schemas.microsoft.com/office/drawing/2014/main" id="{B9B96C40-1F07-4B93-9C83-9C1095857C96}"/>
                </a:ext>
              </a:extLst>
            </p:cNvPr>
            <p:cNvSpPr txBox="1"/>
            <p:nvPr/>
          </p:nvSpPr>
          <p:spPr>
            <a:xfrm>
              <a:off x="5284059" y="1102578"/>
              <a:ext cx="479618" cy="369332"/>
            </a:xfrm>
            <a:prstGeom prst="rect">
              <a:avLst/>
            </a:prstGeom>
            <a:noFill/>
            <a:ln>
              <a:solidFill>
                <a:schemeClr val="tx1"/>
              </a:solidFill>
            </a:ln>
          </p:spPr>
          <p:txBody>
            <a:bodyPr wrap="none" rtlCol="0">
              <a:spAutoFit/>
            </a:bodyPr>
            <a:lstStyle/>
            <a:p>
              <a:r>
                <a:rPr lang="en-US" b="1" dirty="0"/>
                <a:t>11.</a:t>
              </a:r>
              <a:endParaRPr lang="en-CA" b="1" dirty="0"/>
            </a:p>
          </p:txBody>
        </p:sp>
        <p:sp>
          <p:nvSpPr>
            <p:cNvPr id="44" name="Slide Number Placeholder 7">
              <a:extLst>
                <a:ext uri="{FF2B5EF4-FFF2-40B4-BE49-F238E27FC236}">
                  <a16:creationId xmlns:a16="http://schemas.microsoft.com/office/drawing/2014/main" id="{E14B13A5-280C-4D75-A812-CEA5F1991D7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13</a:t>
              </a:fld>
              <a:endParaRPr lang="en-US" dirty="0">
                <a:solidFill>
                  <a:schemeClr val="tx1"/>
                </a:solidFill>
              </a:endParaRPr>
            </a:p>
          </p:txBody>
        </p:sp>
        <p:pic>
          <p:nvPicPr>
            <p:cNvPr id="25" name="Picture 24" descr="Graphical user interface, text, application, email&#10;&#10;Description automatically generated">
              <a:extLst>
                <a:ext uri="{FF2B5EF4-FFF2-40B4-BE49-F238E27FC236}">
                  <a16:creationId xmlns:a16="http://schemas.microsoft.com/office/drawing/2014/main" id="{C2A8EED6-85D3-406B-A1C0-F3E8032D3250}"/>
                </a:ext>
              </a:extLst>
            </p:cNvPr>
            <p:cNvPicPr>
              <a:picLocks noChangeAspect="1"/>
            </p:cNvPicPr>
            <p:nvPr/>
          </p:nvPicPr>
          <p:blipFill rotWithShape="1">
            <a:blip r:embed="rId3">
              <a:extLst>
                <a:ext uri="{28A0092B-C50C-407E-A947-70E740481C1C}">
                  <a14:useLocalDpi xmlns:a14="http://schemas.microsoft.com/office/drawing/2010/main" val="0"/>
                </a:ext>
              </a:extLst>
            </a:blip>
            <a:srcRect l="84297" t="6759" r="8289" b="86234"/>
            <a:stretch/>
          </p:blipFill>
          <p:spPr>
            <a:xfrm>
              <a:off x="6255016" y="698472"/>
              <a:ext cx="502302" cy="253094"/>
            </a:xfrm>
            <a:prstGeom prst="rect">
              <a:avLst/>
            </a:prstGeom>
            <a:ln>
              <a:noFill/>
            </a:ln>
          </p:spPr>
        </p:pic>
        <p:sp>
          <p:nvSpPr>
            <p:cNvPr id="33" name="Oval 32">
              <a:extLst>
                <a:ext uri="{FF2B5EF4-FFF2-40B4-BE49-F238E27FC236}">
                  <a16:creationId xmlns:a16="http://schemas.microsoft.com/office/drawing/2014/main" id="{7E949779-713B-471F-9D95-6C46B40F8D90}"/>
                </a:ext>
              </a:extLst>
            </p:cNvPr>
            <p:cNvSpPr/>
            <p:nvPr/>
          </p:nvSpPr>
          <p:spPr>
            <a:xfrm>
              <a:off x="6159058" y="682903"/>
              <a:ext cx="612111" cy="23056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TextBox 26">
              <a:extLst>
                <a:ext uri="{FF2B5EF4-FFF2-40B4-BE49-F238E27FC236}">
                  <a16:creationId xmlns:a16="http://schemas.microsoft.com/office/drawing/2014/main" id="{2CED0B31-0583-46BF-8FCB-10ACEE0620AE}"/>
                </a:ext>
              </a:extLst>
            </p:cNvPr>
            <p:cNvSpPr txBox="1"/>
            <p:nvPr/>
          </p:nvSpPr>
          <p:spPr>
            <a:xfrm>
              <a:off x="5312453" y="698460"/>
              <a:ext cx="764381" cy="230832"/>
            </a:xfrm>
            <a:prstGeom prst="rect">
              <a:avLst/>
            </a:prstGeom>
            <a:solidFill>
              <a:schemeClr val="bg1"/>
            </a:solidFill>
          </p:spPr>
          <p:txBody>
            <a:bodyPr wrap="square">
              <a:spAutoFit/>
            </a:bodyPr>
            <a:lstStyle/>
            <a:p>
              <a:pPr algn="l"/>
              <a:r>
                <a:rPr lang="en-CA" sz="900" b="1" i="0" u="none" strike="noStrike" dirty="0">
                  <a:solidFill>
                    <a:srgbClr val="0062FF"/>
                  </a:solidFill>
                  <a:effectLst/>
                  <a:latin typeface="Trebuchet MS" panose="020B0603020202020204" pitchFamily="34" charset="0"/>
                </a:rPr>
                <a:t>Problème</a:t>
              </a:r>
              <a:endParaRPr lang="en-CA" sz="1200" dirty="0"/>
            </a:p>
          </p:txBody>
        </p:sp>
        <p:sp>
          <p:nvSpPr>
            <p:cNvPr id="43" name="Oval 42">
              <a:extLst>
                <a:ext uri="{FF2B5EF4-FFF2-40B4-BE49-F238E27FC236}">
                  <a16:creationId xmlns:a16="http://schemas.microsoft.com/office/drawing/2014/main" id="{B501DC51-FB62-4425-B4E7-41491944A81A}"/>
                </a:ext>
              </a:extLst>
            </p:cNvPr>
            <p:cNvSpPr/>
            <p:nvPr/>
          </p:nvSpPr>
          <p:spPr>
            <a:xfrm>
              <a:off x="5244021" y="714285"/>
              <a:ext cx="817972" cy="1991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1" name="Table 20">
            <a:extLst>
              <a:ext uri="{FF2B5EF4-FFF2-40B4-BE49-F238E27FC236}">
                <a16:creationId xmlns:a16="http://schemas.microsoft.com/office/drawing/2014/main" id="{2CBE7FF6-48BB-412D-A2B5-78E880B16BE0}"/>
              </a:ext>
            </a:extLst>
          </p:cNvPr>
          <p:cNvGraphicFramePr>
            <a:graphicFrameLocks noGrp="1"/>
          </p:cNvGraphicFramePr>
          <p:nvPr>
            <p:extLst>
              <p:ext uri="{D42A27DB-BD31-4B8C-83A1-F6EECF244321}">
                <p14:modId xmlns:p14="http://schemas.microsoft.com/office/powerpoint/2010/main" val="281776736"/>
              </p:ext>
            </p:extLst>
          </p:nvPr>
        </p:nvGraphicFramePr>
        <p:xfrm>
          <a:off x="7127223" y="850900"/>
          <a:ext cx="4635285" cy="1498818"/>
        </p:xfrm>
        <a:graphic>
          <a:graphicData uri="http://schemas.openxmlformats.org/drawingml/2006/table">
            <a:tbl>
              <a:tblPr firstRow="1">
                <a:tableStyleId>{5940675A-B579-460E-94D1-54222C63F5DA}</a:tableStyleId>
              </a:tblPr>
              <a:tblGrid>
                <a:gridCol w="4635285">
                  <a:extLst>
                    <a:ext uri="{9D8B030D-6E8A-4147-A177-3AD203B41FA5}">
                      <a16:colId xmlns:a16="http://schemas.microsoft.com/office/drawing/2014/main" val="3924964920"/>
                    </a:ext>
                  </a:extLst>
                </a:gridCol>
              </a:tblGrid>
              <a:tr h="144006">
                <a:tc>
                  <a:txBody>
                    <a:bodyPr/>
                    <a:lstStyle/>
                    <a:p>
                      <a:pPr algn="l" rtl="0" fontAlgn="b"/>
                      <a:r>
                        <a:rPr lang="fr-ca" sz="1400" b="0" u="none" strike="noStrike" baseline="0">
                          <a:effectLst/>
                        </a:rPr>
                        <a:t>6. Sélectionnez « Réviser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2366390"/>
                  </a:ext>
                </a:extLst>
              </a:tr>
              <a:tr h="83424">
                <a:tc>
                  <a:txBody>
                    <a:bodyPr/>
                    <a:lstStyle/>
                    <a:p>
                      <a:pPr algn="l" rtl="0" fontAlgn="b"/>
                      <a:r>
                        <a:rPr lang="fr-ca" sz="1400" b="0" u="none" strike="noStrike" baseline="0">
                          <a:effectLst/>
                        </a:rPr>
                        <a:t>7. Choisir le palier concerné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35426855"/>
                  </a:ext>
                </a:extLst>
              </a:tr>
              <a:tr h="216009">
                <a:tc>
                  <a:txBody>
                    <a:bodyPr/>
                    <a:lstStyle/>
                    <a:p>
                      <a:pPr algn="l" rtl="0" fontAlgn="b"/>
                      <a:r>
                        <a:rPr lang="fr-ca" sz="1400" b="0" u="none" strike="noStrike" baseline="0">
                          <a:effectLst/>
                        </a:rPr>
                        <a:t>8. Modifier ou saisir une nouvelle date de début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6390640"/>
                  </a:ext>
                </a:extLst>
              </a:tr>
              <a:tr h="216009">
                <a:tc>
                  <a:txBody>
                    <a:bodyPr/>
                    <a:lstStyle/>
                    <a:p>
                      <a:pPr algn="l" rtl="0" fontAlgn="b"/>
                      <a:r>
                        <a:rPr lang="fr-ca" sz="1400" b="0" u="none" strike="noStrike" baseline="0">
                          <a:effectLst/>
                        </a:rPr>
                        <a:t>9. Entrer le niveau scolaire minimum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655197"/>
                  </a:ext>
                </a:extLst>
              </a:tr>
              <a:tr h="144006">
                <a:tc>
                  <a:txBody>
                    <a:bodyPr/>
                    <a:lstStyle/>
                    <a:p>
                      <a:pPr algn="l" rtl="0" fontAlgn="b"/>
                      <a:r>
                        <a:rPr lang="fr-ca" sz="1400" b="0" u="none" strike="noStrike" baseline="0">
                          <a:effectLst/>
                        </a:rPr>
                        <a:t>10.  Entrer le niveau scolaire maximum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5615809"/>
                  </a:ext>
                </a:extLst>
              </a:tr>
              <a:tr h="216009">
                <a:tc>
                  <a:txBody>
                    <a:bodyPr/>
                    <a:lstStyle/>
                    <a:p>
                      <a:pPr algn="l" rtl="0" fontAlgn="b"/>
                      <a:r>
                        <a:rPr lang="fr-ca" sz="1400" b="0" u="none" strike="noStrike" baseline="0" dirty="0">
                          <a:effectLst/>
                        </a:rPr>
                        <a:t>11. Sélectionnez « </a:t>
                      </a:r>
                      <a:r>
                        <a:rPr lang="fr-CA" sz="1400" b="0" u="none" strike="noStrike" baseline="0" dirty="0">
                          <a:effectLst/>
                        </a:rPr>
                        <a:t>Problème</a:t>
                      </a:r>
                      <a:r>
                        <a:rPr lang="fr-ca" sz="1400" b="0" u="none" strike="noStrike" baseline="0" dirty="0">
                          <a:effectLst/>
                        </a:rPr>
                        <a:t> » et le statut du dossier restera en « Révision en cours » jusqu’à ce qu’il soit approuvé par EDU.</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7159901"/>
                  </a:ext>
                </a:extLst>
              </a:tr>
            </a:tbl>
          </a:graphicData>
        </a:graphic>
      </p:graphicFrame>
      <p:sp>
        <p:nvSpPr>
          <p:cNvPr id="6" name="Slide Number Placeholder 5">
            <a:extLst>
              <a:ext uri="{FF2B5EF4-FFF2-40B4-BE49-F238E27FC236}">
                <a16:creationId xmlns:a16="http://schemas.microsoft.com/office/drawing/2014/main" id="{28CDDF9A-551D-4920-8207-CD0AE2476B82}"/>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13</a:t>
            </a:fld>
            <a:endParaRPr lang="en-CA" dirty="0"/>
          </a:p>
        </p:txBody>
      </p:sp>
    </p:spTree>
    <p:extLst>
      <p:ext uri="{BB962C8B-B14F-4D97-AF65-F5344CB8AC3E}">
        <p14:creationId xmlns:p14="http://schemas.microsoft.com/office/powerpoint/2010/main" val="347403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F0EC4764-BDB0-48BD-8229-B7F61C1179B0}"/>
              </a:ext>
            </a:extLst>
          </p:cNvPr>
          <p:cNvSpPr txBox="1">
            <a:spLocks noGrp="1"/>
          </p:cNvSpPr>
          <p:nvPr>
            <p:ph type="title" idx="4294967295"/>
          </p:nvPr>
        </p:nvSpPr>
        <p:spPr>
          <a:xfrm>
            <a:off x="0" y="3636"/>
            <a:ext cx="589503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statut opérationnel, bail</a:t>
            </a:r>
          </a:p>
        </p:txBody>
      </p:sp>
      <p:grpSp>
        <p:nvGrpSpPr>
          <p:cNvPr id="2" name="Group 1" descr="Quatre captures d’écran des étapes pour les options 1a et 1b de Modifier le bâtiment : statut opérationnel, bail, comme décrites dans la table suivante.">
            <a:extLst>
              <a:ext uri="{FF2B5EF4-FFF2-40B4-BE49-F238E27FC236}">
                <a16:creationId xmlns:a16="http://schemas.microsoft.com/office/drawing/2014/main" id="{4F4B7F4B-508C-DB44-7815-F099FFC008E5}"/>
              </a:ext>
            </a:extLst>
          </p:cNvPr>
          <p:cNvGrpSpPr/>
          <p:nvPr/>
        </p:nvGrpSpPr>
        <p:grpSpPr>
          <a:xfrm>
            <a:off x="160677" y="537672"/>
            <a:ext cx="10755120" cy="6118346"/>
            <a:chOff x="160677" y="537672"/>
            <a:chExt cx="10755120" cy="6118346"/>
          </a:xfrm>
        </p:grpSpPr>
        <p:pic>
          <p:nvPicPr>
            <p:cNvPr id="25" name="Picture 24" descr="Graphical user interface, text&#10;&#10;Description automatically generated">
              <a:extLst>
                <a:ext uri="{FF2B5EF4-FFF2-40B4-BE49-F238E27FC236}">
                  <a16:creationId xmlns:a16="http://schemas.microsoft.com/office/drawing/2014/main" id="{0BDE3E09-1A60-4284-96F0-97C411AE6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107" y="4396315"/>
              <a:ext cx="6610690" cy="1609273"/>
            </a:xfrm>
            <a:prstGeom prst="rect">
              <a:avLst/>
            </a:prstGeom>
            <a:ln>
              <a:solidFill>
                <a:schemeClr val="tx1"/>
              </a:solidFill>
            </a:ln>
          </p:spPr>
        </p:pic>
        <p:pic>
          <p:nvPicPr>
            <p:cNvPr id="21" name="Picture 20" descr="Table&#10;&#10;Description automatically generated">
              <a:extLst>
                <a:ext uri="{FF2B5EF4-FFF2-40B4-BE49-F238E27FC236}">
                  <a16:creationId xmlns:a16="http://schemas.microsoft.com/office/drawing/2014/main" id="{C3D9DDFE-5BB7-4341-9D14-99C90E30D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07" y="4159804"/>
              <a:ext cx="3859850" cy="1873346"/>
            </a:xfrm>
            <a:prstGeom prst="rect">
              <a:avLst/>
            </a:prstGeom>
            <a:ln>
              <a:solidFill>
                <a:schemeClr val="tx1"/>
              </a:solidFill>
            </a:ln>
          </p:spPr>
        </p:pic>
        <p:pic>
          <p:nvPicPr>
            <p:cNvPr id="19" name="Picture 18" descr="A picture containing graphical user interface&#10;&#10;Description automatically generated">
              <a:extLst>
                <a:ext uri="{FF2B5EF4-FFF2-40B4-BE49-F238E27FC236}">
                  <a16:creationId xmlns:a16="http://schemas.microsoft.com/office/drawing/2014/main" id="{B823927E-9C80-44F3-BEBB-31B17E6C9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56" y="1002232"/>
              <a:ext cx="4540483" cy="1797142"/>
            </a:xfrm>
            <a:prstGeom prst="rect">
              <a:avLst/>
            </a:prstGeom>
            <a:ln>
              <a:solidFill>
                <a:schemeClr val="tx1"/>
              </a:solidFill>
            </a:ln>
          </p:spPr>
        </p:pic>
        <p:pic>
          <p:nvPicPr>
            <p:cNvPr id="17" name="Picture 16" descr="Graphical user interface&#10;&#10;Description automatically generated">
              <a:extLst>
                <a:ext uri="{FF2B5EF4-FFF2-40B4-BE49-F238E27FC236}">
                  <a16:creationId xmlns:a16="http://schemas.microsoft.com/office/drawing/2014/main" id="{4E84E0C1-A914-435F-86CF-417EFD7BC803}"/>
                </a:ext>
              </a:extLst>
            </p:cNvPr>
            <p:cNvPicPr>
              <a:picLocks noChangeAspect="1"/>
            </p:cNvPicPr>
            <p:nvPr/>
          </p:nvPicPr>
          <p:blipFill rotWithShape="1">
            <a:blip r:embed="rId5">
              <a:extLst>
                <a:ext uri="{28A0092B-C50C-407E-A947-70E740481C1C}">
                  <a14:useLocalDpi xmlns:a14="http://schemas.microsoft.com/office/drawing/2010/main" val="0"/>
                </a:ext>
              </a:extLst>
            </a:blip>
            <a:srcRect t="13242"/>
            <a:stretch/>
          </p:blipFill>
          <p:spPr>
            <a:xfrm>
              <a:off x="160677" y="537672"/>
              <a:ext cx="2221830" cy="3224631"/>
            </a:xfrm>
            <a:prstGeom prst="rect">
              <a:avLst/>
            </a:prstGeom>
            <a:ln>
              <a:solidFill>
                <a:schemeClr val="tx1"/>
              </a:solidFill>
            </a:ln>
          </p:spPr>
        </p:pic>
        <p:sp>
          <p:nvSpPr>
            <p:cNvPr id="41" name="Oval 40">
              <a:extLst>
                <a:ext uri="{FF2B5EF4-FFF2-40B4-BE49-F238E27FC236}">
                  <a16:creationId xmlns:a16="http://schemas.microsoft.com/office/drawing/2014/main" id="{F964D32A-3EF2-4D88-B5F1-F7705C3EBF63}"/>
                </a:ext>
              </a:extLst>
            </p:cNvPr>
            <p:cNvSpPr/>
            <p:nvPr/>
          </p:nvSpPr>
          <p:spPr>
            <a:xfrm>
              <a:off x="549773" y="2675164"/>
              <a:ext cx="796998" cy="17555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2243D810-79E4-4C19-819C-527CAD81EC92}"/>
                </a:ext>
              </a:extLst>
            </p:cNvPr>
            <p:cNvSpPr txBox="1"/>
            <p:nvPr/>
          </p:nvSpPr>
          <p:spPr>
            <a:xfrm>
              <a:off x="1426353" y="2582628"/>
              <a:ext cx="476412" cy="369332"/>
            </a:xfrm>
            <a:prstGeom prst="rect">
              <a:avLst/>
            </a:prstGeom>
            <a:noFill/>
            <a:ln>
              <a:solidFill>
                <a:schemeClr val="tx1"/>
              </a:solidFill>
            </a:ln>
          </p:spPr>
          <p:txBody>
            <a:bodyPr wrap="none" rtlCol="0">
              <a:spAutoFit/>
            </a:bodyPr>
            <a:lstStyle/>
            <a:p>
              <a:r>
                <a:rPr lang="en-US" b="1" dirty="0"/>
                <a:t>1a.</a:t>
              </a:r>
              <a:endParaRPr lang="en-CA" b="1" dirty="0"/>
            </a:p>
          </p:txBody>
        </p:sp>
        <p:sp>
          <p:nvSpPr>
            <p:cNvPr id="48" name="TextBox 47">
              <a:extLst>
                <a:ext uri="{FF2B5EF4-FFF2-40B4-BE49-F238E27FC236}">
                  <a16:creationId xmlns:a16="http://schemas.microsoft.com/office/drawing/2014/main" id="{1110B264-B059-4D1C-8943-9656DA7426D2}"/>
                </a:ext>
              </a:extLst>
            </p:cNvPr>
            <p:cNvSpPr txBox="1"/>
            <p:nvPr/>
          </p:nvSpPr>
          <p:spPr>
            <a:xfrm>
              <a:off x="1370881" y="2046574"/>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51" name="Oval 50">
              <a:extLst>
                <a:ext uri="{FF2B5EF4-FFF2-40B4-BE49-F238E27FC236}">
                  <a16:creationId xmlns:a16="http://schemas.microsoft.com/office/drawing/2014/main" id="{8C80D8B7-7F50-4571-BAB6-1FFD5BD22AC0}"/>
                </a:ext>
              </a:extLst>
            </p:cNvPr>
            <p:cNvSpPr/>
            <p:nvPr/>
          </p:nvSpPr>
          <p:spPr>
            <a:xfrm>
              <a:off x="2108466" y="542496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9CB84ABB-E436-47E3-8473-1979B50BFD02}"/>
                </a:ext>
              </a:extLst>
            </p:cNvPr>
            <p:cNvSpPr txBox="1"/>
            <p:nvPr/>
          </p:nvSpPr>
          <p:spPr>
            <a:xfrm>
              <a:off x="2200171" y="5052343"/>
              <a:ext cx="476412" cy="369332"/>
            </a:xfrm>
            <a:prstGeom prst="rect">
              <a:avLst/>
            </a:prstGeom>
            <a:noFill/>
            <a:ln>
              <a:solidFill>
                <a:schemeClr val="tx1"/>
              </a:solidFill>
            </a:ln>
          </p:spPr>
          <p:txBody>
            <a:bodyPr wrap="none" rtlCol="0">
              <a:spAutoFit/>
            </a:bodyPr>
            <a:lstStyle/>
            <a:p>
              <a:r>
                <a:rPr lang="en-US" b="1" dirty="0"/>
                <a:t>1a.</a:t>
              </a:r>
              <a:endParaRPr lang="en-CA" b="1" dirty="0"/>
            </a:p>
          </p:txBody>
        </p:sp>
        <p:cxnSp>
          <p:nvCxnSpPr>
            <p:cNvPr id="53" name="Connector: Elbow 52">
              <a:extLst>
                <a:ext uri="{FF2B5EF4-FFF2-40B4-BE49-F238E27FC236}">
                  <a16:creationId xmlns:a16="http://schemas.microsoft.com/office/drawing/2014/main" id="{D622C56B-2D1C-454C-A8F3-F1A9417383A1}"/>
                </a:ext>
              </a:extLst>
            </p:cNvPr>
            <p:cNvCxnSpPr>
              <a:stCxn id="42" idx="3"/>
              <a:endCxn id="52" idx="1"/>
            </p:cNvCxnSpPr>
            <p:nvPr/>
          </p:nvCxnSpPr>
          <p:spPr>
            <a:xfrm>
              <a:off x="1902765" y="2767294"/>
              <a:ext cx="297406" cy="246971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8762922-75EC-410C-91C2-0BDEC7163714}"/>
                </a:ext>
              </a:extLst>
            </p:cNvPr>
            <p:cNvSpPr/>
            <p:nvPr/>
          </p:nvSpPr>
          <p:spPr>
            <a:xfrm>
              <a:off x="4562475" y="2249068"/>
              <a:ext cx="1019175" cy="3022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73CE31B6-95E0-4D16-97B1-44C0A023F4E5}"/>
                </a:ext>
              </a:extLst>
            </p:cNvPr>
            <p:cNvSpPr txBox="1"/>
            <p:nvPr/>
          </p:nvSpPr>
          <p:spPr>
            <a:xfrm>
              <a:off x="3977251" y="2048657"/>
              <a:ext cx="486030" cy="369332"/>
            </a:xfrm>
            <a:prstGeom prst="rect">
              <a:avLst/>
            </a:prstGeom>
            <a:noFill/>
            <a:ln>
              <a:solidFill>
                <a:schemeClr val="tx1"/>
              </a:solidFill>
            </a:ln>
          </p:spPr>
          <p:txBody>
            <a:bodyPr wrap="none" rtlCol="0">
              <a:spAutoFit/>
            </a:bodyPr>
            <a:lstStyle/>
            <a:p>
              <a:r>
                <a:rPr lang="en-US" b="1" dirty="0"/>
                <a:t>1b.</a:t>
              </a:r>
              <a:endParaRPr lang="en-CA" b="1" dirty="0"/>
            </a:p>
          </p:txBody>
        </p:sp>
        <p:cxnSp>
          <p:nvCxnSpPr>
            <p:cNvPr id="58" name="Connector: Elbow 57">
              <a:extLst>
                <a:ext uri="{FF2B5EF4-FFF2-40B4-BE49-F238E27FC236}">
                  <a16:creationId xmlns:a16="http://schemas.microsoft.com/office/drawing/2014/main" id="{9A1F92CA-DDED-4371-AC4F-B86E049F31BC}"/>
                </a:ext>
              </a:extLst>
            </p:cNvPr>
            <p:cNvCxnSpPr>
              <a:cxnSpLocks/>
              <a:stCxn id="48" idx="3"/>
              <a:endCxn id="57" idx="1"/>
            </p:cNvCxnSpPr>
            <p:nvPr/>
          </p:nvCxnSpPr>
          <p:spPr>
            <a:xfrm>
              <a:off x="1856911" y="2231240"/>
              <a:ext cx="2120340" cy="208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5ACA5164-1995-44AA-94B7-6536BC7EC374}"/>
                </a:ext>
              </a:extLst>
            </p:cNvPr>
            <p:cNvSpPr/>
            <p:nvPr/>
          </p:nvSpPr>
          <p:spPr>
            <a:xfrm>
              <a:off x="8950716" y="4460901"/>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3" name="Oval 62">
              <a:extLst>
                <a:ext uri="{FF2B5EF4-FFF2-40B4-BE49-F238E27FC236}">
                  <a16:creationId xmlns:a16="http://schemas.microsoft.com/office/drawing/2014/main" id="{C6F67E49-E692-4B70-8A0C-0F37942CEE48}"/>
                </a:ext>
              </a:extLst>
            </p:cNvPr>
            <p:cNvSpPr/>
            <p:nvPr/>
          </p:nvSpPr>
          <p:spPr>
            <a:xfrm>
              <a:off x="4323859" y="5163816"/>
              <a:ext cx="1603197" cy="287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Oval 63">
              <a:extLst>
                <a:ext uri="{FF2B5EF4-FFF2-40B4-BE49-F238E27FC236}">
                  <a16:creationId xmlns:a16="http://schemas.microsoft.com/office/drawing/2014/main" id="{3D51F7B8-112F-4D4A-852C-5AF50F542C23}"/>
                </a:ext>
              </a:extLst>
            </p:cNvPr>
            <p:cNvSpPr/>
            <p:nvPr/>
          </p:nvSpPr>
          <p:spPr>
            <a:xfrm>
              <a:off x="8508780" y="4822238"/>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65" name="Connector: Elbow 64">
              <a:extLst>
                <a:ext uri="{FF2B5EF4-FFF2-40B4-BE49-F238E27FC236}">
                  <a16:creationId xmlns:a16="http://schemas.microsoft.com/office/drawing/2014/main" id="{9F8BD946-3789-48E9-AC3F-C8AED3F79BD8}"/>
                </a:ext>
              </a:extLst>
            </p:cNvPr>
            <p:cNvCxnSpPr>
              <a:cxnSpLocks/>
              <a:stCxn id="56" idx="6"/>
              <a:endCxn id="60" idx="1"/>
            </p:cNvCxnSpPr>
            <p:nvPr/>
          </p:nvCxnSpPr>
          <p:spPr>
            <a:xfrm>
              <a:off x="5581650" y="2400204"/>
              <a:ext cx="3492695" cy="210759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69220554-250E-4D74-8249-398C3CE6636E}"/>
                </a:ext>
              </a:extLst>
            </p:cNvPr>
            <p:cNvCxnSpPr>
              <a:cxnSpLocks/>
              <a:stCxn id="60" idx="2"/>
              <a:endCxn id="63" idx="0"/>
            </p:cNvCxnSpPr>
            <p:nvPr/>
          </p:nvCxnSpPr>
          <p:spPr>
            <a:xfrm rot="10800000" flipV="1">
              <a:off x="5125458" y="4621006"/>
              <a:ext cx="3825258" cy="54280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002D3996-54C0-4AE2-B3A1-88AEAF9F4812}"/>
                </a:ext>
              </a:extLst>
            </p:cNvPr>
            <p:cNvCxnSpPr>
              <a:cxnSpLocks/>
              <a:stCxn id="63" idx="6"/>
              <a:endCxn id="64" idx="4"/>
            </p:cNvCxnSpPr>
            <p:nvPr/>
          </p:nvCxnSpPr>
          <p:spPr>
            <a:xfrm flipV="1">
              <a:off x="5927056" y="5142449"/>
              <a:ext cx="3003821" cy="16491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Arrow: Right 67">
              <a:extLst>
                <a:ext uri="{FF2B5EF4-FFF2-40B4-BE49-F238E27FC236}">
                  <a16:creationId xmlns:a16="http://schemas.microsoft.com/office/drawing/2014/main" id="{27E78071-9184-49A3-9713-4A4C84A8BA14}"/>
                </a:ext>
              </a:extLst>
            </p:cNvPr>
            <p:cNvSpPr/>
            <p:nvPr/>
          </p:nvSpPr>
          <p:spPr>
            <a:xfrm rot="16200000" flipH="1">
              <a:off x="8319504" y="5773662"/>
              <a:ext cx="1513568" cy="2511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9" name="TextBox 68">
              <a:extLst>
                <a:ext uri="{FF2B5EF4-FFF2-40B4-BE49-F238E27FC236}">
                  <a16:creationId xmlns:a16="http://schemas.microsoft.com/office/drawing/2014/main" id="{A99BB80F-8ECD-484F-896A-262603F487BD}"/>
                </a:ext>
              </a:extLst>
            </p:cNvPr>
            <p:cNvSpPr txBox="1"/>
            <p:nvPr/>
          </p:nvSpPr>
          <p:spPr>
            <a:xfrm>
              <a:off x="9473088" y="3814113"/>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0" name="TextBox 69">
              <a:extLst>
                <a:ext uri="{FF2B5EF4-FFF2-40B4-BE49-F238E27FC236}">
                  <a16:creationId xmlns:a16="http://schemas.microsoft.com/office/drawing/2014/main" id="{606AC140-8236-4F44-8553-3910E97F908B}"/>
                </a:ext>
              </a:extLst>
            </p:cNvPr>
            <p:cNvSpPr txBox="1"/>
            <p:nvPr/>
          </p:nvSpPr>
          <p:spPr>
            <a:xfrm>
              <a:off x="5895036" y="5166475"/>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1" name="TextBox 70">
              <a:extLst>
                <a:ext uri="{FF2B5EF4-FFF2-40B4-BE49-F238E27FC236}">
                  <a16:creationId xmlns:a16="http://schemas.microsoft.com/office/drawing/2014/main" id="{56950C5A-264F-4D40-B977-9C780D544ABF}"/>
                </a:ext>
              </a:extLst>
            </p:cNvPr>
            <p:cNvSpPr txBox="1"/>
            <p:nvPr/>
          </p:nvSpPr>
          <p:spPr>
            <a:xfrm>
              <a:off x="7984263" y="5046484"/>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2" name="Arrow: Right 71">
              <a:extLst>
                <a:ext uri="{FF2B5EF4-FFF2-40B4-BE49-F238E27FC236}">
                  <a16:creationId xmlns:a16="http://schemas.microsoft.com/office/drawing/2014/main" id="{254DB1CF-D6B5-45CD-9C1F-D7F725F26706}"/>
                </a:ext>
              </a:extLst>
            </p:cNvPr>
            <p:cNvSpPr/>
            <p:nvPr/>
          </p:nvSpPr>
          <p:spPr>
            <a:xfrm rot="16200000" flipH="1">
              <a:off x="2691771" y="5998574"/>
              <a:ext cx="793822" cy="2511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Oval 34">
              <a:extLst>
                <a:ext uri="{FF2B5EF4-FFF2-40B4-BE49-F238E27FC236}">
                  <a16:creationId xmlns:a16="http://schemas.microsoft.com/office/drawing/2014/main" id="{DD313B23-4EDD-431F-BB99-8C8F982BA21A}"/>
                </a:ext>
              </a:extLst>
            </p:cNvPr>
            <p:cNvSpPr/>
            <p:nvPr/>
          </p:nvSpPr>
          <p:spPr>
            <a:xfrm>
              <a:off x="536633" y="2389994"/>
              <a:ext cx="796998" cy="17555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33" name="Table 32">
            <a:extLst>
              <a:ext uri="{FF2B5EF4-FFF2-40B4-BE49-F238E27FC236}">
                <a16:creationId xmlns:a16="http://schemas.microsoft.com/office/drawing/2014/main" id="{9477B116-EE20-48AC-B873-6C60688A2B82}"/>
              </a:ext>
            </a:extLst>
          </p:cNvPr>
          <p:cNvGraphicFramePr>
            <a:graphicFrameLocks noGrp="1"/>
          </p:cNvGraphicFramePr>
          <p:nvPr>
            <p:extLst>
              <p:ext uri="{D42A27DB-BD31-4B8C-83A1-F6EECF244321}">
                <p14:modId xmlns:p14="http://schemas.microsoft.com/office/powerpoint/2010/main" val="4254826964"/>
              </p:ext>
            </p:extLst>
          </p:nvPr>
        </p:nvGraphicFramePr>
        <p:xfrm>
          <a:off x="9180213" y="738905"/>
          <a:ext cx="2985935" cy="2822210"/>
        </p:xfrm>
        <a:graphic>
          <a:graphicData uri="http://schemas.openxmlformats.org/drawingml/2006/table">
            <a:tbl>
              <a:tblPr firstRow="1">
                <a:tableStyleId>{5940675A-B579-460E-94D1-54222C63F5DA}</a:tableStyleId>
              </a:tblPr>
              <a:tblGrid>
                <a:gridCol w="2985935">
                  <a:extLst>
                    <a:ext uri="{9D8B030D-6E8A-4147-A177-3AD203B41FA5}">
                      <a16:colId xmlns:a16="http://schemas.microsoft.com/office/drawing/2014/main" val="239730705"/>
                    </a:ext>
                  </a:extLst>
                </a:gridCol>
              </a:tblGrid>
              <a:tr h="0">
                <a:tc>
                  <a:txBody>
                    <a:bodyPr/>
                    <a:lstStyle/>
                    <a:p>
                      <a:pPr algn="l" rtl="0" fontAlgn="b"/>
                      <a:r>
                        <a:rPr lang="fr-ca" sz="1400" b="0" u="none" strike="noStrike" baseline="0" dirty="0">
                          <a:effectLst/>
                        </a:rPr>
                        <a:t>Deux façons de naviguer vers le dossier d’un bâtiment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3505836"/>
                  </a:ext>
                </a:extLst>
              </a:tr>
              <a:tr h="52378">
                <a:tc>
                  <a:txBody>
                    <a:bodyPr/>
                    <a:lstStyle/>
                    <a:p>
                      <a:pPr algn="l" rtl="0" fontAlgn="b"/>
                      <a:r>
                        <a:rPr lang="fr-ca" sz="1400" b="0" u="none" strike="noStrike" baseline="0">
                          <a:effectLst/>
                        </a:rPr>
                        <a:t>1. a. Sélectionnez « Bâtiment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8956337"/>
                  </a:ext>
                </a:extLst>
              </a:tr>
              <a:tr h="157134">
                <a:tc>
                  <a:txBody>
                    <a:bodyPr/>
                    <a:lstStyle/>
                    <a:p>
                      <a:pPr algn="l" rtl="0" fontAlgn="b"/>
                      <a:r>
                        <a:rPr lang="fr-ca" sz="1400" b="0" u="none" strike="noStrike" baseline="0" dirty="0">
                          <a:effectLst/>
                        </a:rPr>
                        <a:t>1. a. Sélectionnez ou recherchez le bâtiment souhaité dans le tableau des données sur les bâtiments.</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7295597"/>
                  </a:ext>
                </a:extLst>
              </a:tr>
              <a:tr h="261890">
                <a:tc>
                  <a:txBody>
                    <a:bodyPr/>
                    <a:lstStyle/>
                    <a:p>
                      <a:pPr algn="l" rtl="0" fontAlgn="b"/>
                      <a:r>
                        <a:rPr lang="fr-ca" sz="1400" b="0" u="none" strike="noStrike" baseline="0">
                          <a:effectLst/>
                        </a:rPr>
                        <a:t>1 b. Sélectionnez « Campus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2461369"/>
                  </a:ext>
                </a:extLst>
              </a:tr>
              <a:tr h="104756">
                <a:tc>
                  <a:txBody>
                    <a:bodyPr/>
                    <a:lstStyle/>
                    <a:p>
                      <a:pPr algn="l" rtl="0" fontAlgn="b"/>
                      <a:r>
                        <a:rPr lang="fr-ca" sz="1400" b="0" u="none" strike="noStrike" baseline="0">
                          <a:effectLst/>
                        </a:rPr>
                        <a:t>1 b. Sélectionnez (ou recherchez) le dossier du campus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6930859"/>
                  </a:ext>
                </a:extLst>
              </a:tr>
              <a:tr h="104756">
                <a:tc>
                  <a:txBody>
                    <a:bodyPr/>
                    <a:lstStyle/>
                    <a:p>
                      <a:pPr algn="l" rtl="0" fontAlgn="t"/>
                      <a:r>
                        <a:rPr lang="fr-ca" sz="1400" b="0" u="none" strike="noStrike" baseline="0">
                          <a:effectLst/>
                        </a:rPr>
                        <a:t>1 b. Ouvrez le dossier du campus et naviguez vers l’onglet « Inclut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88220988"/>
                  </a:ext>
                </a:extLst>
              </a:tr>
              <a:tr h="52378">
                <a:tc>
                  <a:txBody>
                    <a:bodyPr/>
                    <a:lstStyle/>
                    <a:p>
                      <a:pPr algn="l" rtl="0" fontAlgn="b"/>
                      <a:r>
                        <a:rPr lang="fr-ca" sz="1400" b="0" u="none" strike="noStrike" baseline="0">
                          <a:effectLst/>
                        </a:rPr>
                        <a:t>1 b. Sélectionnez le bâtiment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2956623"/>
                  </a:ext>
                </a:extLst>
              </a:tr>
              <a:tr h="157134">
                <a:tc>
                  <a:txBody>
                    <a:bodyPr/>
                    <a:lstStyle/>
                    <a:p>
                      <a:pPr algn="l" rtl="0" fontAlgn="b"/>
                      <a:r>
                        <a:rPr lang="fr-ca" sz="1400" b="0" u="none" strike="noStrike" baseline="0" dirty="0">
                          <a:effectLst/>
                        </a:rPr>
                        <a:t>1 b. Sélectionnez « Ouvrir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4998700"/>
                  </a:ext>
                </a:extLst>
              </a:tr>
            </a:tbl>
          </a:graphicData>
        </a:graphic>
      </p:graphicFrame>
      <p:sp>
        <p:nvSpPr>
          <p:cNvPr id="9" name="Slide Number Placeholder 8">
            <a:extLst>
              <a:ext uri="{FF2B5EF4-FFF2-40B4-BE49-F238E27FC236}">
                <a16:creationId xmlns:a16="http://schemas.microsoft.com/office/drawing/2014/main" id="{97E76082-2131-4D48-B479-35463C32237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14</a:t>
            </a:fld>
            <a:endParaRPr lang="en-CA" dirty="0"/>
          </a:p>
        </p:txBody>
      </p:sp>
      <p:sp>
        <p:nvSpPr>
          <p:cNvPr id="73" name="Slide Number Placeholder 7">
            <a:extLst>
              <a:ext uri="{FF2B5EF4-FFF2-40B4-BE49-F238E27FC236}">
                <a16:creationId xmlns:a16="http://schemas.microsoft.com/office/drawing/2014/main" id="{FD4FFC10-E1B4-4ECE-9164-615A24E62324}"/>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304042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CAF0ADBB-A2FB-4189-8B49-12BBB6DE60D8}"/>
              </a:ext>
            </a:extLst>
          </p:cNvPr>
          <p:cNvSpPr txBox="1">
            <a:spLocks noGrp="1"/>
          </p:cNvSpPr>
          <p:nvPr>
            <p:ph type="title" idx="4294967295"/>
          </p:nvPr>
        </p:nvSpPr>
        <p:spPr>
          <a:xfrm>
            <a:off x="0" y="-8068"/>
            <a:ext cx="5390619"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statut opérationnel, bail </a:t>
            </a:r>
          </a:p>
        </p:txBody>
      </p:sp>
      <p:grpSp>
        <p:nvGrpSpPr>
          <p:cNvPr id="2" name="Group 1" descr="Capture d’écran des étapes 3 à 5 de Modifier le bâtiment : statut opérationnel, bail, comme décrites dans les trois tables suivantes.&#10;Capture d’écran de l’étape 6 de Modifier le bâtiment : statut opérationnel, bail, comme décrite dans la table dernière.">
            <a:extLst>
              <a:ext uri="{FF2B5EF4-FFF2-40B4-BE49-F238E27FC236}">
                <a16:creationId xmlns:a16="http://schemas.microsoft.com/office/drawing/2014/main" id="{B282F7F8-F32C-ADCD-A854-4939D382E0C8}"/>
              </a:ext>
            </a:extLst>
          </p:cNvPr>
          <p:cNvGrpSpPr/>
          <p:nvPr/>
        </p:nvGrpSpPr>
        <p:grpSpPr>
          <a:xfrm>
            <a:off x="0" y="564991"/>
            <a:ext cx="5099987" cy="5422035"/>
            <a:chOff x="0" y="564991"/>
            <a:chExt cx="5099987" cy="5422035"/>
          </a:xfrm>
        </p:grpSpPr>
        <p:pic>
          <p:nvPicPr>
            <p:cNvPr id="8" name="Picture 7" descr="Graphical user interface, text, application&#10;&#10;Description automatically generated">
              <a:extLst>
                <a:ext uri="{FF2B5EF4-FFF2-40B4-BE49-F238E27FC236}">
                  <a16:creationId xmlns:a16="http://schemas.microsoft.com/office/drawing/2014/main" id="{EDF86893-4BA5-4368-9D6E-4692031ED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3" y="564991"/>
              <a:ext cx="4900962" cy="3753122"/>
            </a:xfrm>
            <a:prstGeom prst="rect">
              <a:avLst/>
            </a:prstGeom>
            <a:ln>
              <a:solidFill>
                <a:schemeClr val="tx1"/>
              </a:solidFill>
            </a:ln>
          </p:spPr>
        </p:pic>
        <p:pic>
          <p:nvPicPr>
            <p:cNvPr id="6" name="Picture 5" descr="Graphical user interface, text, application, email&#10;&#10;Description automatically generated">
              <a:extLst>
                <a:ext uri="{FF2B5EF4-FFF2-40B4-BE49-F238E27FC236}">
                  <a16:creationId xmlns:a16="http://schemas.microsoft.com/office/drawing/2014/main" id="{AB700D39-D658-4E16-82AF-CE1495223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25" y="4325866"/>
              <a:ext cx="4900962" cy="1661160"/>
            </a:xfrm>
            <a:prstGeom prst="rect">
              <a:avLst/>
            </a:prstGeom>
            <a:ln>
              <a:solidFill>
                <a:schemeClr val="tx1"/>
              </a:solidFill>
            </a:ln>
          </p:spPr>
        </p:pic>
        <p:sp>
          <p:nvSpPr>
            <p:cNvPr id="30" name="Oval 29">
              <a:extLst>
                <a:ext uri="{FF2B5EF4-FFF2-40B4-BE49-F238E27FC236}">
                  <a16:creationId xmlns:a16="http://schemas.microsoft.com/office/drawing/2014/main" id="{12DE3D0A-ACA6-46F2-94DB-31F44D73C5C6}"/>
                </a:ext>
              </a:extLst>
            </p:cNvPr>
            <p:cNvSpPr/>
            <p:nvPr/>
          </p:nvSpPr>
          <p:spPr>
            <a:xfrm>
              <a:off x="4518961" y="643226"/>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39355CBB-BA7C-42E3-A591-08B54E99F0CB}"/>
                </a:ext>
              </a:extLst>
            </p:cNvPr>
            <p:cNvSpPr/>
            <p:nvPr/>
          </p:nvSpPr>
          <p:spPr>
            <a:xfrm>
              <a:off x="162672" y="1698179"/>
              <a:ext cx="2014984" cy="1834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1D6EE1FA-4AD2-414E-BFB3-2926BB251CDC}"/>
                </a:ext>
              </a:extLst>
            </p:cNvPr>
            <p:cNvSpPr txBox="1"/>
            <p:nvPr/>
          </p:nvSpPr>
          <p:spPr>
            <a:xfrm>
              <a:off x="4548991" y="1010755"/>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40" name="TextBox 39">
              <a:extLst>
                <a:ext uri="{FF2B5EF4-FFF2-40B4-BE49-F238E27FC236}">
                  <a16:creationId xmlns:a16="http://schemas.microsoft.com/office/drawing/2014/main" id="{E5E8A75A-E8F9-4182-8A78-1E4E229FFE29}"/>
                </a:ext>
              </a:extLst>
            </p:cNvPr>
            <p:cNvSpPr txBox="1"/>
            <p:nvPr/>
          </p:nvSpPr>
          <p:spPr>
            <a:xfrm>
              <a:off x="228890" y="1290747"/>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2" name="TextBox 41">
              <a:extLst>
                <a:ext uri="{FF2B5EF4-FFF2-40B4-BE49-F238E27FC236}">
                  <a16:creationId xmlns:a16="http://schemas.microsoft.com/office/drawing/2014/main" id="{74BAE597-A25B-4815-9D06-AA604D93473C}"/>
                </a:ext>
              </a:extLst>
            </p:cNvPr>
            <p:cNvSpPr txBox="1"/>
            <p:nvPr/>
          </p:nvSpPr>
          <p:spPr>
            <a:xfrm>
              <a:off x="1926449" y="2016503"/>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44" name="Oval 43">
              <a:extLst>
                <a:ext uri="{FF2B5EF4-FFF2-40B4-BE49-F238E27FC236}">
                  <a16:creationId xmlns:a16="http://schemas.microsoft.com/office/drawing/2014/main" id="{64DF61D9-E317-4559-8C3B-C57DC138348F}"/>
                </a:ext>
              </a:extLst>
            </p:cNvPr>
            <p:cNvSpPr/>
            <p:nvPr/>
          </p:nvSpPr>
          <p:spPr>
            <a:xfrm>
              <a:off x="597265" y="2385456"/>
              <a:ext cx="2014984" cy="1733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1" name="Oval 50">
              <a:extLst>
                <a:ext uri="{FF2B5EF4-FFF2-40B4-BE49-F238E27FC236}">
                  <a16:creationId xmlns:a16="http://schemas.microsoft.com/office/drawing/2014/main" id="{4D76A8F8-6DCC-46EF-819A-CDCD69E8C0D6}"/>
                </a:ext>
              </a:extLst>
            </p:cNvPr>
            <p:cNvSpPr/>
            <p:nvPr/>
          </p:nvSpPr>
          <p:spPr>
            <a:xfrm>
              <a:off x="0" y="4480038"/>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DCFF5CBF-EA9F-4300-8BC8-18D502D5C599}"/>
                </a:ext>
              </a:extLst>
            </p:cNvPr>
            <p:cNvSpPr txBox="1"/>
            <p:nvPr/>
          </p:nvSpPr>
          <p:spPr>
            <a:xfrm>
              <a:off x="2033950" y="4383108"/>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aphicFrame>
        <p:nvGraphicFramePr>
          <p:cNvPr id="27" name="Table 26">
            <a:extLst>
              <a:ext uri="{FF2B5EF4-FFF2-40B4-BE49-F238E27FC236}">
                <a16:creationId xmlns:a16="http://schemas.microsoft.com/office/drawing/2014/main" id="{B59A84A9-A781-4655-87B1-2013F9C36B6C}"/>
              </a:ext>
            </a:extLst>
          </p:cNvPr>
          <p:cNvGraphicFramePr>
            <a:graphicFrameLocks noGrp="1"/>
          </p:cNvGraphicFramePr>
          <p:nvPr>
            <p:extLst>
              <p:ext uri="{D42A27DB-BD31-4B8C-83A1-F6EECF244321}">
                <p14:modId xmlns:p14="http://schemas.microsoft.com/office/powerpoint/2010/main" val="595398092"/>
              </p:ext>
            </p:extLst>
          </p:nvPr>
        </p:nvGraphicFramePr>
        <p:xfrm>
          <a:off x="5512419" y="94775"/>
          <a:ext cx="3276600" cy="426720"/>
        </p:xfrm>
        <a:graphic>
          <a:graphicData uri="http://schemas.openxmlformats.org/drawingml/2006/table">
            <a:tbl>
              <a:tblPr firstRow="1">
                <a:tableStyleId>{5940675A-B579-460E-94D1-54222C63F5DA}</a:tableStyleId>
              </a:tblPr>
              <a:tblGrid>
                <a:gridCol w="3276600">
                  <a:extLst>
                    <a:ext uri="{9D8B030D-6E8A-4147-A177-3AD203B41FA5}">
                      <a16:colId xmlns:a16="http://schemas.microsoft.com/office/drawing/2014/main" val="4033071963"/>
                    </a:ext>
                  </a:extLst>
                </a:gridCol>
              </a:tblGrid>
              <a:tr h="205391">
                <a:tc>
                  <a:txBody>
                    <a:bodyPr/>
                    <a:lstStyle/>
                    <a:p>
                      <a:pPr algn="l" rtl="0" fontAlgn="b"/>
                      <a:r>
                        <a:rPr lang="fr-ca" sz="1400" b="0" u="none" strike="noStrike" baseline="0">
                          <a:effectLst/>
                        </a:rPr>
                        <a:t>2. Le dossier du bâtiment s’ouvre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7353734"/>
                  </a:ext>
                </a:extLst>
              </a:tr>
              <a:tr h="82629">
                <a:tc>
                  <a:txBody>
                    <a:bodyPr/>
                    <a:lstStyle/>
                    <a:p>
                      <a:pPr algn="l" rtl="0" fontAlgn="b"/>
                      <a:r>
                        <a:rPr lang="fr-ca" sz="1400" b="0" u="none" strike="noStrike" baseline="0" dirty="0">
                          <a:effectLst/>
                        </a:rPr>
                        <a:t>3. Sélectionnez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0197328"/>
                  </a:ext>
                </a:extLst>
              </a:tr>
            </a:tbl>
          </a:graphicData>
        </a:graphic>
      </p:graphicFrame>
      <p:graphicFrame>
        <p:nvGraphicFramePr>
          <p:cNvPr id="22" name="Table 21">
            <a:extLst>
              <a:ext uri="{FF2B5EF4-FFF2-40B4-BE49-F238E27FC236}">
                <a16:creationId xmlns:a16="http://schemas.microsoft.com/office/drawing/2014/main" id="{8D58786D-C93A-44EE-93A4-8E8AF906345F}"/>
              </a:ext>
            </a:extLst>
          </p:cNvPr>
          <p:cNvGraphicFramePr>
            <a:graphicFrameLocks noGrp="1"/>
          </p:cNvGraphicFramePr>
          <p:nvPr>
            <p:extLst>
              <p:ext uri="{D42A27DB-BD31-4B8C-83A1-F6EECF244321}">
                <p14:modId xmlns:p14="http://schemas.microsoft.com/office/powerpoint/2010/main" val="2827549312"/>
              </p:ext>
            </p:extLst>
          </p:nvPr>
        </p:nvGraphicFramePr>
        <p:xfrm>
          <a:off x="5526259" y="590954"/>
          <a:ext cx="6525520" cy="3935660"/>
        </p:xfrm>
        <a:graphic>
          <a:graphicData uri="http://schemas.openxmlformats.org/drawingml/2006/table">
            <a:tbl>
              <a:tblPr firstRow="1" firstCol="1">
                <a:tableStyleId>{0E3FDE45-AF77-4B5C-9715-49D594BDF05E}</a:tableStyleId>
              </a:tblPr>
              <a:tblGrid>
                <a:gridCol w="1308381">
                  <a:extLst>
                    <a:ext uri="{9D8B030D-6E8A-4147-A177-3AD203B41FA5}">
                      <a16:colId xmlns:a16="http://schemas.microsoft.com/office/drawing/2014/main" val="2752596307"/>
                    </a:ext>
                  </a:extLst>
                </a:gridCol>
                <a:gridCol w="5217139">
                  <a:extLst>
                    <a:ext uri="{9D8B030D-6E8A-4147-A177-3AD203B41FA5}">
                      <a16:colId xmlns:a16="http://schemas.microsoft.com/office/drawing/2014/main" val="3449724508"/>
                    </a:ext>
                  </a:extLst>
                </a:gridCol>
              </a:tblGrid>
              <a:tr h="406004">
                <a:tc>
                  <a:txBody>
                    <a:bodyPr/>
                    <a:lstStyle/>
                    <a:p>
                      <a:pPr algn="l" rtl="0">
                        <a:spcBef>
                          <a:spcPts val="600"/>
                        </a:spcBef>
                        <a:spcAft>
                          <a:spcPts val="600"/>
                        </a:spcAft>
                      </a:pPr>
                      <a:r>
                        <a:rPr lang="fr-ca" sz="900" b="1" i="0" u="none" baseline="0">
                          <a:solidFill>
                            <a:schemeClr val="tx1"/>
                          </a:solidFill>
                          <a:effectLst/>
                        </a:rPr>
                        <a:t>4. Statut opérationnel du bâtiment</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1" i="0" u="none" baseline="0" dirty="0">
                          <a:solidFill>
                            <a:schemeClr val="tx1"/>
                          </a:solidFill>
                          <a:effectLst/>
                        </a:rPr>
                        <a:t>Définition du statut</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22672"/>
                  </a:ext>
                </a:extLst>
              </a:tr>
              <a:tr h="541339">
                <a:tc>
                  <a:txBody>
                    <a:bodyPr/>
                    <a:lstStyle/>
                    <a:p>
                      <a:pPr algn="l" rtl="0">
                        <a:spcBef>
                          <a:spcPts val="600"/>
                        </a:spcBef>
                        <a:spcAft>
                          <a:spcPts val="600"/>
                        </a:spcAft>
                      </a:pPr>
                      <a:r>
                        <a:rPr lang="fr-ca" sz="900" b="1" i="0" u="none" baseline="0">
                          <a:solidFill>
                            <a:schemeClr val="tx1"/>
                          </a:solidFill>
                          <a:effectLst/>
                        </a:rPr>
                        <a:t>Proposé</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Statut du dossier en brouillon; Un bâtiment proposé est un bâtiment qu’un conseil souhaite soumettre à une demande de financement pour répondre à ses besoins. Ce bâtiment n’existe pas en tant que collection d’actifs dans l’inventaire des conseils. Il s’agit de la première étape de la création d’un actif immobilier. </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141353"/>
                  </a:ext>
                </a:extLst>
              </a:tr>
              <a:tr h="947344">
                <a:tc>
                  <a:txBody>
                    <a:bodyPr/>
                    <a:lstStyle/>
                    <a:p>
                      <a:pPr algn="l" rtl="0">
                        <a:spcBef>
                          <a:spcPts val="600"/>
                        </a:spcBef>
                        <a:spcAft>
                          <a:spcPts val="600"/>
                        </a:spcAft>
                      </a:pPr>
                      <a:r>
                        <a:rPr lang="fr-ca" sz="900" b="1" i="0" u="none" baseline="0">
                          <a:solidFill>
                            <a:schemeClr val="tx1"/>
                          </a:solidFill>
                          <a:effectLst/>
                        </a:rPr>
                        <a:t>Associé</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Statut du dossier en brouillon; Un bâtiment associé est un bâtiment qu’un conseil a associé à une demande de financement. Si une demande de financement est approuvée, elle devient un dossier actif avec le statut opérationnel de planifié; si la demande de financement est refusée, l’utilisateur du conseil scolaire reprend le statut opérationnel proposé pour les futures soumissions de demandes de financement. Un bâtiment ne doit pas rester dans un statut opérationnel associé après que le cycle de soumission de financement soit arrivé à son terme et que tous les projets aient été approuvés ou refusés. </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387930"/>
                  </a:ext>
                </a:extLst>
              </a:tr>
              <a:tr h="270670">
                <a:tc>
                  <a:txBody>
                    <a:bodyPr/>
                    <a:lstStyle/>
                    <a:p>
                      <a:pPr algn="l" rtl="0">
                        <a:spcBef>
                          <a:spcPts val="600"/>
                        </a:spcBef>
                        <a:spcAft>
                          <a:spcPts val="600"/>
                        </a:spcAft>
                      </a:pPr>
                      <a:r>
                        <a:rPr lang="fr-ca" sz="900" b="1" i="0" u="none" baseline="0">
                          <a:solidFill>
                            <a:schemeClr val="tx1"/>
                          </a:solidFill>
                          <a:effectLst/>
                        </a:rPr>
                        <a:t>Prévue</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Le statut du dossier est actif; un bâtiment prévu est un bâtiment qui a été approuvé par une demande de financement et qui fait partie d’un projet d’immobilisations. </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682610"/>
                  </a:ext>
                </a:extLst>
              </a:tr>
              <a:tr h="541339">
                <a:tc>
                  <a:txBody>
                    <a:bodyPr/>
                    <a:lstStyle/>
                    <a:p>
                      <a:pPr algn="l" rtl="0">
                        <a:spcBef>
                          <a:spcPts val="600"/>
                        </a:spcBef>
                        <a:spcAft>
                          <a:spcPts val="600"/>
                        </a:spcAft>
                      </a:pPr>
                      <a:r>
                        <a:rPr lang="fr-ca" sz="900" b="1" i="0" u="none" baseline="0">
                          <a:solidFill>
                            <a:schemeClr val="tx1"/>
                          </a:solidFill>
                          <a:effectLst/>
                        </a:rPr>
                        <a:t>En construction</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Le statut du dossier est actif; un bâtiment en construction est un bâtiment qui a été approuvé par une demande de financement et qui fait partie d’un projet d’immobilisations qui a été approuvé par le processus PEA pour commencer la construction. Il reste dans ce statut jusqu’à ce que tous les espaces aient été créés et qu’un CUE soit émis entre une division active et le ou les espaces dans le bâtiment.</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168905"/>
                  </a:ext>
                </a:extLst>
              </a:tr>
              <a:tr h="541339">
                <a:tc>
                  <a:txBody>
                    <a:bodyPr/>
                    <a:lstStyle/>
                    <a:p>
                      <a:pPr algn="l" rtl="0">
                        <a:spcBef>
                          <a:spcPts val="600"/>
                        </a:spcBef>
                        <a:spcAft>
                          <a:spcPts val="600"/>
                        </a:spcAft>
                      </a:pPr>
                      <a:r>
                        <a:rPr lang="fr-ca" sz="900" b="1" i="0" u="none" baseline="0">
                          <a:solidFill>
                            <a:schemeClr val="tx1"/>
                          </a:solidFill>
                          <a:effectLst/>
                        </a:rPr>
                        <a:t>Exploitation</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dirty="0">
                          <a:solidFill>
                            <a:schemeClr val="tx1"/>
                          </a:solidFill>
                          <a:effectLst/>
                        </a:rPr>
                        <a:t>Le statut du dossier est actif; un bâtiment opérationnel est un bâtiment avec un actif opérationnel lorsqu’il est utilisé par un utilisateur quelconque. Cela signifie qu’il possède un actif de localisation actif, ou des divisions vers des CUE associés et son ou ses espaces. Ou il a la classification et l’utilisation principale de Récréation.</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163011"/>
                  </a:ext>
                </a:extLst>
              </a:tr>
              <a:tr h="406004">
                <a:tc>
                  <a:txBody>
                    <a:bodyPr/>
                    <a:lstStyle/>
                    <a:p>
                      <a:pPr algn="l" rtl="0">
                        <a:spcBef>
                          <a:spcPts val="600"/>
                        </a:spcBef>
                        <a:spcAft>
                          <a:spcPts val="600"/>
                        </a:spcAft>
                      </a:pPr>
                      <a:r>
                        <a:rPr lang="fr-ca" sz="900" b="1" i="0" u="none" baseline="0">
                          <a:solidFill>
                            <a:schemeClr val="tx1"/>
                          </a:solidFill>
                          <a:effectLst/>
                        </a:rPr>
                        <a:t>Inactif</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Le statut du dossier passe à Inactif; un bâtiment est inactif lorsqu’il n’est plus un actif du conseil. Que l’actif ait été vendu ou que la location ait pris fin, le statut opérationnel est Inactif, le dossier est alors retiré du système.</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468324"/>
                  </a:ext>
                </a:extLst>
              </a:tr>
              <a:tr h="270670">
                <a:tc>
                  <a:txBody>
                    <a:bodyPr/>
                    <a:lstStyle/>
                    <a:p>
                      <a:pPr algn="l" rtl="0">
                        <a:spcBef>
                          <a:spcPts val="600"/>
                        </a:spcBef>
                        <a:spcAft>
                          <a:spcPts val="600"/>
                        </a:spcAft>
                      </a:pPr>
                      <a:r>
                        <a:rPr lang="fr-ca" sz="900" b="1" i="0" u="none" baseline="0">
                          <a:solidFill>
                            <a:schemeClr val="tx1"/>
                          </a:solidFill>
                          <a:effectLst/>
                        </a:rPr>
                        <a:t>Non vérifié</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dirty="0">
                          <a:solidFill>
                            <a:schemeClr val="tx1"/>
                          </a:solidFill>
                          <a:effectLst/>
                        </a:rPr>
                        <a:t>Statut opérationnel du dossier campus non vérifié. Suivi avec le conseil pour confirmer le statut du dossier.</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850592"/>
                  </a:ext>
                </a:extLst>
              </a:tr>
            </a:tbl>
          </a:graphicData>
        </a:graphic>
      </p:graphicFrame>
      <p:graphicFrame>
        <p:nvGraphicFramePr>
          <p:cNvPr id="25" name="Table 24">
            <a:extLst>
              <a:ext uri="{FF2B5EF4-FFF2-40B4-BE49-F238E27FC236}">
                <a16:creationId xmlns:a16="http://schemas.microsoft.com/office/drawing/2014/main" id="{FE6ED995-1489-4701-9929-2DCB06529B68}"/>
              </a:ext>
            </a:extLst>
          </p:cNvPr>
          <p:cNvGraphicFramePr>
            <a:graphicFrameLocks noGrp="1"/>
          </p:cNvGraphicFramePr>
          <p:nvPr>
            <p:extLst>
              <p:ext uri="{D42A27DB-BD31-4B8C-83A1-F6EECF244321}">
                <p14:modId xmlns:p14="http://schemas.microsoft.com/office/powerpoint/2010/main" val="496644965"/>
              </p:ext>
            </p:extLst>
          </p:nvPr>
        </p:nvGraphicFramePr>
        <p:xfrm>
          <a:off x="5526259" y="4562000"/>
          <a:ext cx="6525520" cy="1752600"/>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452553823"/>
                    </a:ext>
                  </a:extLst>
                </a:gridCol>
              </a:tblGrid>
              <a:tr h="1582243">
                <a:tc>
                  <a:txBody>
                    <a:bodyPr/>
                    <a:lstStyle/>
                    <a:p>
                      <a:pPr algn="l" rtl="0">
                        <a:spcBef>
                          <a:spcPts val="600"/>
                        </a:spcBef>
                        <a:spcAft>
                          <a:spcPts val="600"/>
                        </a:spcAft>
                      </a:pPr>
                      <a:r>
                        <a:rPr lang="fr-ca" sz="1050" b="0" i="0" u="none" baseline="0" dirty="0">
                          <a:solidFill>
                            <a:schemeClr val="tx1"/>
                          </a:solidFill>
                          <a:effectLst/>
                        </a:rPr>
                        <a:t>5. Champ obligatoire - deux options : Propriété ou Location.</a:t>
                      </a:r>
                      <a:br>
                        <a:rPr lang="fr-ca" sz="1050" b="0" dirty="0">
                          <a:solidFill>
                            <a:schemeClr val="tx1"/>
                          </a:solidFill>
                          <a:effectLst/>
                        </a:rPr>
                      </a:br>
                      <a:r>
                        <a:rPr lang="fr-ca" sz="1050" b="1" i="0" u="none" baseline="0" dirty="0">
                          <a:solidFill>
                            <a:schemeClr val="tx1"/>
                          </a:solidFill>
                          <a:effectLst/>
                        </a:rPr>
                        <a:t>Propriété</a:t>
                      </a:r>
                      <a:r>
                        <a:rPr lang="fr-ca" sz="1050" b="0" i="0" u="none" baseline="0" dirty="0">
                          <a:solidFill>
                            <a:schemeClr val="tx1"/>
                          </a:solidFill>
                          <a:effectLst/>
                        </a:rPr>
                        <a:t> = Lorsqu’un actif immobilier est la propriété d’un conseil. Un contrat pour le campus (honoraires) doit être créé, et le bail est classé en « propriété ». </a:t>
                      </a:r>
                      <a:br>
                        <a:rPr lang="fr-ca" sz="1050" b="0" dirty="0">
                          <a:solidFill>
                            <a:schemeClr val="tx1"/>
                          </a:solidFill>
                          <a:effectLst/>
                        </a:rPr>
                      </a:br>
                      <a:r>
                        <a:rPr lang="fr-ca" sz="1050" b="1" i="0" u="none" baseline="0" dirty="0">
                          <a:solidFill>
                            <a:schemeClr val="tx1"/>
                          </a:solidFill>
                          <a:effectLst/>
                        </a:rPr>
                        <a:t>Location</a:t>
                      </a:r>
                      <a:r>
                        <a:rPr lang="fr-ca" sz="1050" b="0" i="0" u="none" baseline="0" dirty="0">
                          <a:solidFill>
                            <a:schemeClr val="tx1"/>
                          </a:solidFill>
                          <a:effectLst/>
                        </a:rPr>
                        <a:t> = Lorsqu’un actif immobilier est loué par un conseil. Un bail immobilier doit être créé pour le bâtiment et le bail est classé en « location ». (Les dossiers définis comme « </a:t>
                      </a:r>
                      <a:r>
                        <a:rPr lang="fr-ca" sz="1050" b="0" i="0" u="none" baseline="0" dirty="0" err="1">
                          <a:solidFill>
                            <a:schemeClr val="tx1"/>
                          </a:solidFill>
                          <a:effectLst/>
                        </a:rPr>
                        <a:t>Managed</a:t>
                      </a:r>
                      <a:r>
                        <a:rPr lang="fr-ca" sz="1050" b="0" i="0" u="none" baseline="0" dirty="0">
                          <a:solidFill>
                            <a:schemeClr val="tx1"/>
                          </a:solidFill>
                          <a:effectLst/>
                        </a:rPr>
                        <a:t> » concernent les biens dont le statut d’occupation - propriété ou location - n’est pas clair).</a:t>
                      </a:r>
                    </a:p>
                    <a:p>
                      <a:pPr algn="l" rtl="0">
                        <a:spcBef>
                          <a:spcPts val="600"/>
                        </a:spcBef>
                        <a:spcAft>
                          <a:spcPts val="600"/>
                        </a:spcAft>
                      </a:pPr>
                      <a:r>
                        <a:rPr lang="fr-ca" sz="1050" b="1" i="0" u="sng" baseline="0" dirty="0">
                          <a:solidFill>
                            <a:schemeClr val="tx1"/>
                          </a:solidFill>
                          <a:effectLst/>
                        </a:rPr>
                        <a:t>Notes marginales</a:t>
                      </a:r>
                      <a:r>
                        <a:rPr lang="fr-ca" sz="1050" b="0" i="0" u="none" baseline="0" dirty="0">
                          <a:solidFill>
                            <a:schemeClr val="tx1"/>
                          </a:solidFill>
                          <a:effectLst/>
                        </a:rPr>
                        <a:t> : Si un conseil loue un bâtiment ou des locaux à un autre conseil, un bail immobilier est créé pour l’utilisation des locaux dans ce bâtiment.  Si un conseil loue des locaux dans un bâtiment d’une tierce partie. Le conseil doit créer un contrat de Campus pour la tierce partie et ensuite créer un bail immobilier pour indiquer l’utilisation louée du bâtiment et de son espace.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287712"/>
                  </a:ext>
                </a:extLst>
              </a:tr>
            </a:tbl>
          </a:graphicData>
        </a:graphic>
      </p:graphicFrame>
      <p:graphicFrame>
        <p:nvGraphicFramePr>
          <p:cNvPr id="26" name="Table 25">
            <a:extLst>
              <a:ext uri="{FF2B5EF4-FFF2-40B4-BE49-F238E27FC236}">
                <a16:creationId xmlns:a16="http://schemas.microsoft.com/office/drawing/2014/main" id="{71EE06B0-3DE5-4110-AA95-48BEDB2F1181}"/>
              </a:ext>
            </a:extLst>
          </p:cNvPr>
          <p:cNvGraphicFramePr>
            <a:graphicFrameLocks noGrp="1"/>
          </p:cNvGraphicFramePr>
          <p:nvPr>
            <p:extLst>
              <p:ext uri="{D42A27DB-BD31-4B8C-83A1-F6EECF244321}">
                <p14:modId xmlns:p14="http://schemas.microsoft.com/office/powerpoint/2010/main" val="1139264749"/>
              </p:ext>
            </p:extLst>
          </p:nvPr>
        </p:nvGraphicFramePr>
        <p:xfrm>
          <a:off x="5526259" y="6376749"/>
          <a:ext cx="6525520" cy="442017"/>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2539149166"/>
                    </a:ext>
                  </a:extLst>
                </a:gridCol>
              </a:tblGrid>
              <a:tr h="442017">
                <a:tc>
                  <a:txBody>
                    <a:bodyPr/>
                    <a:lstStyle/>
                    <a:p>
                      <a:pPr algn="l" rtl="0">
                        <a:spcBef>
                          <a:spcPts val="600"/>
                        </a:spcBef>
                        <a:spcAft>
                          <a:spcPts val="600"/>
                        </a:spcAft>
                      </a:pPr>
                      <a:r>
                        <a:rPr lang="fr-ca" sz="1050" b="0" i="0" u="none" baseline="0" dirty="0">
                          <a:solidFill>
                            <a:schemeClr val="tx1"/>
                          </a:solidFill>
                          <a:effectLst/>
                        </a:rPr>
                        <a:t>6. Champ alimenté par l’intégration - tiré du fichier d’actifs VFA OPENDATE, signifiant la date d’ouverture du </a:t>
                      </a:r>
                      <a:r>
                        <a:rPr lang="fr-ca" sz="1050" b="0" i="0" u="none" kern="1200" baseline="0" dirty="0">
                          <a:solidFill>
                            <a:schemeClr val="tx1"/>
                          </a:solidFill>
                          <a:effectLst/>
                          <a:latin typeface="+mn-lt"/>
                          <a:ea typeface="+mn-ea"/>
                          <a:cs typeface="+mn-cs"/>
                        </a:rPr>
                        <a:t>bâtiment</a:t>
                      </a:r>
                      <a:r>
                        <a:rPr lang="fr-ca" sz="1050" b="0" i="0" u="none" baseline="0" dirty="0">
                          <a:solidFill>
                            <a:schemeClr val="tx1"/>
                          </a:solidFill>
                          <a:effectLst/>
                        </a:rPr>
                        <a:t> (date de début d’activité).  Le format de ce </a:t>
                      </a:r>
                      <a:r>
                        <a:rPr lang="fr-ca" sz="1050" b="0" i="0" u="none" kern="1200" baseline="0" dirty="0">
                          <a:solidFill>
                            <a:schemeClr val="tx1"/>
                          </a:solidFill>
                          <a:effectLst/>
                          <a:latin typeface="+mn-lt"/>
                          <a:ea typeface="+mn-ea"/>
                          <a:cs typeface="+mn-cs"/>
                        </a:rPr>
                        <a:t>champ</a:t>
                      </a:r>
                      <a:r>
                        <a:rPr lang="fr-ca" sz="1050" b="0" i="0" u="none" baseline="0" dirty="0">
                          <a:solidFill>
                            <a:schemeClr val="tx1"/>
                          </a:solidFill>
                          <a:effectLst/>
                        </a:rPr>
                        <a:t> est MM/JJ/AAAA.</a:t>
                      </a:r>
                      <a:endParaRPr lang="fr-ca" sz="1050" b="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371519"/>
                  </a:ext>
                </a:extLst>
              </a:tr>
            </a:tbl>
          </a:graphicData>
        </a:graphic>
      </p:graphicFrame>
      <p:sp>
        <p:nvSpPr>
          <p:cNvPr id="3" name="Slide Number Placeholder 2">
            <a:extLst>
              <a:ext uri="{FF2B5EF4-FFF2-40B4-BE49-F238E27FC236}">
                <a16:creationId xmlns:a16="http://schemas.microsoft.com/office/drawing/2014/main" id="{5259742E-0849-4170-BD05-01BC204827F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15</a:t>
            </a:fld>
            <a:endParaRPr lang="en-CA" dirty="0"/>
          </a:p>
        </p:txBody>
      </p:sp>
      <p:sp>
        <p:nvSpPr>
          <p:cNvPr id="23" name="Slide Number Placeholder 7">
            <a:extLst>
              <a:ext uri="{FF2B5EF4-FFF2-40B4-BE49-F238E27FC236}">
                <a16:creationId xmlns:a16="http://schemas.microsoft.com/office/drawing/2014/main" id="{3CE8DF40-AFCD-4571-9BA6-42B33448E62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353599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D7ED4439-BCC9-4CDC-B8EB-5CD481F469B5}"/>
              </a:ext>
            </a:extLst>
          </p:cNvPr>
          <p:cNvSpPr txBox="1">
            <a:spLocks noGrp="1"/>
          </p:cNvSpPr>
          <p:nvPr>
            <p:ph type="title" idx="4294967295"/>
          </p:nvPr>
        </p:nvSpPr>
        <p:spPr>
          <a:xfrm>
            <a:off x="97603" y="17515"/>
            <a:ext cx="4226256"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Adresse</a:t>
            </a:r>
          </a:p>
        </p:txBody>
      </p:sp>
      <p:grpSp>
        <p:nvGrpSpPr>
          <p:cNvPr id="2" name="Group 1" descr="Quatre captures d’écran des étapes pour les options 1a et 1b de Modifier le bâtiment : Adresse, comme décrites dans la table suivante.">
            <a:extLst>
              <a:ext uri="{FF2B5EF4-FFF2-40B4-BE49-F238E27FC236}">
                <a16:creationId xmlns:a16="http://schemas.microsoft.com/office/drawing/2014/main" id="{ACEBC37A-332A-8E38-57C6-273F8243C521}"/>
              </a:ext>
            </a:extLst>
          </p:cNvPr>
          <p:cNvGrpSpPr/>
          <p:nvPr/>
        </p:nvGrpSpPr>
        <p:grpSpPr>
          <a:xfrm>
            <a:off x="160677" y="1002232"/>
            <a:ext cx="10755120" cy="5653786"/>
            <a:chOff x="160677" y="1002232"/>
            <a:chExt cx="10755120" cy="5653786"/>
          </a:xfrm>
        </p:grpSpPr>
        <p:pic>
          <p:nvPicPr>
            <p:cNvPr id="25" name="Picture 24" descr="Graphical user interface, text&#10;&#10;Description automatically generated">
              <a:extLst>
                <a:ext uri="{FF2B5EF4-FFF2-40B4-BE49-F238E27FC236}">
                  <a16:creationId xmlns:a16="http://schemas.microsoft.com/office/drawing/2014/main" id="{0BDE3E09-1A60-4284-96F0-97C411AE6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107" y="4396315"/>
              <a:ext cx="6610690" cy="1609273"/>
            </a:xfrm>
            <a:prstGeom prst="rect">
              <a:avLst/>
            </a:prstGeom>
            <a:ln>
              <a:solidFill>
                <a:schemeClr val="tx1"/>
              </a:solidFill>
            </a:ln>
          </p:spPr>
        </p:pic>
        <p:pic>
          <p:nvPicPr>
            <p:cNvPr id="21" name="Picture 20" descr="Table&#10;&#10;Description automatically generated">
              <a:extLst>
                <a:ext uri="{FF2B5EF4-FFF2-40B4-BE49-F238E27FC236}">
                  <a16:creationId xmlns:a16="http://schemas.microsoft.com/office/drawing/2014/main" id="{C3D9DDFE-5BB7-4341-9D14-99C90E30D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07" y="4159804"/>
              <a:ext cx="3859850" cy="1873346"/>
            </a:xfrm>
            <a:prstGeom prst="rect">
              <a:avLst/>
            </a:prstGeom>
            <a:ln>
              <a:solidFill>
                <a:schemeClr val="tx1"/>
              </a:solidFill>
            </a:ln>
          </p:spPr>
        </p:pic>
        <p:pic>
          <p:nvPicPr>
            <p:cNvPr id="19" name="Picture 18" descr="A picture containing graphical user interface&#10;&#10;Description automatically generated">
              <a:extLst>
                <a:ext uri="{FF2B5EF4-FFF2-40B4-BE49-F238E27FC236}">
                  <a16:creationId xmlns:a16="http://schemas.microsoft.com/office/drawing/2014/main" id="{B823927E-9C80-44F3-BEBB-31B17E6C9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56" y="1002232"/>
              <a:ext cx="4540483" cy="1797142"/>
            </a:xfrm>
            <a:prstGeom prst="rect">
              <a:avLst/>
            </a:prstGeom>
            <a:ln>
              <a:solidFill>
                <a:schemeClr val="tx1"/>
              </a:solidFill>
            </a:ln>
          </p:spPr>
        </p:pic>
        <p:pic>
          <p:nvPicPr>
            <p:cNvPr id="17" name="Picture 16" descr="Graphical user interface&#10;&#10;Description automatically generated">
              <a:extLst>
                <a:ext uri="{FF2B5EF4-FFF2-40B4-BE49-F238E27FC236}">
                  <a16:creationId xmlns:a16="http://schemas.microsoft.com/office/drawing/2014/main" id="{4E84E0C1-A914-435F-86CF-417EFD7BC803}"/>
                </a:ext>
              </a:extLst>
            </p:cNvPr>
            <p:cNvPicPr>
              <a:picLocks noChangeAspect="1"/>
            </p:cNvPicPr>
            <p:nvPr/>
          </p:nvPicPr>
          <p:blipFill rotWithShape="1">
            <a:blip r:embed="rId5">
              <a:extLst>
                <a:ext uri="{28A0092B-C50C-407E-A947-70E740481C1C}">
                  <a14:useLocalDpi xmlns:a14="http://schemas.microsoft.com/office/drawing/2010/main" val="0"/>
                </a:ext>
              </a:extLst>
            </a:blip>
            <a:srcRect t="25741"/>
            <a:stretch/>
          </p:blipFill>
          <p:spPr>
            <a:xfrm>
              <a:off x="160677" y="1002232"/>
              <a:ext cx="2221830" cy="2760072"/>
            </a:xfrm>
            <a:prstGeom prst="rect">
              <a:avLst/>
            </a:prstGeom>
            <a:ln>
              <a:solidFill>
                <a:schemeClr val="tx1"/>
              </a:solidFill>
            </a:ln>
          </p:spPr>
        </p:pic>
        <p:sp>
          <p:nvSpPr>
            <p:cNvPr id="41" name="Oval 40">
              <a:extLst>
                <a:ext uri="{FF2B5EF4-FFF2-40B4-BE49-F238E27FC236}">
                  <a16:creationId xmlns:a16="http://schemas.microsoft.com/office/drawing/2014/main" id="{F964D32A-3EF2-4D88-B5F1-F7705C3EBF63}"/>
                </a:ext>
              </a:extLst>
            </p:cNvPr>
            <p:cNvSpPr/>
            <p:nvPr/>
          </p:nvSpPr>
          <p:spPr>
            <a:xfrm>
              <a:off x="549773" y="2675164"/>
              <a:ext cx="796998" cy="17555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2243D810-79E4-4C19-819C-527CAD81EC92}"/>
                </a:ext>
              </a:extLst>
            </p:cNvPr>
            <p:cNvSpPr txBox="1"/>
            <p:nvPr/>
          </p:nvSpPr>
          <p:spPr>
            <a:xfrm>
              <a:off x="1426353" y="2582628"/>
              <a:ext cx="476412" cy="369332"/>
            </a:xfrm>
            <a:prstGeom prst="rect">
              <a:avLst/>
            </a:prstGeom>
            <a:noFill/>
            <a:ln>
              <a:solidFill>
                <a:schemeClr val="tx1"/>
              </a:solidFill>
            </a:ln>
          </p:spPr>
          <p:txBody>
            <a:bodyPr wrap="none" rtlCol="0">
              <a:spAutoFit/>
            </a:bodyPr>
            <a:lstStyle/>
            <a:p>
              <a:r>
                <a:rPr lang="en-US" b="1" dirty="0"/>
                <a:t>1a.</a:t>
              </a:r>
              <a:endParaRPr lang="en-CA" b="1" dirty="0"/>
            </a:p>
          </p:txBody>
        </p:sp>
        <p:sp>
          <p:nvSpPr>
            <p:cNvPr id="48" name="TextBox 47">
              <a:extLst>
                <a:ext uri="{FF2B5EF4-FFF2-40B4-BE49-F238E27FC236}">
                  <a16:creationId xmlns:a16="http://schemas.microsoft.com/office/drawing/2014/main" id="{1110B264-B059-4D1C-8943-9656DA7426D2}"/>
                </a:ext>
              </a:extLst>
            </p:cNvPr>
            <p:cNvSpPr txBox="1"/>
            <p:nvPr/>
          </p:nvSpPr>
          <p:spPr>
            <a:xfrm>
              <a:off x="1370881" y="2046574"/>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51" name="Oval 50">
              <a:extLst>
                <a:ext uri="{FF2B5EF4-FFF2-40B4-BE49-F238E27FC236}">
                  <a16:creationId xmlns:a16="http://schemas.microsoft.com/office/drawing/2014/main" id="{8C80D8B7-7F50-4571-BAB6-1FFD5BD22AC0}"/>
                </a:ext>
              </a:extLst>
            </p:cNvPr>
            <p:cNvSpPr/>
            <p:nvPr/>
          </p:nvSpPr>
          <p:spPr>
            <a:xfrm>
              <a:off x="2108466" y="542496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9CB84ABB-E436-47E3-8473-1979B50BFD02}"/>
                </a:ext>
              </a:extLst>
            </p:cNvPr>
            <p:cNvSpPr txBox="1"/>
            <p:nvPr/>
          </p:nvSpPr>
          <p:spPr>
            <a:xfrm>
              <a:off x="2200171" y="5052343"/>
              <a:ext cx="476412" cy="369332"/>
            </a:xfrm>
            <a:prstGeom prst="rect">
              <a:avLst/>
            </a:prstGeom>
            <a:noFill/>
            <a:ln>
              <a:solidFill>
                <a:schemeClr val="tx1"/>
              </a:solidFill>
            </a:ln>
          </p:spPr>
          <p:txBody>
            <a:bodyPr wrap="none" rtlCol="0">
              <a:spAutoFit/>
            </a:bodyPr>
            <a:lstStyle/>
            <a:p>
              <a:r>
                <a:rPr lang="en-US" b="1" dirty="0"/>
                <a:t>1a.</a:t>
              </a:r>
              <a:endParaRPr lang="en-CA" b="1" dirty="0"/>
            </a:p>
          </p:txBody>
        </p:sp>
        <p:cxnSp>
          <p:nvCxnSpPr>
            <p:cNvPr id="53" name="Connector: Elbow 52">
              <a:extLst>
                <a:ext uri="{FF2B5EF4-FFF2-40B4-BE49-F238E27FC236}">
                  <a16:creationId xmlns:a16="http://schemas.microsoft.com/office/drawing/2014/main" id="{D622C56B-2D1C-454C-A8F3-F1A9417383A1}"/>
                </a:ext>
              </a:extLst>
            </p:cNvPr>
            <p:cNvCxnSpPr>
              <a:stCxn id="42" idx="3"/>
              <a:endCxn id="52" idx="1"/>
            </p:cNvCxnSpPr>
            <p:nvPr/>
          </p:nvCxnSpPr>
          <p:spPr>
            <a:xfrm>
              <a:off x="1902765" y="2767294"/>
              <a:ext cx="297406" cy="246971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8762922-75EC-410C-91C2-0BDEC7163714}"/>
                </a:ext>
              </a:extLst>
            </p:cNvPr>
            <p:cNvSpPr/>
            <p:nvPr/>
          </p:nvSpPr>
          <p:spPr>
            <a:xfrm>
              <a:off x="4562475" y="2249068"/>
              <a:ext cx="1019175" cy="3022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73CE31B6-95E0-4D16-97B1-44C0A023F4E5}"/>
                </a:ext>
              </a:extLst>
            </p:cNvPr>
            <p:cNvSpPr txBox="1"/>
            <p:nvPr/>
          </p:nvSpPr>
          <p:spPr>
            <a:xfrm>
              <a:off x="3977251" y="2048657"/>
              <a:ext cx="486030" cy="369332"/>
            </a:xfrm>
            <a:prstGeom prst="rect">
              <a:avLst/>
            </a:prstGeom>
            <a:noFill/>
            <a:ln>
              <a:solidFill>
                <a:schemeClr val="tx1"/>
              </a:solidFill>
            </a:ln>
          </p:spPr>
          <p:txBody>
            <a:bodyPr wrap="none" rtlCol="0">
              <a:spAutoFit/>
            </a:bodyPr>
            <a:lstStyle/>
            <a:p>
              <a:r>
                <a:rPr lang="en-US" b="1" dirty="0"/>
                <a:t>1b.</a:t>
              </a:r>
              <a:endParaRPr lang="en-CA" b="1" dirty="0"/>
            </a:p>
          </p:txBody>
        </p:sp>
        <p:cxnSp>
          <p:nvCxnSpPr>
            <p:cNvPr id="58" name="Connector: Elbow 57">
              <a:extLst>
                <a:ext uri="{FF2B5EF4-FFF2-40B4-BE49-F238E27FC236}">
                  <a16:creationId xmlns:a16="http://schemas.microsoft.com/office/drawing/2014/main" id="{9A1F92CA-DDED-4371-AC4F-B86E049F31BC}"/>
                </a:ext>
              </a:extLst>
            </p:cNvPr>
            <p:cNvCxnSpPr>
              <a:cxnSpLocks/>
              <a:stCxn id="48" idx="3"/>
              <a:endCxn id="57" idx="1"/>
            </p:cNvCxnSpPr>
            <p:nvPr/>
          </p:nvCxnSpPr>
          <p:spPr>
            <a:xfrm>
              <a:off x="1856911" y="2231240"/>
              <a:ext cx="2120340" cy="208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5ACA5164-1995-44AA-94B7-6536BC7EC374}"/>
                </a:ext>
              </a:extLst>
            </p:cNvPr>
            <p:cNvSpPr/>
            <p:nvPr/>
          </p:nvSpPr>
          <p:spPr>
            <a:xfrm>
              <a:off x="8950716" y="4460901"/>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3" name="Oval 62">
              <a:extLst>
                <a:ext uri="{FF2B5EF4-FFF2-40B4-BE49-F238E27FC236}">
                  <a16:creationId xmlns:a16="http://schemas.microsoft.com/office/drawing/2014/main" id="{C6F67E49-E692-4B70-8A0C-0F37942CEE48}"/>
                </a:ext>
              </a:extLst>
            </p:cNvPr>
            <p:cNvSpPr/>
            <p:nvPr/>
          </p:nvSpPr>
          <p:spPr>
            <a:xfrm>
              <a:off x="4323859" y="5163816"/>
              <a:ext cx="1603197" cy="287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Oval 63">
              <a:extLst>
                <a:ext uri="{FF2B5EF4-FFF2-40B4-BE49-F238E27FC236}">
                  <a16:creationId xmlns:a16="http://schemas.microsoft.com/office/drawing/2014/main" id="{3D51F7B8-112F-4D4A-852C-5AF50F542C23}"/>
                </a:ext>
              </a:extLst>
            </p:cNvPr>
            <p:cNvSpPr/>
            <p:nvPr/>
          </p:nvSpPr>
          <p:spPr>
            <a:xfrm>
              <a:off x="8508780" y="4822238"/>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65" name="Connector: Elbow 64">
              <a:extLst>
                <a:ext uri="{FF2B5EF4-FFF2-40B4-BE49-F238E27FC236}">
                  <a16:creationId xmlns:a16="http://schemas.microsoft.com/office/drawing/2014/main" id="{9F8BD946-3789-48E9-AC3F-C8AED3F79BD8}"/>
                </a:ext>
              </a:extLst>
            </p:cNvPr>
            <p:cNvCxnSpPr>
              <a:cxnSpLocks/>
              <a:stCxn id="56" idx="6"/>
              <a:endCxn id="60" idx="1"/>
            </p:cNvCxnSpPr>
            <p:nvPr/>
          </p:nvCxnSpPr>
          <p:spPr>
            <a:xfrm>
              <a:off x="5581650" y="2400204"/>
              <a:ext cx="3492695" cy="210759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69220554-250E-4D74-8249-398C3CE6636E}"/>
                </a:ext>
              </a:extLst>
            </p:cNvPr>
            <p:cNvCxnSpPr>
              <a:cxnSpLocks/>
              <a:stCxn id="60" idx="2"/>
              <a:endCxn id="63" idx="0"/>
            </p:cNvCxnSpPr>
            <p:nvPr/>
          </p:nvCxnSpPr>
          <p:spPr>
            <a:xfrm rot="10800000" flipV="1">
              <a:off x="5125458" y="4621006"/>
              <a:ext cx="3825258" cy="54280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002D3996-54C0-4AE2-B3A1-88AEAF9F4812}"/>
                </a:ext>
              </a:extLst>
            </p:cNvPr>
            <p:cNvCxnSpPr>
              <a:cxnSpLocks/>
              <a:stCxn id="63" idx="6"/>
              <a:endCxn id="64" idx="4"/>
            </p:cNvCxnSpPr>
            <p:nvPr/>
          </p:nvCxnSpPr>
          <p:spPr>
            <a:xfrm flipV="1">
              <a:off x="5927056" y="5142449"/>
              <a:ext cx="3003821" cy="16491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Arrow: Right 67">
              <a:extLst>
                <a:ext uri="{FF2B5EF4-FFF2-40B4-BE49-F238E27FC236}">
                  <a16:creationId xmlns:a16="http://schemas.microsoft.com/office/drawing/2014/main" id="{27E78071-9184-49A3-9713-4A4C84A8BA14}"/>
                </a:ext>
              </a:extLst>
            </p:cNvPr>
            <p:cNvSpPr/>
            <p:nvPr/>
          </p:nvSpPr>
          <p:spPr>
            <a:xfrm rot="16200000" flipH="1">
              <a:off x="8319504" y="5773662"/>
              <a:ext cx="1513568" cy="2511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9" name="TextBox 68">
              <a:extLst>
                <a:ext uri="{FF2B5EF4-FFF2-40B4-BE49-F238E27FC236}">
                  <a16:creationId xmlns:a16="http://schemas.microsoft.com/office/drawing/2014/main" id="{A99BB80F-8ECD-484F-896A-262603F487BD}"/>
                </a:ext>
              </a:extLst>
            </p:cNvPr>
            <p:cNvSpPr txBox="1"/>
            <p:nvPr/>
          </p:nvSpPr>
          <p:spPr>
            <a:xfrm>
              <a:off x="9473088" y="3814113"/>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0" name="TextBox 69">
              <a:extLst>
                <a:ext uri="{FF2B5EF4-FFF2-40B4-BE49-F238E27FC236}">
                  <a16:creationId xmlns:a16="http://schemas.microsoft.com/office/drawing/2014/main" id="{606AC140-8236-4F44-8553-3910E97F908B}"/>
                </a:ext>
              </a:extLst>
            </p:cNvPr>
            <p:cNvSpPr txBox="1"/>
            <p:nvPr/>
          </p:nvSpPr>
          <p:spPr>
            <a:xfrm>
              <a:off x="5895036" y="5166475"/>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1" name="TextBox 70">
              <a:extLst>
                <a:ext uri="{FF2B5EF4-FFF2-40B4-BE49-F238E27FC236}">
                  <a16:creationId xmlns:a16="http://schemas.microsoft.com/office/drawing/2014/main" id="{56950C5A-264F-4D40-B977-9C780D544ABF}"/>
                </a:ext>
              </a:extLst>
            </p:cNvPr>
            <p:cNvSpPr txBox="1"/>
            <p:nvPr/>
          </p:nvSpPr>
          <p:spPr>
            <a:xfrm>
              <a:off x="7984263" y="5046484"/>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2" name="Arrow: Right 71">
              <a:extLst>
                <a:ext uri="{FF2B5EF4-FFF2-40B4-BE49-F238E27FC236}">
                  <a16:creationId xmlns:a16="http://schemas.microsoft.com/office/drawing/2014/main" id="{254DB1CF-D6B5-45CD-9C1F-D7F725F26706}"/>
                </a:ext>
              </a:extLst>
            </p:cNvPr>
            <p:cNvSpPr/>
            <p:nvPr/>
          </p:nvSpPr>
          <p:spPr>
            <a:xfrm rot="16200000" flipH="1">
              <a:off x="2691771" y="5998574"/>
              <a:ext cx="793822" cy="2511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Oval 34">
              <a:extLst>
                <a:ext uri="{FF2B5EF4-FFF2-40B4-BE49-F238E27FC236}">
                  <a16:creationId xmlns:a16="http://schemas.microsoft.com/office/drawing/2014/main" id="{DD313B23-4EDD-431F-BB99-8C8F982BA21A}"/>
                </a:ext>
              </a:extLst>
            </p:cNvPr>
            <p:cNvSpPr/>
            <p:nvPr/>
          </p:nvSpPr>
          <p:spPr>
            <a:xfrm>
              <a:off x="536633" y="2389994"/>
              <a:ext cx="796998" cy="17555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34" name="Table 33">
            <a:extLst>
              <a:ext uri="{FF2B5EF4-FFF2-40B4-BE49-F238E27FC236}">
                <a16:creationId xmlns:a16="http://schemas.microsoft.com/office/drawing/2014/main" id="{DCAF5BDB-0574-4B56-A679-0762BB7C5760}"/>
              </a:ext>
            </a:extLst>
          </p:cNvPr>
          <p:cNvGraphicFramePr>
            <a:graphicFrameLocks noGrp="1"/>
          </p:cNvGraphicFramePr>
          <p:nvPr>
            <p:extLst>
              <p:ext uri="{D42A27DB-BD31-4B8C-83A1-F6EECF244321}">
                <p14:modId xmlns:p14="http://schemas.microsoft.com/office/powerpoint/2010/main" val="506570692"/>
              </p:ext>
            </p:extLst>
          </p:nvPr>
        </p:nvGraphicFramePr>
        <p:xfrm>
          <a:off x="9242338" y="672108"/>
          <a:ext cx="2743200" cy="3035570"/>
        </p:xfrm>
        <a:graphic>
          <a:graphicData uri="http://schemas.openxmlformats.org/drawingml/2006/table">
            <a:tbl>
              <a:tblPr firstRow="1">
                <a:tableStyleId>{5940675A-B579-460E-94D1-54222C63F5DA}</a:tableStyleId>
              </a:tblPr>
              <a:tblGrid>
                <a:gridCol w="2743200">
                  <a:extLst>
                    <a:ext uri="{9D8B030D-6E8A-4147-A177-3AD203B41FA5}">
                      <a16:colId xmlns:a16="http://schemas.microsoft.com/office/drawing/2014/main" val="239730705"/>
                    </a:ext>
                  </a:extLst>
                </a:gridCol>
              </a:tblGrid>
              <a:tr h="52378">
                <a:tc>
                  <a:txBody>
                    <a:bodyPr/>
                    <a:lstStyle/>
                    <a:p>
                      <a:pPr algn="l" rtl="0" fontAlgn="b"/>
                      <a:r>
                        <a:rPr lang="fr-ca" sz="1400" b="1" u="none" strike="noStrike" baseline="0" dirty="0">
                          <a:effectLst/>
                        </a:rPr>
                        <a:t>Deux façons de naviguer vers le dossier d’un bâtiment :</a:t>
                      </a:r>
                      <a:endParaRPr lang="fr-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3505836"/>
                  </a:ext>
                </a:extLst>
              </a:tr>
              <a:tr h="52378">
                <a:tc>
                  <a:txBody>
                    <a:bodyPr/>
                    <a:lstStyle/>
                    <a:p>
                      <a:pPr algn="l" rtl="0" fontAlgn="b"/>
                      <a:r>
                        <a:rPr lang="fr-ca" sz="1400" b="0" u="none" strike="noStrike" baseline="0">
                          <a:effectLst/>
                        </a:rPr>
                        <a:t>1. a. Sélectionnez « Bâtiment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8956337"/>
                  </a:ext>
                </a:extLst>
              </a:tr>
              <a:tr h="157134">
                <a:tc>
                  <a:txBody>
                    <a:bodyPr/>
                    <a:lstStyle/>
                    <a:p>
                      <a:pPr algn="l" rtl="0" fontAlgn="b"/>
                      <a:r>
                        <a:rPr lang="fr-ca" sz="1400" b="0" u="none" strike="noStrike" baseline="0">
                          <a:effectLst/>
                        </a:rPr>
                        <a:t>1. a. Sélectionnez ou recherchez le bâtiment souhaité dans le tableau des données sur les bâtiments.</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7295597"/>
                  </a:ext>
                </a:extLst>
              </a:tr>
              <a:tr h="261890">
                <a:tc>
                  <a:txBody>
                    <a:bodyPr/>
                    <a:lstStyle/>
                    <a:p>
                      <a:pPr algn="l" rtl="0" fontAlgn="b"/>
                      <a:r>
                        <a:rPr lang="fr-ca" sz="1400" b="0" u="none" strike="noStrike" baseline="0">
                          <a:effectLst/>
                        </a:rPr>
                        <a:t>1 b. Sélectionner un campus</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2461369"/>
                  </a:ext>
                </a:extLst>
              </a:tr>
              <a:tr h="104756">
                <a:tc>
                  <a:txBody>
                    <a:bodyPr/>
                    <a:lstStyle/>
                    <a:p>
                      <a:pPr algn="l" rtl="0" fontAlgn="b"/>
                      <a:r>
                        <a:rPr lang="fr-ca" sz="1400" b="0" u="none" strike="noStrike" baseline="0">
                          <a:effectLst/>
                        </a:rPr>
                        <a:t>1 b. Sélectionnez (ou recherchez) le dossier du campus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6930859"/>
                  </a:ext>
                </a:extLst>
              </a:tr>
              <a:tr h="104756">
                <a:tc>
                  <a:txBody>
                    <a:bodyPr/>
                    <a:lstStyle/>
                    <a:p>
                      <a:pPr algn="l" rtl="0" fontAlgn="t"/>
                      <a:r>
                        <a:rPr lang="fr-ca" sz="1400" b="0" u="none" strike="noStrike" baseline="0">
                          <a:effectLst/>
                        </a:rPr>
                        <a:t>1 b. Ouvrez le dossier du campus et naviguez vers l’onglet « Inclut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88220988"/>
                  </a:ext>
                </a:extLst>
              </a:tr>
              <a:tr h="52378">
                <a:tc>
                  <a:txBody>
                    <a:bodyPr/>
                    <a:lstStyle/>
                    <a:p>
                      <a:pPr algn="l" rtl="0" fontAlgn="b"/>
                      <a:r>
                        <a:rPr lang="fr-ca" sz="1400" b="0" u="none" strike="noStrike" baseline="0">
                          <a:effectLst/>
                        </a:rPr>
                        <a:t>1 b. Sélectionnez le bâtiment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2956623"/>
                  </a:ext>
                </a:extLst>
              </a:tr>
              <a:tr h="157134">
                <a:tc>
                  <a:txBody>
                    <a:bodyPr/>
                    <a:lstStyle/>
                    <a:p>
                      <a:pPr algn="l" rtl="0" fontAlgn="b"/>
                      <a:r>
                        <a:rPr lang="fr-ca" sz="1400" b="0" u="none" strike="noStrike" baseline="0" dirty="0">
                          <a:effectLst/>
                        </a:rPr>
                        <a:t>1 b. Sélectionnez « Ouvrir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4998700"/>
                  </a:ext>
                </a:extLst>
              </a:tr>
            </a:tbl>
          </a:graphicData>
        </a:graphic>
      </p:graphicFrame>
      <p:sp>
        <p:nvSpPr>
          <p:cNvPr id="9" name="Slide Number Placeholder 8">
            <a:extLst>
              <a:ext uri="{FF2B5EF4-FFF2-40B4-BE49-F238E27FC236}">
                <a16:creationId xmlns:a16="http://schemas.microsoft.com/office/drawing/2014/main" id="{97E76082-2131-4D48-B479-35463C32237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16</a:t>
            </a:fld>
            <a:endParaRPr lang="en-CA" dirty="0"/>
          </a:p>
        </p:txBody>
      </p:sp>
      <p:sp>
        <p:nvSpPr>
          <p:cNvPr id="73" name="Slide Number Placeholder 7">
            <a:extLst>
              <a:ext uri="{FF2B5EF4-FFF2-40B4-BE49-F238E27FC236}">
                <a16:creationId xmlns:a16="http://schemas.microsoft.com/office/drawing/2014/main" id="{FD4FFC10-E1B4-4ECE-9164-615A24E62324}"/>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56181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D726CC2-27C5-429D-8627-7F6E5D77E477}"/>
              </a:ext>
            </a:extLst>
          </p:cNvPr>
          <p:cNvSpPr txBox="1">
            <a:spLocks noGrp="1"/>
          </p:cNvSpPr>
          <p:nvPr>
            <p:ph type="title" idx="4294967295"/>
          </p:nvPr>
        </p:nvSpPr>
        <p:spPr>
          <a:xfrm>
            <a:off x="97603" y="17514"/>
            <a:ext cx="3723873"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Adresse </a:t>
            </a:r>
          </a:p>
        </p:txBody>
      </p:sp>
      <p:grpSp>
        <p:nvGrpSpPr>
          <p:cNvPr id="2" name="Group 1" descr="Capture d’écran de l’étape 2 de Modifier le bâtiment : Adresse, comme décrite dans la table suivante.">
            <a:extLst>
              <a:ext uri="{FF2B5EF4-FFF2-40B4-BE49-F238E27FC236}">
                <a16:creationId xmlns:a16="http://schemas.microsoft.com/office/drawing/2014/main" id="{B3DF8718-B453-88A6-4F98-62AC265A55AA}"/>
              </a:ext>
            </a:extLst>
          </p:cNvPr>
          <p:cNvGrpSpPr/>
          <p:nvPr/>
        </p:nvGrpSpPr>
        <p:grpSpPr>
          <a:xfrm>
            <a:off x="97603" y="551311"/>
            <a:ext cx="5341956" cy="2375022"/>
            <a:chOff x="97603" y="551311"/>
            <a:chExt cx="5341956" cy="2375022"/>
          </a:xfrm>
        </p:grpSpPr>
        <p:pic>
          <p:nvPicPr>
            <p:cNvPr id="5" name="Picture 4" descr="Graphical user interface, text, application, email&#10;&#10;Description automatically generated">
              <a:extLst>
                <a:ext uri="{FF2B5EF4-FFF2-40B4-BE49-F238E27FC236}">
                  <a16:creationId xmlns:a16="http://schemas.microsoft.com/office/drawing/2014/main" id="{D7532CA8-F061-4B02-8E45-0C13D9E69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3" y="551311"/>
              <a:ext cx="5239019" cy="2375022"/>
            </a:xfrm>
            <a:prstGeom prst="rect">
              <a:avLst/>
            </a:prstGeom>
            <a:ln>
              <a:solidFill>
                <a:schemeClr val="tx1"/>
              </a:solidFill>
            </a:ln>
          </p:spPr>
        </p:pic>
        <p:sp>
          <p:nvSpPr>
            <p:cNvPr id="11" name="TextBox 10">
              <a:extLst>
                <a:ext uri="{FF2B5EF4-FFF2-40B4-BE49-F238E27FC236}">
                  <a16:creationId xmlns:a16="http://schemas.microsoft.com/office/drawing/2014/main" id="{3A0F8E0A-F0BF-4186-B9C0-D67889123498}"/>
                </a:ext>
              </a:extLst>
            </p:cNvPr>
            <p:cNvSpPr txBox="1"/>
            <p:nvPr/>
          </p:nvSpPr>
          <p:spPr>
            <a:xfrm>
              <a:off x="4525464" y="1868062"/>
              <a:ext cx="362600" cy="369332"/>
            </a:xfrm>
            <a:prstGeom prst="rect">
              <a:avLst/>
            </a:prstGeom>
            <a:solidFill>
              <a:schemeClr val="bg1"/>
            </a:solidFill>
            <a:ln>
              <a:solidFill>
                <a:schemeClr val="tx1"/>
              </a:solidFill>
            </a:ln>
          </p:spPr>
          <p:txBody>
            <a:bodyPr wrap="none" rtlCol="0">
              <a:spAutoFit/>
            </a:bodyPr>
            <a:lstStyle/>
            <a:p>
              <a:r>
                <a:rPr lang="en-US" b="1" dirty="0"/>
                <a:t>2.</a:t>
              </a:r>
              <a:endParaRPr lang="en-CA" b="1" dirty="0"/>
            </a:p>
          </p:txBody>
        </p:sp>
        <p:sp>
          <p:nvSpPr>
            <p:cNvPr id="12" name="Oval 11">
              <a:extLst>
                <a:ext uri="{FF2B5EF4-FFF2-40B4-BE49-F238E27FC236}">
                  <a16:creationId xmlns:a16="http://schemas.microsoft.com/office/drawing/2014/main" id="{E17ACD4E-05AF-4CFC-BE22-671649707B7B}"/>
                </a:ext>
              </a:extLst>
            </p:cNvPr>
            <p:cNvSpPr/>
            <p:nvPr/>
          </p:nvSpPr>
          <p:spPr>
            <a:xfrm>
              <a:off x="4583815" y="1543402"/>
              <a:ext cx="855744" cy="2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93408A9F-0853-407E-9600-A76E4757563D}"/>
                </a:ext>
              </a:extLst>
            </p:cNvPr>
            <p:cNvSpPr txBox="1"/>
            <p:nvPr/>
          </p:nvSpPr>
          <p:spPr>
            <a:xfrm>
              <a:off x="4830387" y="936222"/>
              <a:ext cx="362600" cy="369332"/>
            </a:xfrm>
            <a:prstGeom prst="rect">
              <a:avLst/>
            </a:prstGeom>
            <a:solidFill>
              <a:schemeClr val="bg1"/>
            </a:solidFill>
            <a:ln>
              <a:solidFill>
                <a:schemeClr val="tx1"/>
              </a:solidFill>
            </a:ln>
          </p:spPr>
          <p:txBody>
            <a:bodyPr wrap="none" rtlCol="0">
              <a:spAutoFit/>
            </a:bodyPr>
            <a:lstStyle/>
            <a:p>
              <a:r>
                <a:rPr lang="en-US" b="1" dirty="0"/>
                <a:t>2.</a:t>
              </a:r>
              <a:endParaRPr lang="en-CA" b="1" dirty="0"/>
            </a:p>
          </p:txBody>
        </p:sp>
        <p:sp>
          <p:nvSpPr>
            <p:cNvPr id="6" name="Rectangle 5">
              <a:extLst>
                <a:ext uri="{FF2B5EF4-FFF2-40B4-BE49-F238E27FC236}">
                  <a16:creationId xmlns:a16="http://schemas.microsoft.com/office/drawing/2014/main" id="{1D176790-F8FF-49CE-BC4A-7D675540A08D}"/>
                </a:ext>
              </a:extLst>
            </p:cNvPr>
            <p:cNvSpPr/>
            <p:nvPr/>
          </p:nvSpPr>
          <p:spPr>
            <a:xfrm>
              <a:off x="3458875" y="713986"/>
              <a:ext cx="1772979" cy="2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CF603F75-7CFC-4B9A-BA7E-C8EC7DF9C5A9}"/>
                </a:ext>
              </a:extLst>
            </p:cNvPr>
            <p:cNvSpPr/>
            <p:nvPr/>
          </p:nvSpPr>
          <p:spPr>
            <a:xfrm>
              <a:off x="3961755" y="723200"/>
              <a:ext cx="855744" cy="2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961F6F3B-7687-4C29-B8AD-BC1A35B6AA74}"/>
                </a:ext>
              </a:extLst>
            </p:cNvPr>
            <p:cNvSpPr txBox="1"/>
            <p:nvPr/>
          </p:nvSpPr>
          <p:spPr>
            <a:xfrm>
              <a:off x="3942193" y="713452"/>
              <a:ext cx="845103" cy="184666"/>
            </a:xfrm>
            <a:prstGeom prst="rect">
              <a:avLst/>
            </a:prstGeom>
            <a:noFill/>
          </p:spPr>
          <p:txBody>
            <a:bodyPr wrap="none" rtlCol="0">
              <a:spAutoFit/>
            </a:bodyPr>
            <a:lstStyle/>
            <a:p>
              <a:r>
                <a:rPr lang="en-CA" sz="600" b="1" i="0" dirty="0">
                  <a:solidFill>
                    <a:srgbClr val="0062FF"/>
                  </a:solidFill>
                  <a:effectLst/>
                  <a:latin typeface="Trebuchet MS" panose="020B0603020202020204" pitchFamily="34" charset="0"/>
                </a:rPr>
                <a:t>Créer un brouillon</a:t>
              </a:r>
              <a:endParaRPr lang="en-CA" sz="600" dirty="0"/>
            </a:p>
          </p:txBody>
        </p:sp>
      </p:grpSp>
      <p:grpSp>
        <p:nvGrpSpPr>
          <p:cNvPr id="4" name="Group 3" descr="Capture d’écran de l’étape 3 de Modifier le bâtiment : Adresse, comme décrite dans la table suivante.">
            <a:extLst>
              <a:ext uri="{FF2B5EF4-FFF2-40B4-BE49-F238E27FC236}">
                <a16:creationId xmlns:a16="http://schemas.microsoft.com/office/drawing/2014/main" id="{5AA81A60-C557-CF90-2B2D-4E58B7EDD4C7}"/>
              </a:ext>
            </a:extLst>
          </p:cNvPr>
          <p:cNvGrpSpPr/>
          <p:nvPr/>
        </p:nvGrpSpPr>
        <p:grpSpPr>
          <a:xfrm>
            <a:off x="5458317" y="619865"/>
            <a:ext cx="6554930" cy="1226991"/>
            <a:chOff x="5458317" y="619865"/>
            <a:chExt cx="6554930" cy="1226991"/>
          </a:xfrm>
        </p:grpSpPr>
        <p:pic>
          <p:nvPicPr>
            <p:cNvPr id="36" name="Picture 35" descr="Graphical user interface, application&#10;&#10;Description automatically generated">
              <a:extLst>
                <a:ext uri="{FF2B5EF4-FFF2-40B4-BE49-F238E27FC236}">
                  <a16:creationId xmlns:a16="http://schemas.microsoft.com/office/drawing/2014/main" id="{D9AF460B-2649-4285-A099-AFD23E1DF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317" y="619865"/>
              <a:ext cx="6554930" cy="1181161"/>
            </a:xfrm>
            <a:prstGeom prst="rect">
              <a:avLst/>
            </a:prstGeom>
            <a:ln>
              <a:solidFill>
                <a:schemeClr val="tx1"/>
              </a:solidFill>
            </a:ln>
          </p:spPr>
        </p:pic>
        <p:sp>
          <p:nvSpPr>
            <p:cNvPr id="10" name="TextBox 9">
              <a:extLst>
                <a:ext uri="{FF2B5EF4-FFF2-40B4-BE49-F238E27FC236}">
                  <a16:creationId xmlns:a16="http://schemas.microsoft.com/office/drawing/2014/main" id="{AB270856-C0E5-4724-BDD4-324158763609}"/>
                </a:ext>
              </a:extLst>
            </p:cNvPr>
            <p:cNvSpPr txBox="1"/>
            <p:nvPr/>
          </p:nvSpPr>
          <p:spPr>
            <a:xfrm>
              <a:off x="7106192" y="1477524"/>
              <a:ext cx="362600" cy="369332"/>
            </a:xfrm>
            <a:prstGeom prst="rect">
              <a:avLst/>
            </a:prstGeom>
            <a:solidFill>
              <a:schemeClr val="bg1"/>
            </a:solidFill>
            <a:ln>
              <a:solidFill>
                <a:schemeClr val="tx1"/>
              </a:solidFill>
            </a:ln>
          </p:spPr>
          <p:txBody>
            <a:bodyPr wrap="none" rtlCol="0">
              <a:spAutoFit/>
            </a:bodyPr>
            <a:lstStyle/>
            <a:p>
              <a:r>
                <a:rPr lang="en-US" b="1" dirty="0"/>
                <a:t>3.</a:t>
              </a:r>
              <a:endParaRPr lang="en-CA" b="1" dirty="0"/>
            </a:p>
          </p:txBody>
        </p:sp>
        <p:sp>
          <p:nvSpPr>
            <p:cNvPr id="15" name="Oval 14">
              <a:extLst>
                <a:ext uri="{FF2B5EF4-FFF2-40B4-BE49-F238E27FC236}">
                  <a16:creationId xmlns:a16="http://schemas.microsoft.com/office/drawing/2014/main" id="{4470B507-04FC-4745-8ABE-F8217D1E5780}"/>
                </a:ext>
              </a:extLst>
            </p:cNvPr>
            <p:cNvSpPr/>
            <p:nvPr/>
          </p:nvSpPr>
          <p:spPr>
            <a:xfrm>
              <a:off x="5985164" y="1205247"/>
              <a:ext cx="1648691" cy="25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8" name="Group 7" descr="Capture d’écran des étapes 4 à 6a de Modifier le bâtiment : Adresse, comme décrites dans la table suivante.">
            <a:extLst>
              <a:ext uri="{FF2B5EF4-FFF2-40B4-BE49-F238E27FC236}">
                <a16:creationId xmlns:a16="http://schemas.microsoft.com/office/drawing/2014/main" id="{F2BB250D-E723-AE26-D713-F648457E6341}"/>
              </a:ext>
            </a:extLst>
          </p:cNvPr>
          <p:cNvGrpSpPr/>
          <p:nvPr/>
        </p:nvGrpSpPr>
        <p:grpSpPr>
          <a:xfrm>
            <a:off x="332441" y="3232310"/>
            <a:ext cx="6358036" cy="2980560"/>
            <a:chOff x="332441" y="3232310"/>
            <a:chExt cx="6358036" cy="2980560"/>
          </a:xfrm>
        </p:grpSpPr>
        <p:pic>
          <p:nvPicPr>
            <p:cNvPr id="35" name="Picture 34" descr="Graphical user interface, text, application, email&#10;&#10;Description automatically generated">
              <a:extLst>
                <a:ext uri="{FF2B5EF4-FFF2-40B4-BE49-F238E27FC236}">
                  <a16:creationId xmlns:a16="http://schemas.microsoft.com/office/drawing/2014/main" id="{18F57499-3FC5-4425-9611-2E181E3E3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79" y="3232310"/>
              <a:ext cx="6346298" cy="2980560"/>
            </a:xfrm>
            <a:prstGeom prst="rect">
              <a:avLst/>
            </a:prstGeom>
            <a:ln>
              <a:solidFill>
                <a:schemeClr val="tx1"/>
              </a:solidFill>
            </a:ln>
          </p:spPr>
        </p:pic>
        <p:sp>
          <p:nvSpPr>
            <p:cNvPr id="29" name="TextBox 28">
              <a:extLst>
                <a:ext uri="{FF2B5EF4-FFF2-40B4-BE49-F238E27FC236}">
                  <a16:creationId xmlns:a16="http://schemas.microsoft.com/office/drawing/2014/main" id="{5013B710-34C1-47F7-A095-ACF22F318F3D}"/>
                </a:ext>
              </a:extLst>
            </p:cNvPr>
            <p:cNvSpPr txBox="1"/>
            <p:nvPr/>
          </p:nvSpPr>
          <p:spPr>
            <a:xfrm>
              <a:off x="2792742" y="3491384"/>
              <a:ext cx="362600" cy="369332"/>
            </a:xfrm>
            <a:prstGeom prst="rect">
              <a:avLst/>
            </a:prstGeom>
            <a:solidFill>
              <a:schemeClr val="bg1"/>
            </a:solidFill>
            <a:ln>
              <a:solidFill>
                <a:schemeClr val="tx1"/>
              </a:solidFill>
            </a:ln>
          </p:spPr>
          <p:txBody>
            <a:bodyPr wrap="none" rtlCol="0">
              <a:spAutoFit/>
            </a:bodyPr>
            <a:lstStyle/>
            <a:p>
              <a:r>
                <a:rPr lang="en-US" b="1" dirty="0"/>
                <a:t>4.</a:t>
              </a:r>
              <a:endParaRPr lang="en-CA" b="1" dirty="0"/>
            </a:p>
          </p:txBody>
        </p:sp>
        <p:sp>
          <p:nvSpPr>
            <p:cNvPr id="32" name="TextBox 31">
              <a:extLst>
                <a:ext uri="{FF2B5EF4-FFF2-40B4-BE49-F238E27FC236}">
                  <a16:creationId xmlns:a16="http://schemas.microsoft.com/office/drawing/2014/main" id="{11490266-60BE-403C-A1C6-67B03B94354D}"/>
                </a:ext>
              </a:extLst>
            </p:cNvPr>
            <p:cNvSpPr txBox="1"/>
            <p:nvPr/>
          </p:nvSpPr>
          <p:spPr>
            <a:xfrm>
              <a:off x="1916442" y="4391983"/>
              <a:ext cx="362600" cy="369332"/>
            </a:xfrm>
            <a:prstGeom prst="rect">
              <a:avLst/>
            </a:prstGeom>
            <a:solidFill>
              <a:schemeClr val="bg1"/>
            </a:solidFill>
            <a:ln>
              <a:solidFill>
                <a:schemeClr val="tx1"/>
              </a:solidFill>
            </a:ln>
          </p:spPr>
          <p:txBody>
            <a:bodyPr wrap="none" rtlCol="0">
              <a:spAutoFit/>
            </a:bodyPr>
            <a:lstStyle/>
            <a:p>
              <a:r>
                <a:rPr lang="en-US" b="1" dirty="0"/>
                <a:t>5.</a:t>
              </a:r>
              <a:endParaRPr lang="en-CA" b="1" dirty="0"/>
            </a:p>
          </p:txBody>
        </p:sp>
        <p:sp>
          <p:nvSpPr>
            <p:cNvPr id="33" name="TextBox 32">
              <a:extLst>
                <a:ext uri="{FF2B5EF4-FFF2-40B4-BE49-F238E27FC236}">
                  <a16:creationId xmlns:a16="http://schemas.microsoft.com/office/drawing/2014/main" id="{7DC6800C-04E0-4FED-97FE-89A3A1F8ABCA}"/>
                </a:ext>
              </a:extLst>
            </p:cNvPr>
            <p:cNvSpPr txBox="1"/>
            <p:nvPr/>
          </p:nvSpPr>
          <p:spPr>
            <a:xfrm>
              <a:off x="5502554" y="4007943"/>
              <a:ext cx="476412" cy="369332"/>
            </a:xfrm>
            <a:prstGeom prst="rect">
              <a:avLst/>
            </a:prstGeom>
            <a:solidFill>
              <a:schemeClr val="bg1"/>
            </a:solidFill>
            <a:ln>
              <a:solidFill>
                <a:schemeClr val="tx1"/>
              </a:solidFill>
            </a:ln>
          </p:spPr>
          <p:txBody>
            <a:bodyPr wrap="none" rtlCol="0">
              <a:spAutoFit/>
            </a:bodyPr>
            <a:lstStyle/>
            <a:p>
              <a:r>
                <a:rPr lang="en-US" b="1" dirty="0"/>
                <a:t>6a.</a:t>
              </a:r>
              <a:endParaRPr lang="en-CA" b="1" dirty="0"/>
            </a:p>
          </p:txBody>
        </p:sp>
        <p:sp>
          <p:nvSpPr>
            <p:cNvPr id="13" name="Oval 12">
              <a:extLst>
                <a:ext uri="{FF2B5EF4-FFF2-40B4-BE49-F238E27FC236}">
                  <a16:creationId xmlns:a16="http://schemas.microsoft.com/office/drawing/2014/main" id="{90639C7D-BA56-4AB1-8103-A62B3A3A9434}"/>
                </a:ext>
              </a:extLst>
            </p:cNvPr>
            <p:cNvSpPr/>
            <p:nvPr/>
          </p:nvSpPr>
          <p:spPr>
            <a:xfrm>
              <a:off x="764369" y="3676050"/>
              <a:ext cx="1584000" cy="30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Oval 13">
              <a:extLst>
                <a:ext uri="{FF2B5EF4-FFF2-40B4-BE49-F238E27FC236}">
                  <a16:creationId xmlns:a16="http://schemas.microsoft.com/office/drawing/2014/main" id="{76911F7B-6364-40DB-B6BF-7C1C80355401}"/>
                </a:ext>
              </a:extLst>
            </p:cNvPr>
            <p:cNvSpPr/>
            <p:nvPr/>
          </p:nvSpPr>
          <p:spPr>
            <a:xfrm>
              <a:off x="4748321" y="4084376"/>
              <a:ext cx="709562" cy="1974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Oval 15">
              <a:extLst>
                <a:ext uri="{FF2B5EF4-FFF2-40B4-BE49-F238E27FC236}">
                  <a16:creationId xmlns:a16="http://schemas.microsoft.com/office/drawing/2014/main" id="{11958AB9-3D99-46F7-A626-860235DD7032}"/>
                </a:ext>
              </a:extLst>
            </p:cNvPr>
            <p:cNvSpPr/>
            <p:nvPr/>
          </p:nvSpPr>
          <p:spPr>
            <a:xfrm>
              <a:off x="332441" y="4761315"/>
              <a:ext cx="2016000" cy="25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Oval 18">
              <a:extLst>
                <a:ext uri="{FF2B5EF4-FFF2-40B4-BE49-F238E27FC236}">
                  <a16:creationId xmlns:a16="http://schemas.microsoft.com/office/drawing/2014/main" id="{C66248AF-B6F9-41C7-A957-209D1BB1BADB}"/>
                </a:ext>
              </a:extLst>
            </p:cNvPr>
            <p:cNvSpPr/>
            <p:nvPr/>
          </p:nvSpPr>
          <p:spPr>
            <a:xfrm>
              <a:off x="1877571" y="3613457"/>
              <a:ext cx="709563" cy="4783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34" name="Table 33">
            <a:extLst>
              <a:ext uri="{FF2B5EF4-FFF2-40B4-BE49-F238E27FC236}">
                <a16:creationId xmlns:a16="http://schemas.microsoft.com/office/drawing/2014/main" id="{40631D38-FCB1-4651-9F26-CA29FE39C46F}"/>
              </a:ext>
            </a:extLst>
          </p:cNvPr>
          <p:cNvGraphicFramePr>
            <a:graphicFrameLocks noGrp="1"/>
          </p:cNvGraphicFramePr>
          <p:nvPr>
            <p:extLst>
              <p:ext uri="{D42A27DB-BD31-4B8C-83A1-F6EECF244321}">
                <p14:modId xmlns:p14="http://schemas.microsoft.com/office/powerpoint/2010/main" val="2989360549"/>
              </p:ext>
            </p:extLst>
          </p:nvPr>
        </p:nvGraphicFramePr>
        <p:xfrm>
          <a:off x="7149972" y="2203579"/>
          <a:ext cx="4665742" cy="1543456"/>
        </p:xfrm>
        <a:graphic>
          <a:graphicData uri="http://schemas.openxmlformats.org/drawingml/2006/table">
            <a:tbl>
              <a:tblPr firstRow="1">
                <a:tableStyleId>{5940675A-B579-460E-94D1-54222C63F5DA}</a:tableStyleId>
              </a:tblPr>
              <a:tblGrid>
                <a:gridCol w="4665742">
                  <a:extLst>
                    <a:ext uri="{9D8B030D-6E8A-4147-A177-3AD203B41FA5}">
                      <a16:colId xmlns:a16="http://schemas.microsoft.com/office/drawing/2014/main" val="3856530738"/>
                    </a:ext>
                  </a:extLst>
                </a:gridCol>
              </a:tblGrid>
              <a:tr h="279184">
                <a:tc>
                  <a:txBody>
                    <a:bodyPr/>
                    <a:lstStyle/>
                    <a:p>
                      <a:pPr algn="l" rtl="0" fontAlgn="b"/>
                      <a:r>
                        <a:rPr lang="fr-ca" sz="1400" b="0" u="none" strike="noStrike" baseline="0" dirty="0">
                          <a:solidFill>
                            <a:srgbClr val="000000"/>
                          </a:solidFill>
                          <a:effectLst/>
                        </a:rPr>
                        <a:t>2. Sélectionnez « Créer un brouillon » et cliquez sur « Validation de l’adresse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4400715"/>
                  </a:ext>
                </a:extLst>
              </a:tr>
              <a:tr h="279184">
                <a:tc>
                  <a:txBody>
                    <a:bodyPr/>
                    <a:lstStyle/>
                    <a:p>
                      <a:pPr algn="l" rtl="0" fontAlgn="b"/>
                      <a:r>
                        <a:rPr lang="fr-ca" sz="1400" b="0" u="none" strike="noStrike" baseline="0">
                          <a:solidFill>
                            <a:srgbClr val="000000"/>
                          </a:solidFill>
                          <a:effectLst/>
                        </a:rPr>
                        <a:t>3. Entrez le code postal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rtl="0" fontAlgn="b"/>
                      <a:r>
                        <a:rPr lang="fr-ca" sz="1400" b="0" u="none" strike="noStrike" baseline="0" dirty="0">
                          <a:solidFill>
                            <a:srgbClr val="000000"/>
                          </a:solidFill>
                          <a:effectLst/>
                        </a:rPr>
                        <a:t>4. Cliquez sur « </a:t>
                      </a:r>
                      <a:r>
                        <a:rPr lang="fr-ca" sz="1400" b="0" u="none" strike="noStrike" baseline="0" dirty="0" err="1">
                          <a:solidFill>
                            <a:srgbClr val="000000"/>
                          </a:solidFill>
                          <a:effectLst/>
                        </a:rPr>
                        <a:t>Resercher</a:t>
                      </a:r>
                      <a:r>
                        <a:rPr lang="fr-ca" sz="1400" b="0" u="none" strike="noStrike" baseline="0" dirty="0">
                          <a:solidFill>
                            <a:srgbClr val="000000"/>
                          </a:solidFill>
                          <a:effectLst/>
                        </a:rPr>
                        <a: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rtl="0" fontAlgn="b"/>
                      <a:r>
                        <a:rPr lang="fr-ca" sz="1400" b="0" u="none" strike="noStrike" baseline="0" dirty="0">
                          <a:solidFill>
                            <a:srgbClr val="000000"/>
                          </a:solidFill>
                          <a:effectLst/>
                        </a:rPr>
                        <a:t>5. Sélectionnez l’adresse souhaitée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rtl="0" fontAlgn="b"/>
                      <a:r>
                        <a:rPr lang="fr-ca" sz="1400" b="0" u="none" strike="noStrike" baseline="0" dirty="0">
                          <a:solidFill>
                            <a:srgbClr val="000000"/>
                          </a:solidFill>
                          <a:effectLst/>
                        </a:rPr>
                        <a:t>6a. Cliquez sur « Sélectionner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bl>
          </a:graphicData>
        </a:graphic>
      </p:graphicFrame>
      <p:sp>
        <p:nvSpPr>
          <p:cNvPr id="3" name="Slide Number Placeholder 2">
            <a:extLst>
              <a:ext uri="{FF2B5EF4-FFF2-40B4-BE49-F238E27FC236}">
                <a16:creationId xmlns:a16="http://schemas.microsoft.com/office/drawing/2014/main" id="{B80B102E-7EE6-457D-897B-E8C7EC7E98E3}"/>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17</a:t>
            </a:fld>
            <a:endParaRPr lang="en-CA" dirty="0"/>
          </a:p>
        </p:txBody>
      </p:sp>
      <p:sp>
        <p:nvSpPr>
          <p:cNvPr id="22" name="Slide Number Placeholder 7">
            <a:extLst>
              <a:ext uri="{FF2B5EF4-FFF2-40B4-BE49-F238E27FC236}">
                <a16:creationId xmlns:a16="http://schemas.microsoft.com/office/drawing/2014/main" id="{E670F2B3-7479-4A92-AF15-CA10E504E4C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379162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8BFD866F-8273-4243-8DF1-424BC22E481D}"/>
              </a:ext>
            </a:extLst>
          </p:cNvPr>
          <p:cNvSpPr txBox="1">
            <a:spLocks noGrp="1"/>
          </p:cNvSpPr>
          <p:nvPr>
            <p:ph type="title" idx="4294967295"/>
          </p:nvPr>
        </p:nvSpPr>
        <p:spPr>
          <a:xfrm>
            <a:off x="97603" y="17514"/>
            <a:ext cx="3723873"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Adresse  </a:t>
            </a:r>
          </a:p>
        </p:txBody>
      </p:sp>
      <p:grpSp>
        <p:nvGrpSpPr>
          <p:cNvPr id="4" name="Group 3" descr="Capture d’écran des étapes 6b et 7 de Modifier le bâtiment : Adresse, comme décrites dans la table suivante.">
            <a:extLst>
              <a:ext uri="{FF2B5EF4-FFF2-40B4-BE49-F238E27FC236}">
                <a16:creationId xmlns:a16="http://schemas.microsoft.com/office/drawing/2014/main" id="{6325E370-2FAE-2917-C754-C8DE3B6C5092}"/>
              </a:ext>
            </a:extLst>
          </p:cNvPr>
          <p:cNvGrpSpPr/>
          <p:nvPr/>
        </p:nvGrpSpPr>
        <p:grpSpPr>
          <a:xfrm>
            <a:off x="97603" y="605048"/>
            <a:ext cx="5769657" cy="2823952"/>
            <a:chOff x="97603" y="605048"/>
            <a:chExt cx="5769657" cy="2823952"/>
          </a:xfrm>
        </p:grpSpPr>
        <p:pic>
          <p:nvPicPr>
            <p:cNvPr id="37" name="Picture 36" descr="Graphical user interface, text, application&#10;&#10;Description automatically generated">
              <a:extLst>
                <a:ext uri="{FF2B5EF4-FFF2-40B4-BE49-F238E27FC236}">
                  <a16:creationId xmlns:a16="http://schemas.microsoft.com/office/drawing/2014/main" id="{2AE87E42-DFBC-49DD-8A9B-499BCE3B2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05" y="605048"/>
              <a:ext cx="5659337" cy="2823952"/>
            </a:xfrm>
            <a:prstGeom prst="rect">
              <a:avLst/>
            </a:prstGeom>
            <a:ln>
              <a:solidFill>
                <a:schemeClr val="tx1"/>
              </a:solidFill>
            </a:ln>
          </p:spPr>
        </p:pic>
        <p:sp>
          <p:nvSpPr>
            <p:cNvPr id="29" name="TextBox 28">
              <a:extLst>
                <a:ext uri="{FF2B5EF4-FFF2-40B4-BE49-F238E27FC236}">
                  <a16:creationId xmlns:a16="http://schemas.microsoft.com/office/drawing/2014/main" id="{5013B710-34C1-47F7-A095-ACF22F318F3D}"/>
                </a:ext>
              </a:extLst>
            </p:cNvPr>
            <p:cNvSpPr txBox="1"/>
            <p:nvPr/>
          </p:nvSpPr>
          <p:spPr>
            <a:xfrm>
              <a:off x="2760329" y="1351065"/>
              <a:ext cx="486030" cy="369332"/>
            </a:xfrm>
            <a:prstGeom prst="rect">
              <a:avLst/>
            </a:prstGeom>
            <a:solidFill>
              <a:schemeClr val="bg1"/>
            </a:solidFill>
            <a:ln>
              <a:solidFill>
                <a:schemeClr val="tx1"/>
              </a:solidFill>
            </a:ln>
          </p:spPr>
          <p:txBody>
            <a:bodyPr wrap="none" rtlCol="0">
              <a:spAutoFit/>
            </a:bodyPr>
            <a:lstStyle/>
            <a:p>
              <a:r>
                <a:rPr lang="en-US" b="1" dirty="0"/>
                <a:t>6b.</a:t>
              </a:r>
              <a:endParaRPr lang="en-CA" b="1" dirty="0"/>
            </a:p>
          </p:txBody>
        </p:sp>
        <p:sp>
          <p:nvSpPr>
            <p:cNvPr id="10" name="TextBox 9">
              <a:extLst>
                <a:ext uri="{FF2B5EF4-FFF2-40B4-BE49-F238E27FC236}">
                  <a16:creationId xmlns:a16="http://schemas.microsoft.com/office/drawing/2014/main" id="{09E249B2-22F1-42A8-9E26-AFCFA75BB509}"/>
                </a:ext>
              </a:extLst>
            </p:cNvPr>
            <p:cNvSpPr txBox="1"/>
            <p:nvPr/>
          </p:nvSpPr>
          <p:spPr>
            <a:xfrm>
              <a:off x="5493851" y="1055520"/>
              <a:ext cx="362600" cy="369332"/>
            </a:xfrm>
            <a:prstGeom prst="rect">
              <a:avLst/>
            </a:prstGeom>
            <a:solidFill>
              <a:schemeClr val="bg1"/>
            </a:solidFill>
            <a:ln>
              <a:solidFill>
                <a:schemeClr val="tx1"/>
              </a:solidFill>
            </a:ln>
          </p:spPr>
          <p:txBody>
            <a:bodyPr wrap="none" rtlCol="0">
              <a:spAutoFit/>
            </a:bodyPr>
            <a:lstStyle/>
            <a:p>
              <a:r>
                <a:rPr lang="en-US" b="1" dirty="0"/>
                <a:t>7.</a:t>
              </a:r>
              <a:endParaRPr lang="en-CA" b="1" dirty="0"/>
            </a:p>
          </p:txBody>
        </p:sp>
        <p:sp>
          <p:nvSpPr>
            <p:cNvPr id="19" name="Oval 18">
              <a:extLst>
                <a:ext uri="{FF2B5EF4-FFF2-40B4-BE49-F238E27FC236}">
                  <a16:creationId xmlns:a16="http://schemas.microsoft.com/office/drawing/2014/main" id="{5DC90CA5-528F-497B-A196-BB82211226DB}"/>
                </a:ext>
              </a:extLst>
            </p:cNvPr>
            <p:cNvSpPr/>
            <p:nvPr/>
          </p:nvSpPr>
          <p:spPr>
            <a:xfrm>
              <a:off x="97603" y="811767"/>
              <a:ext cx="3208234" cy="4875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Oval 19">
              <a:extLst>
                <a:ext uri="{FF2B5EF4-FFF2-40B4-BE49-F238E27FC236}">
                  <a16:creationId xmlns:a16="http://schemas.microsoft.com/office/drawing/2014/main" id="{E70961F7-85AE-4571-A94E-3373F480F7B5}"/>
                </a:ext>
              </a:extLst>
            </p:cNvPr>
            <p:cNvSpPr/>
            <p:nvPr/>
          </p:nvSpPr>
          <p:spPr>
            <a:xfrm>
              <a:off x="5507260" y="754611"/>
              <a:ext cx="360000" cy="21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35" name="Table 34">
            <a:extLst>
              <a:ext uri="{FF2B5EF4-FFF2-40B4-BE49-F238E27FC236}">
                <a16:creationId xmlns:a16="http://schemas.microsoft.com/office/drawing/2014/main" id="{71026AD7-36E6-4227-89C9-A49E97DFFAC2}"/>
              </a:ext>
            </a:extLst>
          </p:cNvPr>
          <p:cNvGraphicFramePr>
            <a:graphicFrameLocks noGrp="1"/>
          </p:cNvGraphicFramePr>
          <p:nvPr>
            <p:extLst>
              <p:ext uri="{D42A27DB-BD31-4B8C-83A1-F6EECF244321}">
                <p14:modId xmlns:p14="http://schemas.microsoft.com/office/powerpoint/2010/main" val="3889685696"/>
              </p:ext>
            </p:extLst>
          </p:nvPr>
        </p:nvGraphicFramePr>
        <p:xfrm>
          <a:off x="6415083" y="568080"/>
          <a:ext cx="5422742" cy="2381008"/>
        </p:xfrm>
        <a:graphic>
          <a:graphicData uri="http://schemas.openxmlformats.org/drawingml/2006/table">
            <a:tbl>
              <a:tblPr firstRow="1">
                <a:tableStyleId>{5940675A-B579-460E-94D1-54222C63F5DA}</a:tableStyleId>
              </a:tblPr>
              <a:tblGrid>
                <a:gridCol w="5422742">
                  <a:extLst>
                    <a:ext uri="{9D8B030D-6E8A-4147-A177-3AD203B41FA5}">
                      <a16:colId xmlns:a16="http://schemas.microsoft.com/office/drawing/2014/main" val="3856530738"/>
                    </a:ext>
                  </a:extLst>
                </a:gridCol>
              </a:tblGrid>
              <a:tr h="279184">
                <a:tc>
                  <a:txBody>
                    <a:bodyPr/>
                    <a:lstStyle/>
                    <a:p>
                      <a:pPr algn="l" rtl="0" fontAlgn="b"/>
                      <a:r>
                        <a:rPr lang="fr-ca" sz="1400" b="0" u="none" strike="noStrike" baseline="0" dirty="0">
                          <a:solidFill>
                            <a:srgbClr val="000000"/>
                          </a:solidFill>
                          <a:effectLst/>
                        </a:rPr>
                        <a:t>6b. Un message en vert apparaît : «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4400715"/>
                  </a:ext>
                </a:extLst>
              </a:tr>
              <a:tr h="279184">
                <a:tc>
                  <a:txBody>
                    <a:bodyPr/>
                    <a:lstStyle/>
                    <a:p>
                      <a:pPr algn="l" rtl="0" fontAlgn="b"/>
                      <a:r>
                        <a:rPr lang="fr-ca" sz="1400" b="0" u="none" strike="noStrike" baseline="0">
                          <a:solidFill>
                            <a:srgbClr val="000000"/>
                          </a:solidFill>
                          <a:effectLst/>
                        </a:rPr>
                        <a:t>7. Cliquez sur « Next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rtl="0" fontAlgn="b"/>
                      <a:r>
                        <a:rPr lang="fr-ca" sz="1400" b="0" u="none" strike="noStrike" baseline="0">
                          <a:solidFill>
                            <a:srgbClr val="000000"/>
                          </a:solidFill>
                          <a:effectLst/>
                        </a:rPr>
                        <a:t>8. Sous la section « Details », le numéro municipal apparaît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rtl="0" fontAlgn="b"/>
                      <a:r>
                        <a:rPr lang="fr-ca" sz="1400" b="0" u="none" strike="noStrike" baseline="0">
                          <a:solidFill>
                            <a:srgbClr val="000000"/>
                          </a:solidFill>
                          <a:effectLst/>
                        </a:rPr>
                        <a:t>9. Sélectionnez « Validate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rtl="0" fontAlgn="b"/>
                      <a:r>
                        <a:rPr lang="fr-ca" sz="1400" b="0" u="none" strike="noStrike" baseline="0">
                          <a:solidFill>
                            <a:srgbClr val="000000"/>
                          </a:solidFill>
                          <a:effectLst/>
                        </a:rPr>
                        <a:t>10. La case « Valid » doit être cochée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r h="279184">
                <a:tc>
                  <a:txBody>
                    <a:bodyPr/>
                    <a:lstStyle/>
                    <a:p>
                      <a:pPr algn="l" rtl="0" fontAlgn="b"/>
                      <a:r>
                        <a:rPr lang="fr-ca" sz="1400" b="0" u="none" strike="noStrike" baseline="0">
                          <a:solidFill>
                            <a:srgbClr val="000000"/>
                          </a:solidFill>
                          <a:effectLst/>
                        </a:rPr>
                        <a:t>11. Sélectionnez « Done » (fait)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6818796"/>
                  </a:ext>
                </a:extLst>
              </a:tr>
              <a:tr h="279184">
                <a:tc>
                  <a:txBody>
                    <a:bodyPr/>
                    <a:lstStyle/>
                    <a:p>
                      <a:pPr algn="l" rtl="0" fontAlgn="b"/>
                      <a:r>
                        <a:rPr lang="fr-ca" sz="1400" b="0" u="none" strike="noStrike" baseline="0">
                          <a:solidFill>
                            <a:srgbClr val="000000"/>
                          </a:solidFill>
                          <a:effectLst/>
                        </a:rPr>
                        <a:t>12. La section Adresse principale se remplit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6541479"/>
                  </a:ext>
                </a:extLst>
              </a:tr>
              <a:tr h="279184">
                <a:tc>
                  <a:txBody>
                    <a:bodyPr/>
                    <a:lstStyle/>
                    <a:p>
                      <a:pPr algn="l" rtl="0" fontAlgn="b"/>
                      <a:r>
                        <a:rPr lang="fr-ca" sz="1400" b="0" u="none" strike="noStrike" baseline="0" dirty="0">
                          <a:solidFill>
                            <a:srgbClr val="000000"/>
                          </a:solidFill>
                          <a:effectLst/>
                        </a:rPr>
                        <a:t>13. Sélectionnez « Activer » Le dossier restera en « Révision en cours » jusqu’à ce qu’il soit approuvé. Le dossier se ferme. </a:t>
                      </a:r>
                      <a:endParaRPr lang="fr-ca" sz="14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805278320"/>
                  </a:ext>
                </a:extLst>
              </a:tr>
            </a:tbl>
          </a:graphicData>
        </a:graphic>
      </p:graphicFrame>
      <p:grpSp>
        <p:nvGrpSpPr>
          <p:cNvPr id="5" name="Group 4" descr="Capture d’écran des étapes 8 à 11 de Modifier le bâtiment : Adresse, comme décrites dans la table suivante.">
            <a:extLst>
              <a:ext uri="{FF2B5EF4-FFF2-40B4-BE49-F238E27FC236}">
                <a16:creationId xmlns:a16="http://schemas.microsoft.com/office/drawing/2014/main" id="{C19B60A4-3850-4A5C-E115-88845D04D1A8}"/>
              </a:ext>
              <a:ext uri="{C183D7F6-B498-43B3-948B-1728B52AA6E4}">
                <adec:decorative xmlns:adec="http://schemas.microsoft.com/office/drawing/2017/decorative" val="0"/>
              </a:ext>
            </a:extLst>
          </p:cNvPr>
          <p:cNvGrpSpPr/>
          <p:nvPr/>
        </p:nvGrpSpPr>
        <p:grpSpPr>
          <a:xfrm>
            <a:off x="97604" y="3543757"/>
            <a:ext cx="5817356" cy="3149762"/>
            <a:chOff x="97604" y="3543757"/>
            <a:chExt cx="5817356" cy="3149762"/>
          </a:xfrm>
        </p:grpSpPr>
        <p:pic>
          <p:nvPicPr>
            <p:cNvPr id="36" name="Picture 35" descr="Graphical user interface, text, application, email&#10;&#10;Description automatically generated">
              <a:extLst>
                <a:ext uri="{FF2B5EF4-FFF2-40B4-BE49-F238E27FC236}">
                  <a16:creationId xmlns:a16="http://schemas.microsoft.com/office/drawing/2014/main" id="{DDCC8ED4-08B1-4B30-A7D3-BA78E7313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4" y="3543757"/>
              <a:ext cx="5659338" cy="3149762"/>
            </a:xfrm>
            <a:prstGeom prst="rect">
              <a:avLst/>
            </a:prstGeom>
            <a:ln>
              <a:solidFill>
                <a:schemeClr val="tx1"/>
              </a:solidFill>
            </a:ln>
          </p:spPr>
        </p:pic>
        <p:sp>
          <p:nvSpPr>
            <p:cNvPr id="13" name="TextBox 12">
              <a:extLst>
                <a:ext uri="{FF2B5EF4-FFF2-40B4-BE49-F238E27FC236}">
                  <a16:creationId xmlns:a16="http://schemas.microsoft.com/office/drawing/2014/main" id="{0427F8A3-7094-43B1-AA0D-C6E0377AF9C9}"/>
                </a:ext>
              </a:extLst>
            </p:cNvPr>
            <p:cNvSpPr txBox="1"/>
            <p:nvPr/>
          </p:nvSpPr>
          <p:spPr>
            <a:xfrm>
              <a:off x="2943237" y="3858859"/>
              <a:ext cx="362600" cy="369332"/>
            </a:xfrm>
            <a:prstGeom prst="rect">
              <a:avLst/>
            </a:prstGeom>
            <a:solidFill>
              <a:schemeClr val="bg1"/>
            </a:solidFill>
            <a:ln>
              <a:solidFill>
                <a:schemeClr val="tx1"/>
              </a:solidFill>
            </a:ln>
          </p:spPr>
          <p:txBody>
            <a:bodyPr wrap="none" rtlCol="0">
              <a:spAutoFit/>
            </a:bodyPr>
            <a:lstStyle/>
            <a:p>
              <a:r>
                <a:rPr lang="en-US" b="1" dirty="0"/>
                <a:t>8.</a:t>
              </a:r>
              <a:endParaRPr lang="en-CA" b="1" dirty="0"/>
            </a:p>
          </p:txBody>
        </p:sp>
        <p:sp>
          <p:nvSpPr>
            <p:cNvPr id="14" name="TextBox 13">
              <a:extLst>
                <a:ext uri="{FF2B5EF4-FFF2-40B4-BE49-F238E27FC236}">
                  <a16:creationId xmlns:a16="http://schemas.microsoft.com/office/drawing/2014/main" id="{C0B3372F-AEC5-439B-A333-92279E683924}"/>
                </a:ext>
              </a:extLst>
            </p:cNvPr>
            <p:cNvSpPr txBox="1"/>
            <p:nvPr/>
          </p:nvSpPr>
          <p:spPr>
            <a:xfrm>
              <a:off x="4889076" y="3960907"/>
              <a:ext cx="362600" cy="369332"/>
            </a:xfrm>
            <a:prstGeom prst="rect">
              <a:avLst/>
            </a:prstGeom>
            <a:solidFill>
              <a:schemeClr val="bg1"/>
            </a:solidFill>
            <a:ln>
              <a:solidFill>
                <a:schemeClr val="tx1"/>
              </a:solidFill>
            </a:ln>
          </p:spPr>
          <p:txBody>
            <a:bodyPr wrap="none" rtlCol="0">
              <a:spAutoFit/>
            </a:bodyPr>
            <a:lstStyle/>
            <a:p>
              <a:r>
                <a:rPr lang="en-US" b="1" dirty="0"/>
                <a:t>9.</a:t>
              </a:r>
              <a:endParaRPr lang="en-CA" b="1" dirty="0"/>
            </a:p>
          </p:txBody>
        </p:sp>
        <p:sp>
          <p:nvSpPr>
            <p:cNvPr id="15" name="TextBox 14">
              <a:extLst>
                <a:ext uri="{FF2B5EF4-FFF2-40B4-BE49-F238E27FC236}">
                  <a16:creationId xmlns:a16="http://schemas.microsoft.com/office/drawing/2014/main" id="{BA402B1B-A99F-4B70-8A8C-16DF7B10ADF4}"/>
                </a:ext>
              </a:extLst>
            </p:cNvPr>
            <p:cNvSpPr txBox="1"/>
            <p:nvPr/>
          </p:nvSpPr>
          <p:spPr>
            <a:xfrm>
              <a:off x="5435342" y="3979957"/>
              <a:ext cx="479618" cy="369332"/>
            </a:xfrm>
            <a:prstGeom prst="rect">
              <a:avLst/>
            </a:prstGeom>
            <a:solidFill>
              <a:schemeClr val="bg1"/>
            </a:solidFill>
            <a:ln>
              <a:solidFill>
                <a:schemeClr val="tx1"/>
              </a:solidFill>
            </a:ln>
          </p:spPr>
          <p:txBody>
            <a:bodyPr wrap="none" rtlCol="0">
              <a:spAutoFit/>
            </a:bodyPr>
            <a:lstStyle/>
            <a:p>
              <a:r>
                <a:rPr lang="en-US" b="1" dirty="0"/>
                <a:t>11.</a:t>
              </a:r>
              <a:endParaRPr lang="en-CA" b="1" dirty="0"/>
            </a:p>
          </p:txBody>
        </p:sp>
        <p:sp>
          <p:nvSpPr>
            <p:cNvPr id="16" name="TextBox 15">
              <a:extLst>
                <a:ext uri="{FF2B5EF4-FFF2-40B4-BE49-F238E27FC236}">
                  <a16:creationId xmlns:a16="http://schemas.microsoft.com/office/drawing/2014/main" id="{A0174B08-3CB7-4DEA-9E6D-D96A69600C20}"/>
                </a:ext>
              </a:extLst>
            </p:cNvPr>
            <p:cNvSpPr txBox="1"/>
            <p:nvPr/>
          </p:nvSpPr>
          <p:spPr>
            <a:xfrm>
              <a:off x="2081934" y="5482368"/>
              <a:ext cx="479618" cy="369332"/>
            </a:xfrm>
            <a:prstGeom prst="rect">
              <a:avLst/>
            </a:prstGeom>
            <a:solidFill>
              <a:schemeClr val="bg1"/>
            </a:solidFill>
            <a:ln>
              <a:solidFill>
                <a:schemeClr val="tx1"/>
              </a:solidFill>
            </a:ln>
          </p:spPr>
          <p:txBody>
            <a:bodyPr wrap="none" rtlCol="0">
              <a:spAutoFit/>
            </a:bodyPr>
            <a:lstStyle/>
            <a:p>
              <a:r>
                <a:rPr lang="en-US" b="1" dirty="0"/>
                <a:t>10.</a:t>
              </a:r>
              <a:endParaRPr lang="en-CA" b="1" dirty="0"/>
            </a:p>
          </p:txBody>
        </p:sp>
        <p:sp>
          <p:nvSpPr>
            <p:cNvPr id="21" name="Oval 20">
              <a:extLst>
                <a:ext uri="{FF2B5EF4-FFF2-40B4-BE49-F238E27FC236}">
                  <a16:creationId xmlns:a16="http://schemas.microsoft.com/office/drawing/2014/main" id="{6A23DB06-4A19-46E0-85F7-42E1BEB6249D}"/>
                </a:ext>
              </a:extLst>
            </p:cNvPr>
            <p:cNvSpPr/>
            <p:nvPr/>
          </p:nvSpPr>
          <p:spPr>
            <a:xfrm>
              <a:off x="5409020" y="3737763"/>
              <a:ext cx="271931" cy="2421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Oval 21">
              <a:extLst>
                <a:ext uri="{FF2B5EF4-FFF2-40B4-BE49-F238E27FC236}">
                  <a16:creationId xmlns:a16="http://schemas.microsoft.com/office/drawing/2014/main" id="{6AD7B356-D1F6-4E10-B458-B8A5050A5EF4}"/>
                </a:ext>
              </a:extLst>
            </p:cNvPr>
            <p:cNvSpPr/>
            <p:nvPr/>
          </p:nvSpPr>
          <p:spPr>
            <a:xfrm>
              <a:off x="4996430" y="3704859"/>
              <a:ext cx="398735" cy="2612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Oval 22">
              <a:extLst>
                <a:ext uri="{FF2B5EF4-FFF2-40B4-BE49-F238E27FC236}">
                  <a16:creationId xmlns:a16="http://schemas.microsoft.com/office/drawing/2014/main" id="{C117BCD6-632E-4B3F-BC4E-D4270FD8752C}"/>
                </a:ext>
              </a:extLst>
            </p:cNvPr>
            <p:cNvSpPr/>
            <p:nvPr/>
          </p:nvSpPr>
          <p:spPr>
            <a:xfrm>
              <a:off x="3103418" y="4330239"/>
              <a:ext cx="1015719" cy="2248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Oval 23">
              <a:extLst>
                <a:ext uri="{FF2B5EF4-FFF2-40B4-BE49-F238E27FC236}">
                  <a16:creationId xmlns:a16="http://schemas.microsoft.com/office/drawing/2014/main" id="{96C0FC3C-A66E-4E2D-98D3-29FDA883DA23}"/>
                </a:ext>
              </a:extLst>
            </p:cNvPr>
            <p:cNvSpPr/>
            <p:nvPr/>
          </p:nvSpPr>
          <p:spPr>
            <a:xfrm>
              <a:off x="1361840" y="5846049"/>
              <a:ext cx="436138" cy="3081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Slide Number Placeholder 7">
              <a:extLst>
                <a:ext uri="{FF2B5EF4-FFF2-40B4-BE49-F238E27FC236}">
                  <a16:creationId xmlns:a16="http://schemas.microsoft.com/office/drawing/2014/main" id="{8658D797-DC8A-4A10-9CD3-49C74ED864ED}"/>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18</a:t>
              </a:fld>
              <a:endParaRPr lang="en-US" dirty="0">
                <a:solidFill>
                  <a:schemeClr val="tx1"/>
                </a:solidFill>
              </a:endParaRPr>
            </a:p>
          </p:txBody>
        </p:sp>
      </p:grpSp>
      <p:grpSp>
        <p:nvGrpSpPr>
          <p:cNvPr id="6" name="Group 5" descr="Capture d’écran des étapes 12 et 13 de Modifier le bâtiment : Adresse, comme décrites dans la table suivante.">
            <a:extLst>
              <a:ext uri="{FF2B5EF4-FFF2-40B4-BE49-F238E27FC236}">
                <a16:creationId xmlns:a16="http://schemas.microsoft.com/office/drawing/2014/main" id="{1B3CF0AE-6E46-05F6-2999-7255E54D83D6}"/>
              </a:ext>
            </a:extLst>
          </p:cNvPr>
          <p:cNvGrpSpPr/>
          <p:nvPr/>
        </p:nvGrpSpPr>
        <p:grpSpPr>
          <a:xfrm>
            <a:off x="6308684" y="3405391"/>
            <a:ext cx="5747563" cy="2871212"/>
            <a:chOff x="6308684" y="3405391"/>
            <a:chExt cx="5747563" cy="2871212"/>
          </a:xfrm>
        </p:grpSpPr>
        <p:pic>
          <p:nvPicPr>
            <p:cNvPr id="34" name="Picture 33" descr="Graphical user interface, text, application, email&#10;&#10;Description automatically generated">
              <a:extLst>
                <a:ext uri="{FF2B5EF4-FFF2-40B4-BE49-F238E27FC236}">
                  <a16:creationId xmlns:a16="http://schemas.microsoft.com/office/drawing/2014/main" id="{3576A90B-C174-4068-95DE-4AAF4AF6B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684" y="3405391"/>
              <a:ext cx="5747563" cy="2871212"/>
            </a:xfrm>
            <a:prstGeom prst="rect">
              <a:avLst/>
            </a:prstGeom>
            <a:ln>
              <a:solidFill>
                <a:schemeClr val="tx1"/>
              </a:solidFill>
            </a:ln>
          </p:spPr>
        </p:pic>
        <p:sp>
          <p:nvSpPr>
            <p:cNvPr id="17" name="TextBox 16">
              <a:extLst>
                <a:ext uri="{FF2B5EF4-FFF2-40B4-BE49-F238E27FC236}">
                  <a16:creationId xmlns:a16="http://schemas.microsoft.com/office/drawing/2014/main" id="{DE976CC5-FA73-4919-B5FF-ACBEB83BB855}"/>
                </a:ext>
              </a:extLst>
            </p:cNvPr>
            <p:cNvSpPr txBox="1"/>
            <p:nvPr/>
          </p:nvSpPr>
          <p:spPr>
            <a:xfrm>
              <a:off x="8610600" y="4164623"/>
              <a:ext cx="479618" cy="369332"/>
            </a:xfrm>
            <a:prstGeom prst="rect">
              <a:avLst/>
            </a:prstGeom>
            <a:solidFill>
              <a:schemeClr val="bg1"/>
            </a:solidFill>
            <a:ln>
              <a:solidFill>
                <a:schemeClr val="tx1"/>
              </a:solidFill>
            </a:ln>
          </p:spPr>
          <p:txBody>
            <a:bodyPr wrap="none" rtlCol="0">
              <a:spAutoFit/>
            </a:bodyPr>
            <a:lstStyle/>
            <a:p>
              <a:r>
                <a:rPr lang="en-US" b="1" dirty="0"/>
                <a:t>12.</a:t>
              </a:r>
              <a:endParaRPr lang="en-CA" b="1" dirty="0"/>
            </a:p>
          </p:txBody>
        </p:sp>
        <p:sp>
          <p:nvSpPr>
            <p:cNvPr id="2" name="Rectangle 1">
              <a:extLst>
                <a:ext uri="{FF2B5EF4-FFF2-40B4-BE49-F238E27FC236}">
                  <a16:creationId xmlns:a16="http://schemas.microsoft.com/office/drawing/2014/main" id="{0E1546EA-8925-4FE4-BF1E-86DFE431B6BE}"/>
                </a:ext>
              </a:extLst>
            </p:cNvPr>
            <p:cNvSpPr/>
            <p:nvPr/>
          </p:nvSpPr>
          <p:spPr>
            <a:xfrm>
              <a:off x="6308684" y="4663268"/>
              <a:ext cx="2624354" cy="11884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TextBox 29">
              <a:extLst>
                <a:ext uri="{FF2B5EF4-FFF2-40B4-BE49-F238E27FC236}">
                  <a16:creationId xmlns:a16="http://schemas.microsoft.com/office/drawing/2014/main" id="{61F16F02-953A-490C-BE17-1C19E920907B}"/>
                </a:ext>
              </a:extLst>
            </p:cNvPr>
            <p:cNvSpPr txBox="1"/>
            <p:nvPr/>
          </p:nvSpPr>
          <p:spPr>
            <a:xfrm>
              <a:off x="10205095" y="3816803"/>
              <a:ext cx="479618" cy="369332"/>
            </a:xfrm>
            <a:prstGeom prst="rect">
              <a:avLst/>
            </a:prstGeom>
            <a:solidFill>
              <a:schemeClr val="bg1"/>
            </a:solidFill>
            <a:ln>
              <a:solidFill>
                <a:schemeClr val="tx1"/>
              </a:solidFill>
            </a:ln>
          </p:spPr>
          <p:txBody>
            <a:bodyPr wrap="none" rtlCol="0">
              <a:spAutoFit/>
            </a:bodyPr>
            <a:lstStyle/>
            <a:p>
              <a:r>
                <a:rPr lang="en-US" b="1" dirty="0"/>
                <a:t>13.</a:t>
              </a:r>
              <a:endParaRPr lang="en-CA" b="1" dirty="0"/>
            </a:p>
          </p:txBody>
        </p:sp>
        <p:sp>
          <p:nvSpPr>
            <p:cNvPr id="31" name="Oval 30">
              <a:extLst>
                <a:ext uri="{FF2B5EF4-FFF2-40B4-BE49-F238E27FC236}">
                  <a16:creationId xmlns:a16="http://schemas.microsoft.com/office/drawing/2014/main" id="{C5C26672-708D-4BA7-A9BA-B0041DCA1F4B}"/>
                </a:ext>
              </a:extLst>
            </p:cNvPr>
            <p:cNvSpPr/>
            <p:nvPr/>
          </p:nvSpPr>
          <p:spPr>
            <a:xfrm>
              <a:off x="9910095" y="3560315"/>
              <a:ext cx="590001" cy="2421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 name="Slide Number Placeholder 2">
            <a:extLst>
              <a:ext uri="{FF2B5EF4-FFF2-40B4-BE49-F238E27FC236}">
                <a16:creationId xmlns:a16="http://schemas.microsoft.com/office/drawing/2014/main" id="{A8ABD514-DB3C-4CD4-B2F4-5E2DC0C2D8C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18</a:t>
            </a:fld>
            <a:endParaRPr lang="en-CA" dirty="0"/>
          </a:p>
        </p:txBody>
      </p:sp>
    </p:spTree>
    <p:extLst>
      <p:ext uri="{BB962C8B-B14F-4D97-AF65-F5344CB8AC3E}">
        <p14:creationId xmlns:p14="http://schemas.microsoft.com/office/powerpoint/2010/main" val="776058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537AB-DD39-48C5-A62B-38E3EF829AC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8750" t="36022" r="21953" b="12435"/>
          <a:stretch/>
        </p:blipFill>
        <p:spPr>
          <a:xfrm>
            <a:off x="0" y="0"/>
            <a:ext cx="12192000" cy="6839888"/>
          </a:xfrm>
          <a:prstGeom prst="rect">
            <a:avLst/>
          </a:prstGeom>
        </p:spPr>
      </p:pic>
      <p:sp>
        <p:nvSpPr>
          <p:cNvPr id="8" name="Title 7">
            <a:extLst>
              <a:ext uri="{FF2B5EF4-FFF2-40B4-BE49-F238E27FC236}">
                <a16:creationId xmlns:a16="http://schemas.microsoft.com/office/drawing/2014/main" id="{05F8B615-186E-4372-9525-E182EB4A1B60}"/>
              </a:ext>
            </a:extLst>
          </p:cNvPr>
          <p:cNvSpPr txBox="1">
            <a:spLocks noGrp="1"/>
          </p:cNvSpPr>
          <p:nvPr>
            <p:ph type="title" idx="4294967295"/>
          </p:nvPr>
        </p:nvSpPr>
        <p:spPr>
          <a:xfrm>
            <a:off x="0" y="2860559"/>
            <a:ext cx="757922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tx1"/>
                </a:solidFill>
                <a:effectLst/>
                <a:uLnTx/>
                <a:uFillTx/>
                <a:latin typeface="+mn-lt"/>
                <a:ea typeface="+mn-ea"/>
                <a:cs typeface="+mn-cs"/>
              </a:rPr>
              <a:t>Instructions pour les années à venir</a:t>
            </a:r>
          </a:p>
        </p:txBody>
      </p:sp>
      <p:sp>
        <p:nvSpPr>
          <p:cNvPr id="2" name="Slide Number Placeholder 1">
            <a:extLst>
              <a:ext uri="{FF2B5EF4-FFF2-40B4-BE49-F238E27FC236}">
                <a16:creationId xmlns:a16="http://schemas.microsoft.com/office/drawing/2014/main" id="{C1733FA2-8E64-4366-A32F-E0F67CAC95F7}"/>
              </a:ext>
              <a:ext uri="{C183D7F6-B498-43B3-948B-1728B52AA6E4}">
                <adec:decorative xmlns:adec="http://schemas.microsoft.com/office/drawing/2017/decorative" val="1"/>
              </a:ext>
            </a:extLst>
          </p:cNvPr>
          <p:cNvSpPr>
            <a:spLocks noGrp="1"/>
          </p:cNvSpPr>
          <p:nvPr>
            <p:ph type="sldNum" sz="quarter" idx="12"/>
          </p:nvPr>
        </p:nvSpPr>
        <p:spPr/>
        <p:txBody>
          <a:bodyPr/>
          <a:lstStyle/>
          <a:p>
            <a:fld id="{9CAA33A2-411E-8443-83D0-3263C24E97A5}" type="slidenum">
              <a:rPr lang="en-US" smtClean="0"/>
              <a:pPr/>
              <a:t>19</a:t>
            </a:fld>
            <a:endParaRPr lang="en-US" dirty="0"/>
          </a:p>
        </p:txBody>
      </p:sp>
      <p:sp>
        <p:nvSpPr>
          <p:cNvPr id="5" name="Slide Number Placeholder 7">
            <a:extLst>
              <a:ext uri="{FF2B5EF4-FFF2-40B4-BE49-F238E27FC236}">
                <a16:creationId xmlns:a16="http://schemas.microsoft.com/office/drawing/2014/main" id="{7A91C354-309C-4122-977E-66388DE61EFA}"/>
              </a:ext>
              <a:ext uri="{C183D7F6-B498-43B3-948B-1728B52AA6E4}">
                <adec:decorative xmlns:adec="http://schemas.microsoft.com/office/drawing/2017/decorative" val="1"/>
              </a:ext>
            </a:extLst>
          </p:cNvPr>
          <p:cNvSpPr txBox="1">
            <a:spLocks/>
          </p:cNvSpPr>
          <p:nvPr/>
        </p:nvSpPr>
        <p:spPr>
          <a:xfrm>
            <a:off x="615460" y="64290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357180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537AB-DD39-48C5-A62B-38E3EF829AC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8750" t="36022" r="21953" b="12435"/>
          <a:stretch/>
        </p:blipFill>
        <p:spPr>
          <a:xfrm>
            <a:off x="0" y="0"/>
            <a:ext cx="12192000" cy="6839888"/>
          </a:xfrm>
          <a:prstGeom prst="rect">
            <a:avLst/>
          </a:prstGeom>
        </p:spPr>
      </p:pic>
      <p:sp>
        <p:nvSpPr>
          <p:cNvPr id="5" name="Title 4">
            <a:extLst>
              <a:ext uri="{FF2B5EF4-FFF2-40B4-BE49-F238E27FC236}">
                <a16:creationId xmlns:a16="http://schemas.microsoft.com/office/drawing/2014/main" id="{354B70CC-E295-4076-80A1-867E5691499C}"/>
              </a:ext>
            </a:extLst>
          </p:cNvPr>
          <p:cNvSpPr txBox="1">
            <a:spLocks noGrp="1"/>
          </p:cNvSpPr>
          <p:nvPr>
            <p:ph type="title" idx="4294967295"/>
          </p:nvPr>
        </p:nvSpPr>
        <p:spPr>
          <a:xfrm>
            <a:off x="352425" y="2844225"/>
            <a:ext cx="534197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tx1"/>
                </a:solidFill>
                <a:effectLst/>
                <a:uLnTx/>
                <a:uFillTx/>
                <a:latin typeface="+mn-lt"/>
                <a:ea typeface="+mn-ea"/>
                <a:cs typeface="+mn-cs"/>
              </a:rPr>
              <a:t>Instructions pour l’année en cours</a:t>
            </a:r>
          </a:p>
        </p:txBody>
      </p:sp>
      <p:sp>
        <p:nvSpPr>
          <p:cNvPr id="8" name="Slide Number Placeholder 7">
            <a:extLst>
              <a:ext uri="{FF2B5EF4-FFF2-40B4-BE49-F238E27FC236}">
                <a16:creationId xmlns:a16="http://schemas.microsoft.com/office/drawing/2014/main" id="{83C789E8-FE63-42BF-A07C-5BF7410C04CD}"/>
              </a:ext>
              <a:ext uri="{C183D7F6-B498-43B3-948B-1728B52AA6E4}">
                <adec:decorative xmlns:adec="http://schemas.microsoft.com/office/drawing/2017/decorative" val="1"/>
              </a:ext>
            </a:extLst>
          </p:cNvPr>
          <p:cNvSpPr>
            <a:spLocks noGrp="1"/>
          </p:cNvSpPr>
          <p:nvPr>
            <p:ph type="sldNum" sz="quarter" idx="12"/>
          </p:nvPr>
        </p:nvSpPr>
        <p:spPr/>
        <p:txBody>
          <a:bodyPr/>
          <a:lstStyle/>
          <a:p>
            <a:fld id="{9CAA33A2-411E-8443-83D0-3263C24E97A5}"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111196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F3F224D-69CC-4852-B4C0-D969EAC7F34C}"/>
              </a:ext>
            </a:extLst>
          </p:cNvPr>
          <p:cNvSpPr txBox="1">
            <a:spLocks noGrp="1"/>
          </p:cNvSpPr>
          <p:nvPr>
            <p:ph type="title" idx="4294967295"/>
          </p:nvPr>
        </p:nvSpPr>
        <p:spPr>
          <a:xfrm>
            <a:off x="0" y="13671"/>
            <a:ext cx="11571619"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Option 1 - MODIFIER le nom du CUE - créer un nouveau CUE et l’enregistrer comme brouillon UNIQUEMENT</a:t>
            </a:r>
          </a:p>
        </p:txBody>
      </p:sp>
      <p:grpSp>
        <p:nvGrpSpPr>
          <p:cNvPr id="3" name="Group 2" descr="Capture d’écran des étapes 1 et 2 pour Option 1 - Modifier le nom du CUE - créer un nouveau CUE et l’enregistrer comme brouillon uniquement, comme décrites dans le paragraphe suivant.">
            <a:extLst>
              <a:ext uri="{FF2B5EF4-FFF2-40B4-BE49-F238E27FC236}">
                <a16:creationId xmlns:a16="http://schemas.microsoft.com/office/drawing/2014/main" id="{204BE771-D446-C8F6-7D64-3AC7865ADA1E}"/>
              </a:ext>
            </a:extLst>
          </p:cNvPr>
          <p:cNvGrpSpPr/>
          <p:nvPr/>
        </p:nvGrpSpPr>
        <p:grpSpPr>
          <a:xfrm>
            <a:off x="0" y="608267"/>
            <a:ext cx="2553662" cy="3159919"/>
            <a:chOff x="0" y="608267"/>
            <a:chExt cx="2553662" cy="3159919"/>
          </a:xfrm>
        </p:grpSpPr>
        <p:pic>
          <p:nvPicPr>
            <p:cNvPr id="45" name="Picture 44" descr="Graphical user interface, text, application&#10;&#10;Description automatically generated">
              <a:extLst>
                <a:ext uri="{FF2B5EF4-FFF2-40B4-BE49-F238E27FC236}">
                  <a16:creationId xmlns:a16="http://schemas.microsoft.com/office/drawing/2014/main" id="{B7E84574-7B5D-4CCF-A7DF-E8C4C6011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465347" cy="3159919"/>
            </a:xfrm>
            <a:prstGeom prst="rect">
              <a:avLst/>
            </a:prstGeom>
            <a:ln>
              <a:solidFill>
                <a:schemeClr val="tx1"/>
              </a:solidFill>
            </a:ln>
          </p:spPr>
        </p:pic>
        <p:sp>
          <p:nvSpPr>
            <p:cNvPr id="6" name="Oval 5">
              <a:extLst>
                <a:ext uri="{FF2B5EF4-FFF2-40B4-BE49-F238E27FC236}">
                  <a16:creationId xmlns:a16="http://schemas.microsoft.com/office/drawing/2014/main" id="{BF5415FA-D233-4220-A49E-D8CF19E6C58E}"/>
                </a:ext>
              </a:extLst>
            </p:cNvPr>
            <p:cNvSpPr/>
            <p:nvPr/>
          </p:nvSpPr>
          <p:spPr>
            <a:xfrm>
              <a:off x="580877" y="3373186"/>
              <a:ext cx="1859622" cy="2368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FF251BE2-1F2A-4ECA-99FD-30AE9E043CA9}"/>
                </a:ext>
              </a:extLst>
            </p:cNvPr>
            <p:cNvSpPr txBox="1"/>
            <p:nvPr/>
          </p:nvSpPr>
          <p:spPr>
            <a:xfrm>
              <a:off x="350775" y="3101959"/>
              <a:ext cx="362600" cy="369332"/>
            </a:xfrm>
            <a:prstGeom prst="rect">
              <a:avLst/>
            </a:prstGeom>
            <a:noFill/>
            <a:ln>
              <a:no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CE509A97-A32E-42BE-9BCF-EF48E874BC02}"/>
                </a:ext>
              </a:extLst>
            </p:cNvPr>
            <p:cNvSpPr/>
            <p:nvPr/>
          </p:nvSpPr>
          <p:spPr>
            <a:xfrm>
              <a:off x="0" y="6899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9" name="TextBox 8">
            <a:extLst>
              <a:ext uri="{FF2B5EF4-FFF2-40B4-BE49-F238E27FC236}">
                <a16:creationId xmlns:a16="http://schemas.microsoft.com/office/drawing/2014/main" id="{3EA0BE87-7BEB-4743-8D61-6C92A3713A6A}"/>
              </a:ext>
              <a:ext uri="{C183D7F6-B498-43B3-948B-1728B52AA6E4}">
                <adec:decorative xmlns:adec="http://schemas.microsoft.com/office/drawing/2017/decorative" val="1"/>
              </a:ext>
            </a:extLst>
          </p:cNvPr>
          <p:cNvSpPr txBox="1"/>
          <p:nvPr/>
        </p:nvSpPr>
        <p:spPr>
          <a:xfrm>
            <a:off x="768295" y="500123"/>
            <a:ext cx="359394" cy="369332"/>
          </a:xfrm>
          <a:prstGeom prst="rect">
            <a:avLst/>
          </a:prstGeom>
          <a:noFill/>
          <a:ln>
            <a:noFill/>
          </a:ln>
        </p:spPr>
        <p:txBody>
          <a:bodyPr wrap="none" rtlCol="0">
            <a:spAutoFit/>
          </a:bodyPr>
          <a:lstStyle/>
          <a:p>
            <a:r>
              <a:rPr lang="en-US" b="1" dirty="0"/>
              <a:t>1.</a:t>
            </a:r>
            <a:endParaRPr lang="en-CA" b="1" dirty="0"/>
          </a:p>
        </p:txBody>
      </p:sp>
      <p:grpSp>
        <p:nvGrpSpPr>
          <p:cNvPr id="4" name="Group 3" descr="Deux captures d’écran de l’étape 3 pour Option 1 - Modifier le nom du CUE - créer un nouveau CUE et l’enregistrer comme brouillon uniquement, comme décrite dans le paragraphe suivant.">
            <a:extLst>
              <a:ext uri="{FF2B5EF4-FFF2-40B4-BE49-F238E27FC236}">
                <a16:creationId xmlns:a16="http://schemas.microsoft.com/office/drawing/2014/main" id="{03DBCD22-289E-E515-BEA6-31760C853227}"/>
              </a:ext>
            </a:extLst>
          </p:cNvPr>
          <p:cNvGrpSpPr/>
          <p:nvPr/>
        </p:nvGrpSpPr>
        <p:grpSpPr>
          <a:xfrm>
            <a:off x="2641977" y="558670"/>
            <a:ext cx="5099050" cy="2087800"/>
            <a:chOff x="2641977" y="558670"/>
            <a:chExt cx="5099050" cy="2087800"/>
          </a:xfrm>
        </p:grpSpPr>
        <p:pic>
          <p:nvPicPr>
            <p:cNvPr id="47" name="Picture 46" descr="Graphical user interface, table&#10;&#10;Description automatically generated">
              <a:extLst>
                <a:ext uri="{FF2B5EF4-FFF2-40B4-BE49-F238E27FC236}">
                  <a16:creationId xmlns:a16="http://schemas.microsoft.com/office/drawing/2014/main" id="{7D2544A6-9936-4B63-B07E-F2A53216EB62}"/>
                </a:ext>
              </a:extLst>
            </p:cNvPr>
            <p:cNvPicPr>
              <a:picLocks noChangeAspect="1"/>
            </p:cNvPicPr>
            <p:nvPr/>
          </p:nvPicPr>
          <p:blipFill rotWithShape="1">
            <a:blip r:embed="rId3">
              <a:extLst>
                <a:ext uri="{28A0092B-C50C-407E-A947-70E740481C1C}">
                  <a14:useLocalDpi xmlns:a14="http://schemas.microsoft.com/office/drawing/2010/main" val="0"/>
                </a:ext>
              </a:extLst>
            </a:blip>
            <a:srcRect l="7833" t="22674" b="41113"/>
            <a:stretch/>
          </p:blipFill>
          <p:spPr>
            <a:xfrm>
              <a:off x="2658169" y="1656310"/>
              <a:ext cx="5064473" cy="990160"/>
            </a:xfrm>
            <a:prstGeom prst="rect">
              <a:avLst/>
            </a:prstGeom>
            <a:ln>
              <a:solidFill>
                <a:schemeClr val="tx1"/>
              </a:solidFill>
            </a:ln>
          </p:spPr>
        </p:pic>
        <p:pic>
          <p:nvPicPr>
            <p:cNvPr id="48" name="Picture 47" descr="Graphical user interface, text, application&#10;&#10;Description automatically generated">
              <a:extLst>
                <a:ext uri="{FF2B5EF4-FFF2-40B4-BE49-F238E27FC236}">
                  <a16:creationId xmlns:a16="http://schemas.microsoft.com/office/drawing/2014/main" id="{255D8022-FA47-492A-98E6-59C5DCCBFB1D}"/>
                </a:ext>
              </a:extLst>
            </p:cNvPr>
            <p:cNvPicPr>
              <a:picLocks noChangeAspect="1"/>
            </p:cNvPicPr>
            <p:nvPr/>
          </p:nvPicPr>
          <p:blipFill rotWithShape="1">
            <a:blip r:embed="rId4">
              <a:extLst>
                <a:ext uri="{28A0092B-C50C-407E-A947-70E740481C1C}">
                  <a14:useLocalDpi xmlns:a14="http://schemas.microsoft.com/office/drawing/2010/main" val="0"/>
                </a:ext>
              </a:extLst>
            </a:blip>
            <a:srcRect t="4929" b="39613"/>
            <a:stretch/>
          </p:blipFill>
          <p:spPr>
            <a:xfrm>
              <a:off x="2641977" y="558670"/>
              <a:ext cx="5099050" cy="1092435"/>
            </a:xfrm>
            <a:prstGeom prst="rect">
              <a:avLst/>
            </a:prstGeom>
            <a:ln>
              <a:solidFill>
                <a:schemeClr val="tx1"/>
              </a:solidFill>
            </a:ln>
          </p:spPr>
        </p:pic>
        <p:sp>
          <p:nvSpPr>
            <p:cNvPr id="12" name="Oval 11">
              <a:extLst>
                <a:ext uri="{FF2B5EF4-FFF2-40B4-BE49-F238E27FC236}">
                  <a16:creationId xmlns:a16="http://schemas.microsoft.com/office/drawing/2014/main" id="{C48B1347-B979-4353-84D7-94B7673CFF8D}"/>
                </a:ext>
              </a:extLst>
            </p:cNvPr>
            <p:cNvSpPr/>
            <p:nvPr/>
          </p:nvSpPr>
          <p:spPr>
            <a:xfrm>
              <a:off x="5867400" y="1431706"/>
              <a:ext cx="594068"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TextBox 14">
              <a:extLst>
                <a:ext uri="{FF2B5EF4-FFF2-40B4-BE49-F238E27FC236}">
                  <a16:creationId xmlns:a16="http://schemas.microsoft.com/office/drawing/2014/main" id="{994DC732-6485-4522-A03A-D36B66D9FCBF}"/>
                </a:ext>
              </a:extLst>
            </p:cNvPr>
            <p:cNvSpPr txBox="1"/>
            <p:nvPr/>
          </p:nvSpPr>
          <p:spPr>
            <a:xfrm>
              <a:off x="5491985" y="1274577"/>
              <a:ext cx="362600" cy="369332"/>
            </a:xfrm>
            <a:prstGeom prst="rect">
              <a:avLst/>
            </a:prstGeom>
            <a:noFill/>
            <a:ln>
              <a:noFill/>
            </a:ln>
          </p:spPr>
          <p:txBody>
            <a:bodyPr wrap="none" rtlCol="0">
              <a:spAutoFit/>
            </a:bodyPr>
            <a:lstStyle/>
            <a:p>
              <a:r>
                <a:rPr lang="en-US" b="1" dirty="0"/>
                <a:t>3.</a:t>
              </a:r>
              <a:endParaRPr lang="en-CA" b="1" dirty="0"/>
            </a:p>
          </p:txBody>
        </p:sp>
      </p:grpSp>
      <p:sp>
        <p:nvSpPr>
          <p:cNvPr id="10" name="TextBox 9">
            <a:extLst>
              <a:ext uri="{FF2B5EF4-FFF2-40B4-BE49-F238E27FC236}">
                <a16:creationId xmlns:a16="http://schemas.microsoft.com/office/drawing/2014/main" id="{01C3268E-DD5C-4459-95AD-9742D93D92AB}"/>
              </a:ext>
              <a:ext uri="{C183D7F6-B498-43B3-948B-1728B52AA6E4}">
                <adec:decorative xmlns:adec="http://schemas.microsoft.com/office/drawing/2017/decorative" val="1"/>
              </a:ext>
            </a:extLst>
          </p:cNvPr>
          <p:cNvSpPr txBox="1"/>
          <p:nvPr/>
        </p:nvSpPr>
        <p:spPr>
          <a:xfrm>
            <a:off x="97606" y="4685552"/>
            <a:ext cx="2070242" cy="1169551"/>
          </a:xfrm>
          <a:prstGeom prst="rect">
            <a:avLst/>
          </a:prstGeom>
          <a:noFill/>
          <a:ln>
            <a:solidFill>
              <a:schemeClr val="tx1"/>
            </a:solidFill>
          </a:ln>
        </p:spPr>
        <p:txBody>
          <a:bodyPr wrap="square" rtlCol="0">
            <a:spAutoFit/>
          </a:bodyPr>
          <a:lstStyle/>
          <a:p>
            <a:r>
              <a:rPr lang="fr-FR" sz="1400" dirty="0"/>
              <a:t>*** L'étape 6 (à ISSUE) n'est ajoutée que pour les NOUVELLES SUA qui concernent l'année en cours)</a:t>
            </a:r>
            <a:endParaRPr lang="en-CA" sz="1400" dirty="0"/>
          </a:p>
        </p:txBody>
      </p:sp>
      <p:grpSp>
        <p:nvGrpSpPr>
          <p:cNvPr id="5" name="Group 4" descr="Capture d’écran des étapes 4 à 6 pour Option 1 - Modifier le nom du CUE - créer un nouveau CUE et l’enregistrer comme brouillon uniquement, comme décrites dans le paragraphe suivant, et indiquant que l’étape 6 est Seulement pour l’Année actuelle et (à issue) n'est ajoutée que pour les nouvelles SUA qui concernent l'année en cours.">
            <a:extLst>
              <a:ext uri="{FF2B5EF4-FFF2-40B4-BE49-F238E27FC236}">
                <a16:creationId xmlns:a16="http://schemas.microsoft.com/office/drawing/2014/main" id="{B868155E-F982-E09C-7656-16921ABCD81B}"/>
              </a:ext>
            </a:extLst>
          </p:cNvPr>
          <p:cNvGrpSpPr/>
          <p:nvPr/>
        </p:nvGrpSpPr>
        <p:grpSpPr>
          <a:xfrm>
            <a:off x="2167848" y="2724150"/>
            <a:ext cx="5557107" cy="4173219"/>
            <a:chOff x="2167848" y="2724150"/>
            <a:chExt cx="5557107" cy="4173219"/>
          </a:xfrm>
        </p:grpSpPr>
        <p:pic>
          <p:nvPicPr>
            <p:cNvPr id="49" name="Picture 48" descr="Graphical user interface, text, application&#10;&#10;Description automatically generated">
              <a:extLst>
                <a:ext uri="{FF2B5EF4-FFF2-40B4-BE49-F238E27FC236}">
                  <a16:creationId xmlns:a16="http://schemas.microsoft.com/office/drawing/2014/main" id="{4E5D9774-D103-4695-BFFD-384584DC8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6444" y="2724150"/>
              <a:ext cx="5063472" cy="4173219"/>
            </a:xfrm>
            <a:prstGeom prst="rect">
              <a:avLst/>
            </a:prstGeom>
            <a:ln>
              <a:solidFill>
                <a:schemeClr val="tx1"/>
              </a:solidFill>
            </a:ln>
          </p:spPr>
        </p:pic>
        <p:sp>
          <p:nvSpPr>
            <p:cNvPr id="32" name="TextBox 31">
              <a:extLst>
                <a:ext uri="{FF2B5EF4-FFF2-40B4-BE49-F238E27FC236}">
                  <a16:creationId xmlns:a16="http://schemas.microsoft.com/office/drawing/2014/main" id="{25707370-ACCB-4469-85EF-A1D28EAC1E80}"/>
                </a:ext>
              </a:extLst>
            </p:cNvPr>
            <p:cNvSpPr txBox="1"/>
            <p:nvPr/>
          </p:nvSpPr>
          <p:spPr>
            <a:xfrm>
              <a:off x="4776945" y="3116709"/>
              <a:ext cx="362600" cy="369332"/>
            </a:xfrm>
            <a:prstGeom prst="rect">
              <a:avLst/>
            </a:prstGeom>
            <a:solidFill>
              <a:schemeClr val="bg1"/>
            </a:solidFill>
            <a:ln>
              <a:noFill/>
            </a:ln>
          </p:spPr>
          <p:txBody>
            <a:bodyPr wrap="none" rtlCol="0">
              <a:spAutoFit/>
            </a:bodyPr>
            <a:lstStyle/>
            <a:p>
              <a:r>
                <a:rPr lang="en-US" b="1" dirty="0"/>
                <a:t>4.</a:t>
              </a:r>
              <a:endParaRPr lang="en-CA" b="1" dirty="0"/>
            </a:p>
          </p:txBody>
        </p:sp>
        <p:sp>
          <p:nvSpPr>
            <p:cNvPr id="33" name="TextBox 32">
              <a:extLst>
                <a:ext uri="{FF2B5EF4-FFF2-40B4-BE49-F238E27FC236}">
                  <a16:creationId xmlns:a16="http://schemas.microsoft.com/office/drawing/2014/main" id="{6E6FBBAE-4D77-459E-92D1-5AE568DC8BB5}"/>
                </a:ext>
              </a:extLst>
            </p:cNvPr>
            <p:cNvSpPr txBox="1"/>
            <p:nvPr/>
          </p:nvSpPr>
          <p:spPr>
            <a:xfrm>
              <a:off x="5043090" y="3959849"/>
              <a:ext cx="362600" cy="369332"/>
            </a:xfrm>
            <a:prstGeom prst="rect">
              <a:avLst/>
            </a:prstGeom>
            <a:solidFill>
              <a:schemeClr val="bg1"/>
            </a:solidFill>
            <a:ln>
              <a:noFill/>
            </a:ln>
          </p:spPr>
          <p:txBody>
            <a:bodyPr wrap="none" rtlCol="0">
              <a:spAutoFit/>
            </a:bodyPr>
            <a:lstStyle/>
            <a:p>
              <a:r>
                <a:rPr lang="en-US" b="1" dirty="0"/>
                <a:t>4.</a:t>
              </a:r>
              <a:endParaRPr lang="en-CA" b="1" dirty="0"/>
            </a:p>
          </p:txBody>
        </p:sp>
        <p:sp>
          <p:nvSpPr>
            <p:cNvPr id="34" name="TextBox 33">
              <a:extLst>
                <a:ext uri="{FF2B5EF4-FFF2-40B4-BE49-F238E27FC236}">
                  <a16:creationId xmlns:a16="http://schemas.microsoft.com/office/drawing/2014/main" id="{3FAF9AAB-5B70-42CD-A056-37833606FF30}"/>
                </a:ext>
              </a:extLst>
            </p:cNvPr>
            <p:cNvSpPr txBox="1"/>
            <p:nvPr/>
          </p:nvSpPr>
          <p:spPr>
            <a:xfrm>
              <a:off x="2182209" y="4182756"/>
              <a:ext cx="362600" cy="369332"/>
            </a:xfrm>
            <a:prstGeom prst="rect">
              <a:avLst/>
            </a:prstGeom>
            <a:solidFill>
              <a:schemeClr val="bg1"/>
            </a:solidFill>
            <a:ln>
              <a:noFill/>
            </a:ln>
          </p:spPr>
          <p:txBody>
            <a:bodyPr wrap="none" rtlCol="0">
              <a:spAutoFit/>
            </a:bodyPr>
            <a:lstStyle/>
            <a:p>
              <a:r>
                <a:rPr lang="en-US" b="1" dirty="0"/>
                <a:t>4.</a:t>
              </a:r>
              <a:endParaRPr lang="en-CA" b="1" dirty="0"/>
            </a:p>
          </p:txBody>
        </p:sp>
        <p:sp>
          <p:nvSpPr>
            <p:cNvPr id="35" name="TextBox 34">
              <a:extLst>
                <a:ext uri="{FF2B5EF4-FFF2-40B4-BE49-F238E27FC236}">
                  <a16:creationId xmlns:a16="http://schemas.microsoft.com/office/drawing/2014/main" id="{14B6C0F7-7AB9-45E6-87AA-2A944BD48B51}"/>
                </a:ext>
              </a:extLst>
            </p:cNvPr>
            <p:cNvSpPr txBox="1"/>
            <p:nvPr/>
          </p:nvSpPr>
          <p:spPr>
            <a:xfrm>
              <a:off x="7230536" y="3158381"/>
              <a:ext cx="362600" cy="369332"/>
            </a:xfrm>
            <a:prstGeom prst="rect">
              <a:avLst/>
            </a:prstGeom>
            <a:solidFill>
              <a:schemeClr val="bg1"/>
            </a:solidFill>
            <a:ln>
              <a:noFill/>
            </a:ln>
          </p:spPr>
          <p:txBody>
            <a:bodyPr wrap="none" rtlCol="0">
              <a:spAutoFit/>
            </a:bodyPr>
            <a:lstStyle/>
            <a:p>
              <a:r>
                <a:rPr lang="en-US" b="1" dirty="0"/>
                <a:t>5.</a:t>
              </a:r>
              <a:endParaRPr lang="en-CA" b="1" dirty="0"/>
            </a:p>
          </p:txBody>
        </p:sp>
        <p:sp>
          <p:nvSpPr>
            <p:cNvPr id="37" name="Oval 36">
              <a:extLst>
                <a:ext uri="{FF2B5EF4-FFF2-40B4-BE49-F238E27FC236}">
                  <a16:creationId xmlns:a16="http://schemas.microsoft.com/office/drawing/2014/main" id="{B4538094-FE16-4229-AE97-E7DF68168F56}"/>
                </a:ext>
              </a:extLst>
            </p:cNvPr>
            <p:cNvSpPr/>
            <p:nvPr/>
          </p:nvSpPr>
          <p:spPr>
            <a:xfrm>
              <a:off x="2768944" y="4303060"/>
              <a:ext cx="4910893" cy="2274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Oval 37">
              <a:extLst>
                <a:ext uri="{FF2B5EF4-FFF2-40B4-BE49-F238E27FC236}">
                  <a16:creationId xmlns:a16="http://schemas.microsoft.com/office/drawing/2014/main" id="{1C906A13-D347-47A1-89A0-B95D5F83832C}"/>
                </a:ext>
              </a:extLst>
            </p:cNvPr>
            <p:cNvSpPr/>
            <p:nvPr/>
          </p:nvSpPr>
          <p:spPr>
            <a:xfrm>
              <a:off x="3228404" y="3209960"/>
              <a:ext cx="1584000" cy="16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Oval 38">
              <a:extLst>
                <a:ext uri="{FF2B5EF4-FFF2-40B4-BE49-F238E27FC236}">
                  <a16:creationId xmlns:a16="http://schemas.microsoft.com/office/drawing/2014/main" id="{59902CDD-E624-46E5-AE0E-8D4763EF4038}"/>
                </a:ext>
              </a:extLst>
            </p:cNvPr>
            <p:cNvSpPr/>
            <p:nvPr/>
          </p:nvSpPr>
          <p:spPr>
            <a:xfrm>
              <a:off x="2553662" y="4523591"/>
              <a:ext cx="1605600" cy="169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DD452967-5F59-45B3-B053-F710AF1A334F}"/>
                </a:ext>
              </a:extLst>
            </p:cNvPr>
            <p:cNvSpPr txBox="1"/>
            <p:nvPr/>
          </p:nvSpPr>
          <p:spPr>
            <a:xfrm>
              <a:off x="4878044" y="3138704"/>
              <a:ext cx="1713419" cy="923330"/>
            </a:xfrm>
            <a:prstGeom prst="rect">
              <a:avLst/>
            </a:prstGeom>
            <a:solidFill>
              <a:schemeClr val="bg1"/>
            </a:solidFill>
            <a:ln>
              <a:noFill/>
            </a:ln>
          </p:spPr>
          <p:txBody>
            <a:bodyPr wrap="none" rtlCol="0">
              <a:spAutoFit/>
            </a:bodyPr>
            <a:lstStyle/>
            <a:p>
              <a:pPr algn="r"/>
              <a:r>
                <a:rPr lang="en-US" b="1" dirty="0"/>
                <a:t>6. </a:t>
              </a:r>
            </a:p>
            <a:p>
              <a:pPr algn="r"/>
              <a:r>
                <a:rPr lang="en-US" b="1" dirty="0"/>
                <a:t>Seulement pour</a:t>
              </a:r>
            </a:p>
            <a:p>
              <a:pPr algn="r"/>
              <a:r>
                <a:rPr lang="en-US" b="1" dirty="0"/>
                <a:t> Année actuelle</a:t>
              </a:r>
              <a:endParaRPr lang="en-CA" b="1" dirty="0"/>
            </a:p>
          </p:txBody>
        </p:sp>
        <p:cxnSp>
          <p:nvCxnSpPr>
            <p:cNvPr id="13" name="Connector: Elbow 12">
              <a:extLst>
                <a:ext uri="{FF2B5EF4-FFF2-40B4-BE49-F238E27FC236}">
                  <a16:creationId xmlns:a16="http://schemas.microsoft.com/office/drawing/2014/main" id="{1423E12F-5CB3-4318-A708-27D626E842CF}"/>
                </a:ext>
              </a:extLst>
            </p:cNvPr>
            <p:cNvCxnSpPr>
              <a:stCxn id="10" idx="3"/>
              <a:endCxn id="42" idx="2"/>
            </p:cNvCxnSpPr>
            <p:nvPr/>
          </p:nvCxnSpPr>
          <p:spPr>
            <a:xfrm flipV="1">
              <a:off x="2167848" y="4062034"/>
              <a:ext cx="3566906" cy="120829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07FB4AC0-58C6-41BC-8B45-1D549D54ED57}"/>
                </a:ext>
              </a:extLst>
            </p:cNvPr>
            <p:cNvSpPr/>
            <p:nvPr/>
          </p:nvSpPr>
          <p:spPr>
            <a:xfrm>
              <a:off x="2579926" y="6560728"/>
              <a:ext cx="1584000" cy="16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6" name="TextBox 65">
              <a:extLst>
                <a:ext uri="{FF2B5EF4-FFF2-40B4-BE49-F238E27FC236}">
                  <a16:creationId xmlns:a16="http://schemas.microsoft.com/office/drawing/2014/main" id="{AA4158C5-BBF4-4F5E-BF52-F3F5EF78990A}"/>
                </a:ext>
              </a:extLst>
            </p:cNvPr>
            <p:cNvSpPr txBox="1"/>
            <p:nvPr/>
          </p:nvSpPr>
          <p:spPr>
            <a:xfrm>
              <a:off x="4123735" y="6192111"/>
              <a:ext cx="362600" cy="369332"/>
            </a:xfrm>
            <a:prstGeom prst="rect">
              <a:avLst/>
            </a:prstGeom>
            <a:solidFill>
              <a:schemeClr val="bg1"/>
            </a:solidFill>
            <a:ln>
              <a:noFill/>
            </a:ln>
          </p:spPr>
          <p:txBody>
            <a:bodyPr wrap="none" rtlCol="0">
              <a:spAutoFit/>
            </a:bodyPr>
            <a:lstStyle/>
            <a:p>
              <a:r>
                <a:rPr lang="en-US" b="1" dirty="0"/>
                <a:t>4.</a:t>
              </a:r>
              <a:endParaRPr lang="en-CA" b="1" dirty="0"/>
            </a:p>
          </p:txBody>
        </p:sp>
        <p:sp>
          <p:nvSpPr>
            <p:cNvPr id="67" name="TextBox 66">
              <a:extLst>
                <a:ext uri="{FF2B5EF4-FFF2-40B4-BE49-F238E27FC236}">
                  <a16:creationId xmlns:a16="http://schemas.microsoft.com/office/drawing/2014/main" id="{2456157E-FA23-41B0-9E1C-9B1E16997247}"/>
                </a:ext>
              </a:extLst>
            </p:cNvPr>
            <p:cNvSpPr txBox="1"/>
            <p:nvPr/>
          </p:nvSpPr>
          <p:spPr>
            <a:xfrm>
              <a:off x="6533077" y="2876324"/>
              <a:ext cx="1191878" cy="215444"/>
            </a:xfrm>
            <a:prstGeom prst="rect">
              <a:avLst/>
            </a:prstGeom>
            <a:noFill/>
          </p:spPr>
          <p:txBody>
            <a:bodyPr wrap="square">
              <a:spAutoFit/>
            </a:bodyPr>
            <a:lstStyle/>
            <a:p>
              <a:pPr algn="l"/>
              <a:r>
                <a:rPr lang="en-CA" sz="800" b="1" i="0" u="none" strike="noStrike" dirty="0">
                  <a:solidFill>
                    <a:srgbClr val="0070C0"/>
                  </a:solidFill>
                  <a:effectLst/>
                  <a:latin typeface="Trebuchet MS" panose="020B0603020202020204" pitchFamily="34" charset="0"/>
                </a:rPr>
                <a:t>Créer un brouillon</a:t>
              </a:r>
              <a:endParaRPr lang="en-CA" sz="800" dirty="0">
                <a:solidFill>
                  <a:srgbClr val="0070C0"/>
                </a:solidFill>
              </a:endParaRPr>
            </a:p>
          </p:txBody>
        </p:sp>
        <p:sp>
          <p:nvSpPr>
            <p:cNvPr id="68" name="TextBox 67">
              <a:extLst>
                <a:ext uri="{FF2B5EF4-FFF2-40B4-BE49-F238E27FC236}">
                  <a16:creationId xmlns:a16="http://schemas.microsoft.com/office/drawing/2014/main" id="{78A53C31-EBF7-4BBC-8548-4CDE2EE331F2}"/>
                </a:ext>
              </a:extLst>
            </p:cNvPr>
            <p:cNvSpPr txBox="1"/>
            <p:nvPr/>
          </p:nvSpPr>
          <p:spPr>
            <a:xfrm>
              <a:off x="5742386" y="2860936"/>
              <a:ext cx="764381" cy="230832"/>
            </a:xfrm>
            <a:prstGeom prst="rect">
              <a:avLst/>
            </a:prstGeom>
            <a:solidFill>
              <a:schemeClr val="bg1"/>
            </a:solidFill>
          </p:spPr>
          <p:txBody>
            <a:bodyPr wrap="square">
              <a:spAutoFit/>
            </a:bodyPr>
            <a:lstStyle/>
            <a:p>
              <a:pPr algn="l"/>
              <a:r>
                <a:rPr lang="en-CA" sz="900" b="1" i="0" u="none" strike="noStrike" dirty="0">
                  <a:solidFill>
                    <a:srgbClr val="0062FF"/>
                  </a:solidFill>
                  <a:effectLst/>
                  <a:latin typeface="Trebuchet MS" panose="020B0603020202020204" pitchFamily="34" charset="0"/>
                </a:rPr>
                <a:t>Problème</a:t>
              </a:r>
              <a:endParaRPr lang="en-CA" sz="1200" dirty="0"/>
            </a:p>
          </p:txBody>
        </p:sp>
        <p:sp>
          <p:nvSpPr>
            <p:cNvPr id="40" name="Oval 39">
              <a:extLst>
                <a:ext uri="{FF2B5EF4-FFF2-40B4-BE49-F238E27FC236}">
                  <a16:creationId xmlns:a16="http://schemas.microsoft.com/office/drawing/2014/main" id="{93635AB8-E9B4-43D0-B54F-A51383A17689}"/>
                </a:ext>
              </a:extLst>
            </p:cNvPr>
            <p:cNvSpPr/>
            <p:nvPr/>
          </p:nvSpPr>
          <p:spPr>
            <a:xfrm>
              <a:off x="5747871" y="2823941"/>
              <a:ext cx="696258"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9D1DD53F-CBD6-4102-885F-B1521ACCD4B4}"/>
                </a:ext>
              </a:extLst>
            </p:cNvPr>
            <p:cNvSpPr/>
            <p:nvPr/>
          </p:nvSpPr>
          <p:spPr>
            <a:xfrm>
              <a:off x="6479439" y="2826544"/>
              <a:ext cx="1200399" cy="2754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46" name="TextBox 45">
            <a:extLst>
              <a:ext uri="{FF2B5EF4-FFF2-40B4-BE49-F238E27FC236}">
                <a16:creationId xmlns:a16="http://schemas.microsoft.com/office/drawing/2014/main" id="{1111567B-98FA-4891-BA07-2108B19FBDD9}"/>
              </a:ext>
            </a:extLst>
          </p:cNvPr>
          <p:cNvSpPr txBox="1"/>
          <p:nvPr/>
        </p:nvSpPr>
        <p:spPr>
          <a:xfrm>
            <a:off x="7709916" y="433387"/>
            <a:ext cx="4482084" cy="738664"/>
          </a:xfrm>
          <a:prstGeom prst="rect">
            <a:avLst/>
          </a:prstGeom>
          <a:noFill/>
        </p:spPr>
        <p:txBody>
          <a:bodyPr wrap="square" rtlCol="0">
            <a:spAutoFit/>
          </a:bodyPr>
          <a:lstStyle/>
          <a:p>
            <a:pPr algn="l" rtl="0"/>
            <a:r>
              <a:rPr lang="fr-ca" sz="1400" b="0" i="0" u="none" baseline="0" dirty="0"/>
              <a:t>L’option 1 est utilisée lorsque : la date de communication n’a pas eu lieu, et que le CUE n’a pas été ACTIVÉ, prévu = BROUILLON</a:t>
            </a:r>
            <a:endParaRPr lang="fr-ca" sz="1400" dirty="0"/>
          </a:p>
        </p:txBody>
      </p:sp>
      <p:sp>
        <p:nvSpPr>
          <p:cNvPr id="50" name="TextBox 49">
            <a:extLst>
              <a:ext uri="{FF2B5EF4-FFF2-40B4-BE49-F238E27FC236}">
                <a16:creationId xmlns:a16="http://schemas.microsoft.com/office/drawing/2014/main" id="{F026787D-3860-4B71-AED6-96316573CA7B}"/>
              </a:ext>
            </a:extLst>
          </p:cNvPr>
          <p:cNvSpPr txBox="1"/>
          <p:nvPr/>
        </p:nvSpPr>
        <p:spPr>
          <a:xfrm>
            <a:off x="7715148" y="1070171"/>
            <a:ext cx="4476852" cy="5037276"/>
          </a:xfrm>
          <a:prstGeom prst="rect">
            <a:avLst/>
          </a:prstGeom>
          <a:noFill/>
          <a:ln>
            <a:noFill/>
          </a:ln>
        </p:spPr>
        <p:txBody>
          <a:bodyPr wrap="square">
            <a:spAutoFit/>
          </a:bodyPr>
          <a:lstStyle/>
          <a:p>
            <a:pPr marL="342900" lvl="0" indent="-342900" algn="l" rtl="0">
              <a:spcBef>
                <a:spcPts val="600"/>
              </a:spcBef>
              <a:spcAft>
                <a:spcPts val="1000"/>
              </a:spcAft>
              <a:buAutoNum type="arabicPeriod"/>
              <a:tabLst>
                <a:tab pos="228600" algn="l"/>
              </a:tabLst>
            </a:pPr>
            <a:r>
              <a:rPr lang="fr-ca" sz="120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Sélectionnez le bouton d’accueil</a:t>
            </a:r>
          </a:p>
          <a:p>
            <a:pPr marL="342900" lvl="0" indent="-342900" algn="l" rtl="0">
              <a:spcBef>
                <a:spcPts val="600"/>
              </a:spcBef>
              <a:spcAft>
                <a:spcPts val="1000"/>
              </a:spcAft>
              <a:buAutoNum type="arabicPeriod"/>
              <a:tabLst>
                <a:tab pos="228600" algn="l"/>
              </a:tabLst>
            </a:pPr>
            <a:r>
              <a:rPr lang="fr-ca" sz="1200" b="0" i="0" u="none" baseline="0" dirty="0">
                <a:latin typeface="Source Sans Pro" panose="020B0503030403020204" pitchFamily="34" charset="0"/>
                <a:ea typeface="Source Sans Pro Light" panose="020B0403030403020204" pitchFamily="34" charset="0"/>
                <a:cs typeface="Angsana New" panose="02020603050405020304" pitchFamily="18" charset="-34"/>
              </a:rPr>
              <a:t>Sélectionnez « Contrat d’utilisation de l’espace »</a:t>
            </a:r>
          </a:p>
          <a:p>
            <a:pPr marL="342900" lvl="0" indent="-342900" algn="l" rtl="0">
              <a:spcBef>
                <a:spcPts val="600"/>
              </a:spcBef>
              <a:spcAft>
                <a:spcPts val="1000"/>
              </a:spcAft>
              <a:buAutoNum type="arabicPeriod"/>
              <a:tabLst>
                <a:tab pos="228600" algn="l"/>
              </a:tabLst>
            </a:pPr>
            <a:r>
              <a:rPr lang="fr-ca" sz="1200" b="0" i="0" u="none" baseline="0" dirty="0">
                <a:latin typeface="Source Sans Pro" panose="020B0503030403020204" pitchFamily="34" charset="0"/>
                <a:ea typeface="Source Sans Pro Light" panose="020B0403030403020204" pitchFamily="34" charset="0"/>
                <a:cs typeface="Angsana New" panose="02020603050405020304" pitchFamily="18" charset="-34"/>
              </a:rPr>
              <a:t>Le tableau de requête de données sur les contrats d’utilisation de l’espace s’ouvre. Sélectionnez « Plus » dans le coin supérieur droit.</a:t>
            </a:r>
            <a:endParaRPr lang="fr-ca" sz="12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342900" lvl="0" indent="-342900" algn="l" rtl="0">
              <a:spcBef>
                <a:spcPts val="600"/>
              </a:spcBef>
              <a:spcAft>
                <a:spcPts val="1000"/>
              </a:spcAft>
              <a:buFont typeface="+mj-lt"/>
              <a:buAutoNum type="arabicPeriod" startAt="4"/>
              <a:tabLst>
                <a:tab pos="228600" algn="l"/>
              </a:tabLst>
            </a:pPr>
            <a:r>
              <a:rPr lang="fr-ca" sz="120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Dans l’onglet Dispositions générales &gt; Remplir les champs obligatoires (*) :</a:t>
            </a:r>
            <a:endParaRPr lang="fr-ca" sz="12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lgn="l" rtl="0">
              <a:spcBef>
                <a:spcPts val="600"/>
              </a:spcBef>
              <a:spcAft>
                <a:spcPts val="1000"/>
              </a:spcAft>
              <a:buFont typeface="Symbol" panose="05050102010706020507" pitchFamily="18" charset="2"/>
              <a:buChar char=""/>
              <a:tabLst>
                <a:tab pos="685800" algn="l"/>
              </a:tabLst>
            </a:pPr>
            <a:r>
              <a:rPr lang="fr-ca" sz="120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Nom </a:t>
            </a:r>
            <a:r>
              <a:rPr lang="fr-ca" sz="120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Nom court de l’école/du programme (par exemple, Odre Street PS { }). L’ID SFIS doit être indiqué à l’intérieur des crochets; l’ID SFIS sera disponible après avoir appuyé sur le bouton « Créer un brouillon ».  Après avoir créé ce numéro, il faut l’ajouter à l’intérieur. </a:t>
            </a:r>
            <a:endParaRPr lang="fr-ca" sz="12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lgn="l" rtl="0">
              <a:spcBef>
                <a:spcPts val="600"/>
              </a:spcBef>
              <a:spcAft>
                <a:spcPts val="1000"/>
              </a:spcAft>
              <a:buFont typeface="Symbol" panose="05050102010706020507" pitchFamily="18" charset="2"/>
              <a:buChar char=""/>
              <a:tabLst>
                <a:tab pos="685800" algn="l"/>
              </a:tabLst>
            </a:pPr>
            <a:r>
              <a:rPr lang="fr-ca" sz="120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Chemin d’organisation - </a:t>
            </a:r>
            <a:r>
              <a:rPr lang="fr-ca" sz="120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Sélectionnez « </a:t>
            </a:r>
            <a:r>
              <a:rPr lang="fr-ca" sz="120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Rechercher </a:t>
            </a:r>
            <a:r>
              <a:rPr lang="fr-ca" sz="120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recherchez le dossier de la division correspondant à ce nom de CUE. </a:t>
            </a:r>
            <a:endParaRPr lang="fr-ca" sz="120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lgn="l" rtl="0">
              <a:spcBef>
                <a:spcPts val="600"/>
              </a:spcBef>
              <a:spcAft>
                <a:spcPts val="1000"/>
              </a:spcAft>
              <a:buFont typeface="Symbol" panose="05050102010706020507" pitchFamily="18" charset="2"/>
              <a:buChar char=""/>
              <a:tabLst>
                <a:tab pos="685800" algn="l"/>
              </a:tabLst>
            </a:pPr>
            <a:r>
              <a:rPr lang="fr-ca" sz="120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Date de début </a:t>
            </a:r>
            <a:r>
              <a:rPr lang="fr-ca" sz="120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date de début du programme. Ce sera une date ultérieure. </a:t>
            </a:r>
          </a:p>
          <a:p>
            <a:pPr marL="285750" indent="-285750" algn="l" rtl="0">
              <a:spcBef>
                <a:spcPts val="600"/>
              </a:spcBef>
              <a:spcAft>
                <a:spcPts val="1000"/>
              </a:spcAft>
              <a:buFont typeface="+mj-lt"/>
              <a:buAutoNum type="arabicPeriod" startAt="4"/>
              <a:tabLst>
                <a:tab pos="685800" algn="l"/>
              </a:tabLst>
            </a:pPr>
            <a:r>
              <a:rPr lang="fr-ca" sz="1200" b="0" i="0" u="none" baseline="0" dirty="0">
                <a:latin typeface="Source Sans Pro" panose="020B0503030403020204" pitchFamily="34" charset="0"/>
                <a:ea typeface="Source Sans Pro Light" panose="020B0403030403020204" pitchFamily="34" charset="0"/>
                <a:cs typeface="Angsana New" panose="02020603050405020304" pitchFamily="18" charset="-34"/>
              </a:rPr>
              <a:t>Cliquez SEULEMENT sur </a:t>
            </a:r>
            <a:r>
              <a:rPr lang="fr-ca" sz="1200" b="1" i="0" u="none" baseline="0" dirty="0">
                <a:latin typeface="Source Sans Pro" panose="020B0503030403020204" pitchFamily="34" charset="0"/>
                <a:ea typeface="Source Sans Pro Light" panose="020B0403030403020204" pitchFamily="34" charset="0"/>
                <a:cs typeface="Angsana New" panose="02020603050405020304" pitchFamily="18" charset="-34"/>
              </a:rPr>
              <a:t>Créer un brouillon</a:t>
            </a:r>
            <a:r>
              <a:rPr lang="fr-ca" sz="1200" b="0" i="0" u="none" baseline="0" dirty="0">
                <a:latin typeface="Source Sans Pro" panose="020B0503030403020204" pitchFamily="34" charset="0"/>
                <a:ea typeface="Source Sans Pro Light" panose="020B0403030403020204" pitchFamily="34" charset="0"/>
                <a:cs typeface="Angsana New" panose="02020603050405020304" pitchFamily="18" charset="-34"/>
              </a:rPr>
              <a:t> - quant au futur CUE, ne pas aller plus loin en l’activant. </a:t>
            </a:r>
            <a:endParaRPr lang="fr-ca" sz="1200" dirty="0">
              <a:effectLst/>
              <a:latin typeface="Source Sans Pro" panose="020B0503030403020204" pitchFamily="34" charset="0"/>
              <a:ea typeface="Source Sans Pro Light" panose="020B0403030403020204" pitchFamily="34" charset="0"/>
              <a:cs typeface="Angsana New" panose="02020603050405020304" pitchFamily="18" charset="-34"/>
            </a:endParaRPr>
          </a:p>
        </p:txBody>
      </p:sp>
      <p:sp>
        <p:nvSpPr>
          <p:cNvPr id="2" name="Slide Number Placeholder 1">
            <a:extLst>
              <a:ext uri="{FF2B5EF4-FFF2-40B4-BE49-F238E27FC236}">
                <a16:creationId xmlns:a16="http://schemas.microsoft.com/office/drawing/2014/main" id="{D6AE4A9B-5325-4BB2-A79B-D370C9CE34CE}"/>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20</a:t>
            </a:fld>
            <a:endParaRPr lang="en-CA" dirty="0"/>
          </a:p>
        </p:txBody>
      </p:sp>
      <p:sp>
        <p:nvSpPr>
          <p:cNvPr id="61" name="Slide Number Placeholder 7">
            <a:extLst>
              <a:ext uri="{FF2B5EF4-FFF2-40B4-BE49-F238E27FC236}">
                <a16:creationId xmlns:a16="http://schemas.microsoft.com/office/drawing/2014/main" id="{CF8F7C52-4C32-4082-B15D-CCC7C84E24B0}"/>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20</a:t>
            </a:fld>
            <a:endParaRPr lang="en-US" dirty="0">
              <a:solidFill>
                <a:schemeClr val="tx1"/>
              </a:solidFill>
            </a:endParaRPr>
          </a:p>
        </p:txBody>
      </p:sp>
      <p:sp>
        <p:nvSpPr>
          <p:cNvPr id="26" name="Slide Number Placeholder 7">
            <a:extLst>
              <a:ext uri="{FF2B5EF4-FFF2-40B4-BE49-F238E27FC236}">
                <a16:creationId xmlns:a16="http://schemas.microsoft.com/office/drawing/2014/main" id="{9A4913B5-914C-4A48-8415-8C32E7012519}"/>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187648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E36066EE-A16C-4125-8C39-5BB4EBB4AE68}"/>
              </a:ext>
            </a:extLst>
          </p:cNvPr>
          <p:cNvSpPr txBox="1">
            <a:spLocks noGrp="1"/>
          </p:cNvSpPr>
          <p:nvPr>
            <p:ph type="title" idx="4294967295"/>
          </p:nvPr>
        </p:nvSpPr>
        <p:spPr>
          <a:xfrm>
            <a:off x="58727" y="108266"/>
            <a:ext cx="11088734"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Option 2 - MODIFIER le nom du futur CUE - si le CUE existant a un futur nom avec les mêmes attributs</a:t>
            </a:r>
            <a:endParaRPr kumimoji="0" lang="fr-ca" sz="2000" b="1" i="0" u="none" strike="sngStrike" kern="1200" cap="none" spc="0" normalizeH="0" baseline="0" noProof="0" dirty="0">
              <a:ln>
                <a:noFill/>
              </a:ln>
              <a:solidFill>
                <a:schemeClr val="accent2"/>
              </a:solidFill>
              <a:effectLst/>
              <a:uLnTx/>
              <a:uFillTx/>
              <a:latin typeface="+mn-lt"/>
              <a:ea typeface="+mn-ea"/>
              <a:cs typeface="+mn-cs"/>
            </a:endParaRPr>
          </a:p>
        </p:txBody>
      </p:sp>
      <p:grpSp>
        <p:nvGrpSpPr>
          <p:cNvPr id="2" name="Group 1" descr="Capture d’écran des étapes 1 et 2 pour Option 2 - Modifier le nom du futur CUE - si le CUE existant a un futur nom avec les mêmes attributs, comme décrites dans le paragraphe suivant.">
            <a:extLst>
              <a:ext uri="{FF2B5EF4-FFF2-40B4-BE49-F238E27FC236}">
                <a16:creationId xmlns:a16="http://schemas.microsoft.com/office/drawing/2014/main" id="{8DCA9CFE-F1D4-B46C-A59C-D1D69E744073}"/>
              </a:ext>
            </a:extLst>
          </p:cNvPr>
          <p:cNvGrpSpPr/>
          <p:nvPr/>
        </p:nvGrpSpPr>
        <p:grpSpPr>
          <a:xfrm>
            <a:off x="0" y="608267"/>
            <a:ext cx="2553662" cy="3159919"/>
            <a:chOff x="0" y="608267"/>
            <a:chExt cx="2553662" cy="3159919"/>
          </a:xfrm>
        </p:grpSpPr>
        <p:pic>
          <p:nvPicPr>
            <p:cNvPr id="27" name="Picture 26" descr="Graphical user interface, text, application&#10;&#10;Description automatically generated">
              <a:extLst>
                <a:ext uri="{FF2B5EF4-FFF2-40B4-BE49-F238E27FC236}">
                  <a16:creationId xmlns:a16="http://schemas.microsoft.com/office/drawing/2014/main" id="{17137308-CD9F-40F9-86F5-364851E3A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465347" cy="3159919"/>
            </a:xfrm>
            <a:prstGeom prst="rect">
              <a:avLst/>
            </a:prstGeom>
            <a:ln>
              <a:solidFill>
                <a:schemeClr val="tx1"/>
              </a:solidFill>
            </a:ln>
          </p:spPr>
        </p:pic>
        <p:sp>
          <p:nvSpPr>
            <p:cNvPr id="6" name="Oval 5">
              <a:extLst>
                <a:ext uri="{FF2B5EF4-FFF2-40B4-BE49-F238E27FC236}">
                  <a16:creationId xmlns:a16="http://schemas.microsoft.com/office/drawing/2014/main" id="{BF5415FA-D233-4220-A49E-D8CF19E6C58E}"/>
                </a:ext>
              </a:extLst>
            </p:cNvPr>
            <p:cNvSpPr/>
            <p:nvPr/>
          </p:nvSpPr>
          <p:spPr>
            <a:xfrm>
              <a:off x="463060" y="3337041"/>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FF251BE2-1F2A-4ECA-99FD-30AE9E043CA9}"/>
                </a:ext>
              </a:extLst>
            </p:cNvPr>
            <p:cNvSpPr txBox="1"/>
            <p:nvPr/>
          </p:nvSpPr>
          <p:spPr>
            <a:xfrm>
              <a:off x="377549" y="3034498"/>
              <a:ext cx="362600" cy="369332"/>
            </a:xfrm>
            <a:prstGeom prst="rect">
              <a:avLst/>
            </a:prstGeom>
            <a:noFill/>
            <a:ln>
              <a:no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CE509A97-A32E-42BE-9BCF-EF48E874BC02}"/>
                </a:ext>
              </a:extLst>
            </p:cNvPr>
            <p:cNvSpPr/>
            <p:nvPr/>
          </p:nvSpPr>
          <p:spPr>
            <a:xfrm>
              <a:off x="0" y="6899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9" name="TextBox 8">
            <a:extLst>
              <a:ext uri="{FF2B5EF4-FFF2-40B4-BE49-F238E27FC236}">
                <a16:creationId xmlns:a16="http://schemas.microsoft.com/office/drawing/2014/main" id="{3EA0BE87-7BEB-4743-8D61-6C92A3713A6A}"/>
              </a:ext>
              <a:ext uri="{C183D7F6-B498-43B3-948B-1728B52AA6E4}">
                <adec:decorative xmlns:adec="http://schemas.microsoft.com/office/drawing/2017/decorative" val="1"/>
              </a:ext>
            </a:extLst>
          </p:cNvPr>
          <p:cNvSpPr txBox="1"/>
          <p:nvPr/>
        </p:nvSpPr>
        <p:spPr>
          <a:xfrm>
            <a:off x="768295" y="500123"/>
            <a:ext cx="359394" cy="369332"/>
          </a:xfrm>
          <a:prstGeom prst="rect">
            <a:avLst/>
          </a:prstGeom>
          <a:noFill/>
          <a:ln>
            <a:noFill/>
          </a:ln>
        </p:spPr>
        <p:txBody>
          <a:bodyPr wrap="none" rtlCol="0">
            <a:spAutoFit/>
          </a:bodyPr>
          <a:lstStyle/>
          <a:p>
            <a:r>
              <a:rPr lang="en-US" b="1" dirty="0"/>
              <a:t>1.</a:t>
            </a:r>
            <a:endParaRPr lang="en-CA" b="1" dirty="0"/>
          </a:p>
        </p:txBody>
      </p:sp>
      <p:grpSp>
        <p:nvGrpSpPr>
          <p:cNvPr id="3" name="Group 2" descr="Deux captures d’écran de l’étape 3 pour Option 2 - Modifier le nom du futur CUE - si le CUE existant a un futur nom avec les mêmes attributs, comme décrite dans le paragraphe suivant.">
            <a:extLst>
              <a:ext uri="{FF2B5EF4-FFF2-40B4-BE49-F238E27FC236}">
                <a16:creationId xmlns:a16="http://schemas.microsoft.com/office/drawing/2014/main" id="{0859D5BF-C300-7664-C781-1D6889C18414}"/>
              </a:ext>
            </a:extLst>
          </p:cNvPr>
          <p:cNvGrpSpPr/>
          <p:nvPr/>
        </p:nvGrpSpPr>
        <p:grpSpPr>
          <a:xfrm>
            <a:off x="2641977" y="558670"/>
            <a:ext cx="5099050" cy="2087800"/>
            <a:chOff x="2641977" y="558670"/>
            <a:chExt cx="5099050" cy="2087800"/>
          </a:xfrm>
        </p:grpSpPr>
        <p:pic>
          <p:nvPicPr>
            <p:cNvPr id="31" name="Picture 30" descr="Graphical user interface, table&#10;&#10;Description automatically generated">
              <a:extLst>
                <a:ext uri="{FF2B5EF4-FFF2-40B4-BE49-F238E27FC236}">
                  <a16:creationId xmlns:a16="http://schemas.microsoft.com/office/drawing/2014/main" id="{B9112302-C214-4E04-84EE-E25DAA11CAC6}"/>
                </a:ext>
              </a:extLst>
            </p:cNvPr>
            <p:cNvPicPr>
              <a:picLocks noChangeAspect="1"/>
            </p:cNvPicPr>
            <p:nvPr/>
          </p:nvPicPr>
          <p:blipFill rotWithShape="1">
            <a:blip r:embed="rId3">
              <a:extLst>
                <a:ext uri="{28A0092B-C50C-407E-A947-70E740481C1C}">
                  <a14:useLocalDpi xmlns:a14="http://schemas.microsoft.com/office/drawing/2010/main" val="0"/>
                </a:ext>
              </a:extLst>
            </a:blip>
            <a:srcRect l="7833" t="22674" b="41113"/>
            <a:stretch/>
          </p:blipFill>
          <p:spPr>
            <a:xfrm>
              <a:off x="2658169" y="1656310"/>
              <a:ext cx="5064473" cy="990160"/>
            </a:xfrm>
            <a:prstGeom prst="rect">
              <a:avLst/>
            </a:prstGeom>
            <a:ln>
              <a:solidFill>
                <a:schemeClr val="tx1"/>
              </a:solidFill>
            </a:ln>
          </p:spPr>
        </p:pic>
        <p:sp>
          <p:nvSpPr>
            <p:cNvPr id="12" name="Oval 11">
              <a:extLst>
                <a:ext uri="{FF2B5EF4-FFF2-40B4-BE49-F238E27FC236}">
                  <a16:creationId xmlns:a16="http://schemas.microsoft.com/office/drawing/2014/main" id="{C48B1347-B979-4353-84D7-94B7673CFF8D}"/>
                </a:ext>
              </a:extLst>
            </p:cNvPr>
            <p:cNvSpPr/>
            <p:nvPr/>
          </p:nvSpPr>
          <p:spPr>
            <a:xfrm>
              <a:off x="3995822" y="2296409"/>
              <a:ext cx="696258"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TextBox 14">
              <a:extLst>
                <a:ext uri="{FF2B5EF4-FFF2-40B4-BE49-F238E27FC236}">
                  <a16:creationId xmlns:a16="http://schemas.microsoft.com/office/drawing/2014/main" id="{994DC732-6485-4522-A03A-D36B66D9FCBF}"/>
                </a:ext>
              </a:extLst>
            </p:cNvPr>
            <p:cNvSpPr txBox="1"/>
            <p:nvPr/>
          </p:nvSpPr>
          <p:spPr>
            <a:xfrm>
              <a:off x="3710362" y="2087182"/>
              <a:ext cx="362600" cy="369332"/>
            </a:xfrm>
            <a:prstGeom prst="rect">
              <a:avLst/>
            </a:prstGeom>
            <a:noFill/>
            <a:ln>
              <a:noFill/>
            </a:ln>
          </p:spPr>
          <p:txBody>
            <a:bodyPr wrap="none" rtlCol="0">
              <a:spAutoFit/>
            </a:bodyPr>
            <a:lstStyle/>
            <a:p>
              <a:r>
                <a:rPr lang="en-US" b="1" dirty="0"/>
                <a:t>3.</a:t>
              </a:r>
              <a:endParaRPr lang="en-CA" b="1" dirty="0"/>
            </a:p>
          </p:txBody>
        </p:sp>
        <p:pic>
          <p:nvPicPr>
            <p:cNvPr id="30" name="Picture 29" descr="Graphical user interface, text, application&#10;&#10;Description automatically generated">
              <a:extLst>
                <a:ext uri="{FF2B5EF4-FFF2-40B4-BE49-F238E27FC236}">
                  <a16:creationId xmlns:a16="http://schemas.microsoft.com/office/drawing/2014/main" id="{8DA2D3B0-E97E-4805-88E0-E3B2B9943F4A}"/>
                </a:ext>
              </a:extLst>
            </p:cNvPr>
            <p:cNvPicPr>
              <a:picLocks noChangeAspect="1"/>
            </p:cNvPicPr>
            <p:nvPr/>
          </p:nvPicPr>
          <p:blipFill rotWithShape="1">
            <a:blip r:embed="rId4">
              <a:extLst>
                <a:ext uri="{28A0092B-C50C-407E-A947-70E740481C1C}">
                  <a14:useLocalDpi xmlns:a14="http://schemas.microsoft.com/office/drawing/2010/main" val="0"/>
                </a:ext>
              </a:extLst>
            </a:blip>
            <a:srcRect t="4929" b="39613"/>
            <a:stretch/>
          </p:blipFill>
          <p:spPr>
            <a:xfrm>
              <a:off x="2641977" y="558670"/>
              <a:ext cx="5099050" cy="1092435"/>
            </a:xfrm>
            <a:prstGeom prst="rect">
              <a:avLst/>
            </a:prstGeom>
            <a:ln>
              <a:solidFill>
                <a:schemeClr val="tx1"/>
              </a:solidFill>
            </a:ln>
          </p:spPr>
        </p:pic>
      </p:grpSp>
      <p:grpSp>
        <p:nvGrpSpPr>
          <p:cNvPr id="5" name="Group 4" descr="Capture d’écran des étapes 4 à 6 pour Option 2 - Modifier le nom du futur CUE - si le CUE existant a un futur nom avec les mêmes attributs, comme décrites dans le paragraphe suivant.">
            <a:extLst>
              <a:ext uri="{FF2B5EF4-FFF2-40B4-BE49-F238E27FC236}">
                <a16:creationId xmlns:a16="http://schemas.microsoft.com/office/drawing/2014/main" id="{4F986E0B-0AFB-BD6E-68EA-5F3E25265EF4}"/>
              </a:ext>
            </a:extLst>
          </p:cNvPr>
          <p:cNvGrpSpPr/>
          <p:nvPr/>
        </p:nvGrpSpPr>
        <p:grpSpPr>
          <a:xfrm>
            <a:off x="2541422" y="2743200"/>
            <a:ext cx="5183533" cy="3395490"/>
            <a:chOff x="2541422" y="2743200"/>
            <a:chExt cx="5183533" cy="3395490"/>
          </a:xfrm>
        </p:grpSpPr>
        <p:pic>
          <p:nvPicPr>
            <p:cNvPr id="10" name="Picture 9" descr="Graphical user interface, text, application, email&#10;&#10;Description automatically generated">
              <a:extLst>
                <a:ext uri="{FF2B5EF4-FFF2-40B4-BE49-F238E27FC236}">
                  <a16:creationId xmlns:a16="http://schemas.microsoft.com/office/drawing/2014/main" id="{156DD053-AB74-48CA-9C97-EAEB462417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9173" y="2743200"/>
              <a:ext cx="4992932" cy="3395490"/>
            </a:xfrm>
            <a:prstGeom prst="rect">
              <a:avLst/>
            </a:prstGeom>
            <a:ln>
              <a:solidFill>
                <a:schemeClr val="tx1"/>
              </a:solidFill>
            </a:ln>
          </p:spPr>
        </p:pic>
        <p:sp>
          <p:nvSpPr>
            <p:cNvPr id="41" name="TextBox 40">
              <a:extLst>
                <a:ext uri="{FF2B5EF4-FFF2-40B4-BE49-F238E27FC236}">
                  <a16:creationId xmlns:a16="http://schemas.microsoft.com/office/drawing/2014/main" id="{FF5C925D-5F3E-460F-914F-F946FD41444B}"/>
                </a:ext>
              </a:extLst>
            </p:cNvPr>
            <p:cNvSpPr txBox="1"/>
            <p:nvPr/>
          </p:nvSpPr>
          <p:spPr>
            <a:xfrm>
              <a:off x="2541422" y="5158407"/>
              <a:ext cx="362600" cy="369332"/>
            </a:xfrm>
            <a:prstGeom prst="rect">
              <a:avLst/>
            </a:prstGeom>
            <a:noFill/>
            <a:ln>
              <a:noFill/>
            </a:ln>
          </p:spPr>
          <p:txBody>
            <a:bodyPr wrap="none" rtlCol="0">
              <a:spAutoFit/>
            </a:bodyPr>
            <a:lstStyle/>
            <a:p>
              <a:r>
                <a:rPr lang="en-US" b="1" dirty="0"/>
                <a:t>5.</a:t>
              </a:r>
              <a:endParaRPr lang="en-CA" b="1" dirty="0"/>
            </a:p>
          </p:txBody>
        </p:sp>
        <p:sp>
          <p:nvSpPr>
            <p:cNvPr id="42" name="Oval 41">
              <a:extLst>
                <a:ext uri="{FF2B5EF4-FFF2-40B4-BE49-F238E27FC236}">
                  <a16:creationId xmlns:a16="http://schemas.microsoft.com/office/drawing/2014/main" id="{AA0F4973-472F-4A3E-A751-0C6CE4C1269C}"/>
                </a:ext>
              </a:extLst>
            </p:cNvPr>
            <p:cNvSpPr/>
            <p:nvPr/>
          </p:nvSpPr>
          <p:spPr>
            <a:xfrm>
              <a:off x="2904021" y="5252173"/>
              <a:ext cx="2032045" cy="158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extBox 32">
              <a:extLst>
                <a:ext uri="{FF2B5EF4-FFF2-40B4-BE49-F238E27FC236}">
                  <a16:creationId xmlns:a16="http://schemas.microsoft.com/office/drawing/2014/main" id="{E41C8C23-61D1-488C-B041-4164F58702F6}"/>
                </a:ext>
              </a:extLst>
            </p:cNvPr>
            <p:cNvSpPr txBox="1"/>
            <p:nvPr/>
          </p:nvSpPr>
          <p:spPr>
            <a:xfrm>
              <a:off x="6533077" y="2876324"/>
              <a:ext cx="1191878" cy="215444"/>
            </a:xfrm>
            <a:prstGeom prst="rect">
              <a:avLst/>
            </a:prstGeom>
            <a:solidFill>
              <a:schemeClr val="bg1"/>
            </a:solidFill>
          </p:spPr>
          <p:txBody>
            <a:bodyPr wrap="square">
              <a:spAutoFit/>
            </a:bodyPr>
            <a:lstStyle/>
            <a:p>
              <a:pPr algn="l"/>
              <a:r>
                <a:rPr lang="en-CA" sz="800" b="1" i="0" u="none" strike="noStrike" dirty="0">
                  <a:solidFill>
                    <a:srgbClr val="0070C0"/>
                  </a:solidFill>
                  <a:effectLst/>
                  <a:latin typeface="Trebuchet MS" panose="020B0603020202020204" pitchFamily="34" charset="0"/>
                </a:rPr>
                <a:t>Créer un brouillon</a:t>
              </a:r>
              <a:endParaRPr lang="en-CA" sz="800" dirty="0">
                <a:solidFill>
                  <a:srgbClr val="0070C0"/>
                </a:solidFill>
              </a:endParaRPr>
            </a:p>
          </p:txBody>
        </p:sp>
        <p:sp>
          <p:nvSpPr>
            <p:cNvPr id="34" name="TextBox 33">
              <a:extLst>
                <a:ext uri="{FF2B5EF4-FFF2-40B4-BE49-F238E27FC236}">
                  <a16:creationId xmlns:a16="http://schemas.microsoft.com/office/drawing/2014/main" id="{D0828063-77EB-4AA5-9E03-3C336AF73BB4}"/>
                </a:ext>
              </a:extLst>
            </p:cNvPr>
            <p:cNvSpPr txBox="1"/>
            <p:nvPr/>
          </p:nvSpPr>
          <p:spPr>
            <a:xfrm>
              <a:off x="5742386" y="2903271"/>
              <a:ext cx="764381" cy="230832"/>
            </a:xfrm>
            <a:prstGeom prst="rect">
              <a:avLst/>
            </a:prstGeom>
            <a:solidFill>
              <a:schemeClr val="bg1"/>
            </a:solidFill>
          </p:spPr>
          <p:txBody>
            <a:bodyPr wrap="square">
              <a:spAutoFit/>
            </a:bodyPr>
            <a:lstStyle/>
            <a:p>
              <a:pPr algn="l"/>
              <a:r>
                <a:rPr lang="en-CA" sz="900" b="1" i="0" u="none" strike="noStrike" dirty="0">
                  <a:solidFill>
                    <a:srgbClr val="0062FF"/>
                  </a:solidFill>
                  <a:effectLst/>
                  <a:latin typeface="Trebuchet MS" panose="020B0603020202020204" pitchFamily="34" charset="0"/>
                </a:rPr>
                <a:t>Problème</a:t>
              </a:r>
              <a:endParaRPr lang="en-CA" sz="1200" dirty="0"/>
            </a:p>
          </p:txBody>
        </p:sp>
        <p:sp>
          <p:nvSpPr>
            <p:cNvPr id="28" name="Oval 27">
              <a:extLst>
                <a:ext uri="{FF2B5EF4-FFF2-40B4-BE49-F238E27FC236}">
                  <a16:creationId xmlns:a16="http://schemas.microsoft.com/office/drawing/2014/main" id="{AA69940A-EC05-4ADC-BAFD-CD8B79EA664F}"/>
                </a:ext>
              </a:extLst>
            </p:cNvPr>
            <p:cNvSpPr/>
            <p:nvPr/>
          </p:nvSpPr>
          <p:spPr>
            <a:xfrm>
              <a:off x="6518532" y="2880771"/>
              <a:ext cx="1191384" cy="2109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AAC0C054-5C19-446F-9DF0-D6A9BF9171E6}"/>
                </a:ext>
              </a:extLst>
            </p:cNvPr>
            <p:cNvSpPr txBox="1"/>
            <p:nvPr/>
          </p:nvSpPr>
          <p:spPr>
            <a:xfrm>
              <a:off x="6932924" y="3091768"/>
              <a:ext cx="362600" cy="369332"/>
            </a:xfrm>
            <a:prstGeom prst="rect">
              <a:avLst/>
            </a:prstGeom>
            <a:noFill/>
            <a:ln>
              <a:noFill/>
            </a:ln>
          </p:spPr>
          <p:txBody>
            <a:bodyPr wrap="none" rtlCol="0">
              <a:spAutoFit/>
            </a:bodyPr>
            <a:lstStyle/>
            <a:p>
              <a:r>
                <a:rPr lang="en-US" b="1" dirty="0"/>
                <a:t>4.</a:t>
              </a:r>
              <a:endParaRPr lang="en-CA" b="1" dirty="0"/>
            </a:p>
          </p:txBody>
        </p:sp>
        <p:sp>
          <p:nvSpPr>
            <p:cNvPr id="24" name="Oval 23">
              <a:extLst>
                <a:ext uri="{FF2B5EF4-FFF2-40B4-BE49-F238E27FC236}">
                  <a16:creationId xmlns:a16="http://schemas.microsoft.com/office/drawing/2014/main" id="{D3757B35-B172-4B14-A5D1-CC22E2AFC3F7}"/>
                </a:ext>
              </a:extLst>
            </p:cNvPr>
            <p:cNvSpPr/>
            <p:nvPr/>
          </p:nvSpPr>
          <p:spPr>
            <a:xfrm>
              <a:off x="5676204" y="2876324"/>
              <a:ext cx="814353" cy="2760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TextBox 25">
              <a:extLst>
                <a:ext uri="{FF2B5EF4-FFF2-40B4-BE49-F238E27FC236}">
                  <a16:creationId xmlns:a16="http://schemas.microsoft.com/office/drawing/2014/main" id="{F3BA8B7A-1804-42E6-BB7D-BD3902B483DD}"/>
                </a:ext>
              </a:extLst>
            </p:cNvPr>
            <p:cNvSpPr txBox="1"/>
            <p:nvPr/>
          </p:nvSpPr>
          <p:spPr>
            <a:xfrm>
              <a:off x="5626127" y="3109508"/>
              <a:ext cx="362600" cy="369332"/>
            </a:xfrm>
            <a:prstGeom prst="rect">
              <a:avLst/>
            </a:prstGeom>
            <a:noFill/>
            <a:ln>
              <a:noFill/>
            </a:ln>
          </p:spPr>
          <p:txBody>
            <a:bodyPr wrap="none" rtlCol="0">
              <a:spAutoFit/>
            </a:bodyPr>
            <a:lstStyle/>
            <a:p>
              <a:r>
                <a:rPr lang="en-US" b="1" dirty="0"/>
                <a:t>6.</a:t>
              </a:r>
              <a:endParaRPr lang="en-CA" b="1" dirty="0"/>
            </a:p>
          </p:txBody>
        </p:sp>
      </p:grpSp>
      <p:sp>
        <p:nvSpPr>
          <p:cNvPr id="36" name="TextBox 35">
            <a:extLst>
              <a:ext uri="{FF2B5EF4-FFF2-40B4-BE49-F238E27FC236}">
                <a16:creationId xmlns:a16="http://schemas.microsoft.com/office/drawing/2014/main" id="{8F1473AB-A421-40DB-8723-7923220E071F}"/>
              </a:ext>
            </a:extLst>
          </p:cNvPr>
          <p:cNvSpPr txBox="1"/>
          <p:nvPr/>
        </p:nvSpPr>
        <p:spPr>
          <a:xfrm>
            <a:off x="7973245" y="866775"/>
            <a:ext cx="4017910" cy="523220"/>
          </a:xfrm>
          <a:prstGeom prst="rect">
            <a:avLst/>
          </a:prstGeom>
          <a:noFill/>
        </p:spPr>
        <p:txBody>
          <a:bodyPr wrap="square" rtlCol="0">
            <a:spAutoFit/>
          </a:bodyPr>
          <a:lstStyle/>
          <a:p>
            <a:pPr algn="l" rtl="0"/>
            <a:r>
              <a:rPr lang="fr-ca" sz="1400" b="0" i="0" u="none" baseline="0" dirty="0"/>
              <a:t>L’option 2 est utilisée lorsque : la date de communication a eu lieu et que le CUE a été ACTIVÉ.</a:t>
            </a:r>
            <a:endParaRPr lang="fr-ca" sz="1400" dirty="0"/>
          </a:p>
        </p:txBody>
      </p:sp>
      <p:sp>
        <p:nvSpPr>
          <p:cNvPr id="35" name="TextBox 34">
            <a:extLst>
              <a:ext uri="{FF2B5EF4-FFF2-40B4-BE49-F238E27FC236}">
                <a16:creationId xmlns:a16="http://schemas.microsoft.com/office/drawing/2014/main" id="{2148597C-6F07-461C-B44B-A1BBEAF97F4D}"/>
              </a:ext>
            </a:extLst>
          </p:cNvPr>
          <p:cNvSpPr txBox="1"/>
          <p:nvPr/>
        </p:nvSpPr>
        <p:spPr>
          <a:xfrm>
            <a:off x="7863084" y="1918315"/>
            <a:ext cx="4017911" cy="4072910"/>
          </a:xfrm>
          <a:prstGeom prst="rect">
            <a:avLst/>
          </a:prstGeom>
          <a:noFill/>
        </p:spPr>
        <p:txBody>
          <a:bodyPr wrap="square">
            <a:spAutoFit/>
          </a:bodyPr>
          <a:lstStyle/>
          <a:p>
            <a:pPr marL="342900" lvl="0" indent="-342900" algn="l" rtl="0">
              <a:spcBef>
                <a:spcPts val="600"/>
              </a:spcBef>
              <a:spcAft>
                <a:spcPts val="1000"/>
              </a:spcAft>
              <a:buAutoNum type="arabicPeriod"/>
              <a:tabLst>
                <a:tab pos="228600" algn="l"/>
              </a:tabLst>
            </a:pPr>
            <a:r>
              <a:rPr lang="fr-ca" sz="1200" b="0" i="0" u="none" baseline="0" dirty="0">
                <a:effectLst/>
                <a:latin typeface="Arial" panose="020B0604020202020204" pitchFamily="34" charset="0"/>
                <a:ea typeface="Source Sans Pro Light" panose="020B0403030403020204" pitchFamily="34" charset="0"/>
                <a:cs typeface="Arial" panose="020B0604020202020204" pitchFamily="34" charset="0"/>
              </a:rPr>
              <a:t>Sélectionnez le bouton d’accueil</a:t>
            </a:r>
          </a:p>
          <a:p>
            <a:pPr marL="342900" lvl="0" indent="-342900" algn="l" rtl="0">
              <a:spcBef>
                <a:spcPts val="600"/>
              </a:spcBef>
              <a:spcAft>
                <a:spcPts val="1000"/>
              </a:spcAft>
              <a:buAutoNum type="arabicPeriod"/>
              <a:tabLst>
                <a:tab pos="228600" algn="l"/>
              </a:tabLst>
            </a:pP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Sélectionnez « Contrat d’utilisation de l’espace »</a:t>
            </a:r>
          </a:p>
          <a:p>
            <a:pPr marL="342900" lvl="0" indent="-342900" algn="l" rtl="0">
              <a:spcBef>
                <a:spcPts val="600"/>
              </a:spcBef>
              <a:spcAft>
                <a:spcPts val="1000"/>
              </a:spcAft>
              <a:buAutoNum type="arabicPeriod"/>
              <a:tabLst>
                <a:tab pos="228600" algn="l"/>
              </a:tabLst>
            </a:pP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Le tableau de requête de données sur les contrats d’utilisation de l’espace s’ouvre. Sélectionnez ou recherchez le SFIS ID souhaité</a:t>
            </a:r>
          </a:p>
          <a:p>
            <a:pPr marL="342900" lvl="0" indent="-342900" algn="l" rtl="0">
              <a:spcBef>
                <a:spcPts val="600"/>
              </a:spcBef>
              <a:spcAft>
                <a:spcPts val="1000"/>
              </a:spcAft>
              <a:buAutoNum type="arabicPeriod"/>
              <a:tabLst>
                <a:tab pos="228600" algn="l"/>
              </a:tabLst>
            </a:pP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Sélectionnez « Réviser »</a:t>
            </a:r>
          </a:p>
          <a:p>
            <a:pPr marL="342900" lvl="0" indent="-342900" algn="l" rtl="0">
              <a:spcBef>
                <a:spcPts val="600"/>
              </a:spcBef>
              <a:spcAft>
                <a:spcPts val="1000"/>
              </a:spcAft>
              <a:buAutoNum type="arabicPeriod"/>
              <a:tabLst>
                <a:tab pos="228600" algn="l"/>
              </a:tabLst>
            </a:pP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Entrez le « Futur nom » = Nom court de l’école/du programme (par exemple, </a:t>
            </a:r>
            <a:r>
              <a:rPr lang="fr-ca" sz="1200" b="0" i="0" u="none" baseline="0" dirty="0" err="1">
                <a:latin typeface="Arial" panose="020B0604020202020204" pitchFamily="34" charset="0"/>
                <a:ea typeface="Source Sans Pro Light" panose="020B0403030403020204" pitchFamily="34" charset="0"/>
                <a:cs typeface="Arial" panose="020B0604020202020204" pitchFamily="34" charset="0"/>
              </a:rPr>
              <a:t>Odre</a:t>
            </a: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 Street PS { }). L’ID SFIS doit être indiqué à l’intérieur des crochets; l’ID SFIS sera disponible après avoir appuyé sur le bouton « Créer un brouillon ».  Après avoir créé ce numéro, il faut l’ajouter à l’intérieur.</a:t>
            </a:r>
          </a:p>
          <a:p>
            <a:pPr marL="342900" lvl="0" indent="-342900" algn="l" rtl="0">
              <a:spcBef>
                <a:spcPts val="600"/>
              </a:spcBef>
              <a:spcAft>
                <a:spcPts val="1000"/>
              </a:spcAft>
              <a:buAutoNum type="arabicPeriod"/>
              <a:tabLst>
                <a:tab pos="228600" algn="l"/>
              </a:tabLst>
            </a:pP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Sélectionnez « </a:t>
            </a: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Problème</a:t>
            </a:r>
            <a:r>
              <a:rPr lang="fr-ca" sz="1200" b="0" i="0" u="none" baseline="0" dirty="0">
                <a:latin typeface="Arial" panose="020B0604020202020204" pitchFamily="34" charset="0"/>
                <a:ea typeface="Source Sans Pro Light" panose="020B0403030403020204" pitchFamily="34" charset="0"/>
                <a:cs typeface="Arial" panose="020B0604020202020204" pitchFamily="34" charset="0"/>
              </a:rPr>
              <a:t> » et le dossier se ferme.  Le dossier restera en « Révision en cours » jusqu’à ce qu’il soit approuvé par le personnel d’EDU. Ensuite, le statut deviendra actif.</a:t>
            </a:r>
          </a:p>
        </p:txBody>
      </p:sp>
      <p:sp>
        <p:nvSpPr>
          <p:cNvPr id="4" name="Slide Number Placeholder 3">
            <a:extLst>
              <a:ext uri="{FF2B5EF4-FFF2-40B4-BE49-F238E27FC236}">
                <a16:creationId xmlns:a16="http://schemas.microsoft.com/office/drawing/2014/main" id="{D3FBF372-2C3A-45A4-9BFF-7C5FD235361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21</a:t>
            </a:fld>
            <a:endParaRPr lang="en-CA" dirty="0"/>
          </a:p>
        </p:txBody>
      </p:sp>
      <p:sp>
        <p:nvSpPr>
          <p:cNvPr id="25" name="Slide Number Placeholder 7">
            <a:extLst>
              <a:ext uri="{FF2B5EF4-FFF2-40B4-BE49-F238E27FC236}">
                <a16:creationId xmlns:a16="http://schemas.microsoft.com/office/drawing/2014/main" id="{79665FD7-4C50-42C1-9813-E585C357556B}"/>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1593491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C90433E2-D295-4B83-B9AB-8A16A9DBD5B9}"/>
              </a:ext>
            </a:extLst>
          </p:cNvPr>
          <p:cNvSpPr txBox="1">
            <a:spLocks noGrp="1"/>
          </p:cNvSpPr>
          <p:nvPr>
            <p:ph type="title" idx="4294967295"/>
          </p:nvPr>
        </p:nvSpPr>
        <p:spPr>
          <a:xfrm>
            <a:off x="19948" y="11053"/>
            <a:ext cx="4109290"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la date d’expiration du CUE </a:t>
            </a:r>
          </a:p>
        </p:txBody>
      </p:sp>
      <p:grpSp>
        <p:nvGrpSpPr>
          <p:cNvPr id="2" name="Group 1" descr="Capture d’écran des étapes 1 et 2 de Modifier la date d’expiration du CUE, comme décrites dans la table suivante.">
            <a:extLst>
              <a:ext uri="{FF2B5EF4-FFF2-40B4-BE49-F238E27FC236}">
                <a16:creationId xmlns:a16="http://schemas.microsoft.com/office/drawing/2014/main" id="{2B40C3CB-5278-CBD6-1BAF-CAF992C22FD0}"/>
              </a:ext>
            </a:extLst>
          </p:cNvPr>
          <p:cNvGrpSpPr/>
          <p:nvPr/>
        </p:nvGrpSpPr>
        <p:grpSpPr>
          <a:xfrm>
            <a:off x="0" y="576323"/>
            <a:ext cx="2940717" cy="3687965"/>
            <a:chOff x="0" y="576323"/>
            <a:chExt cx="2940717" cy="3687965"/>
          </a:xfrm>
        </p:grpSpPr>
        <p:pic>
          <p:nvPicPr>
            <p:cNvPr id="33" name="Picture 32" descr="Graphical user interface, text, application&#10;&#10;Description automatically generated">
              <a:extLst>
                <a:ext uri="{FF2B5EF4-FFF2-40B4-BE49-F238E27FC236}">
                  <a16:creationId xmlns:a16="http://schemas.microsoft.com/office/drawing/2014/main" id="{14F03D7E-DE8D-49AC-9362-F426DFCD5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852402" cy="3656021"/>
            </a:xfrm>
            <a:prstGeom prst="rect">
              <a:avLst/>
            </a:prstGeom>
            <a:ln>
              <a:solidFill>
                <a:schemeClr val="tx1"/>
              </a:solidFill>
            </a:ln>
          </p:spPr>
        </p:pic>
        <p:sp>
          <p:nvSpPr>
            <p:cNvPr id="34" name="Oval 33">
              <a:extLst>
                <a:ext uri="{FF2B5EF4-FFF2-40B4-BE49-F238E27FC236}">
                  <a16:creationId xmlns:a16="http://schemas.microsoft.com/office/drawing/2014/main" id="{A6810A40-0C9F-4A59-9B8A-03C3DC938782}"/>
                </a:ext>
              </a:extLst>
            </p:cNvPr>
            <p:cNvSpPr/>
            <p:nvPr/>
          </p:nvSpPr>
          <p:spPr>
            <a:xfrm>
              <a:off x="617300" y="381356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TextBox 34">
              <a:extLst>
                <a:ext uri="{FF2B5EF4-FFF2-40B4-BE49-F238E27FC236}">
                  <a16:creationId xmlns:a16="http://schemas.microsoft.com/office/drawing/2014/main" id="{BCBFD028-6DE3-49DC-97EA-D231754146E1}"/>
                </a:ext>
              </a:extLst>
            </p:cNvPr>
            <p:cNvSpPr txBox="1"/>
            <p:nvPr/>
          </p:nvSpPr>
          <p:spPr>
            <a:xfrm>
              <a:off x="387198" y="3613755"/>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36" name="Oval 35">
              <a:extLst>
                <a:ext uri="{FF2B5EF4-FFF2-40B4-BE49-F238E27FC236}">
                  <a16:creationId xmlns:a16="http://schemas.microsoft.com/office/drawing/2014/main" id="{31C135B3-5C16-4DA0-83DC-C1DD3A8ADBF3}"/>
                </a:ext>
              </a:extLst>
            </p:cNvPr>
            <p:cNvSpPr/>
            <p:nvPr/>
          </p:nvSpPr>
          <p:spPr>
            <a:xfrm>
              <a:off x="0" y="7661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TextBox 36">
              <a:extLst>
                <a:ext uri="{FF2B5EF4-FFF2-40B4-BE49-F238E27FC236}">
                  <a16:creationId xmlns:a16="http://schemas.microsoft.com/office/drawing/2014/main" id="{438463BB-2B31-46B3-91DA-B4C0C21B5E6F}"/>
                </a:ext>
              </a:extLst>
            </p:cNvPr>
            <p:cNvSpPr txBox="1"/>
            <p:nvPr/>
          </p:nvSpPr>
          <p:spPr>
            <a:xfrm>
              <a:off x="768295" y="57632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4" name="Group 3" descr="Capture d’écran des étapes 3 à 5 de Modifier la date d’expiration du CUE, comme décrites dans la table suivante.">
            <a:extLst>
              <a:ext uri="{FF2B5EF4-FFF2-40B4-BE49-F238E27FC236}">
                <a16:creationId xmlns:a16="http://schemas.microsoft.com/office/drawing/2014/main" id="{A769BB59-2A2F-6EEA-721A-D139DE0CC449}"/>
              </a:ext>
            </a:extLst>
          </p:cNvPr>
          <p:cNvGrpSpPr/>
          <p:nvPr/>
        </p:nvGrpSpPr>
        <p:grpSpPr>
          <a:xfrm>
            <a:off x="3102934" y="625960"/>
            <a:ext cx="8794540" cy="3638327"/>
            <a:chOff x="3102934" y="625960"/>
            <a:chExt cx="8794540" cy="3638327"/>
          </a:xfrm>
        </p:grpSpPr>
        <p:pic>
          <p:nvPicPr>
            <p:cNvPr id="32" name="Picture 31" descr="Graphical user interface, table&#10;&#10;Description automatically generated">
              <a:extLst>
                <a:ext uri="{FF2B5EF4-FFF2-40B4-BE49-F238E27FC236}">
                  <a16:creationId xmlns:a16="http://schemas.microsoft.com/office/drawing/2014/main" id="{2F0AF2E2-5EF4-4B88-B6F1-9A78C7AC74CF}"/>
                </a:ext>
              </a:extLst>
            </p:cNvPr>
            <p:cNvPicPr>
              <a:picLocks noChangeAspect="1"/>
            </p:cNvPicPr>
            <p:nvPr/>
          </p:nvPicPr>
          <p:blipFill rotWithShape="1">
            <a:blip r:embed="rId3">
              <a:extLst>
                <a:ext uri="{28A0092B-C50C-407E-A947-70E740481C1C}">
                  <a14:useLocalDpi xmlns:a14="http://schemas.microsoft.com/office/drawing/2010/main" val="0"/>
                </a:ext>
              </a:extLst>
            </a:blip>
            <a:srcRect l="6157"/>
            <a:stretch/>
          </p:blipFill>
          <p:spPr>
            <a:xfrm>
              <a:off x="3102934" y="625960"/>
              <a:ext cx="8794540" cy="3638327"/>
            </a:xfrm>
            <a:prstGeom prst="rect">
              <a:avLst/>
            </a:prstGeom>
            <a:ln>
              <a:solidFill>
                <a:schemeClr val="tx1"/>
              </a:solidFill>
            </a:ln>
          </p:spPr>
        </p:pic>
        <p:sp>
          <p:nvSpPr>
            <p:cNvPr id="38" name="Oval 37">
              <a:extLst>
                <a:ext uri="{FF2B5EF4-FFF2-40B4-BE49-F238E27FC236}">
                  <a16:creationId xmlns:a16="http://schemas.microsoft.com/office/drawing/2014/main" id="{7194C700-518A-4095-9A77-EFA200D9654F}"/>
                </a:ext>
              </a:extLst>
            </p:cNvPr>
            <p:cNvSpPr/>
            <p:nvPr/>
          </p:nvSpPr>
          <p:spPr>
            <a:xfrm>
              <a:off x="10653065" y="1470417"/>
              <a:ext cx="1174933" cy="1946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Oval 38">
              <a:extLst>
                <a:ext uri="{FF2B5EF4-FFF2-40B4-BE49-F238E27FC236}">
                  <a16:creationId xmlns:a16="http://schemas.microsoft.com/office/drawing/2014/main" id="{99762291-317D-4A11-AD86-5CB5B9E62A7C}"/>
                </a:ext>
              </a:extLst>
            </p:cNvPr>
            <p:cNvSpPr/>
            <p:nvPr/>
          </p:nvSpPr>
          <p:spPr>
            <a:xfrm>
              <a:off x="5707129" y="1868324"/>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0EBED29D-5A9F-407F-A7FD-B9ACA089FEFB}"/>
                </a:ext>
              </a:extLst>
            </p:cNvPr>
            <p:cNvSpPr txBox="1"/>
            <p:nvPr/>
          </p:nvSpPr>
          <p:spPr>
            <a:xfrm>
              <a:off x="6381410" y="1399962"/>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41" name="TextBox 40">
              <a:extLst>
                <a:ext uri="{FF2B5EF4-FFF2-40B4-BE49-F238E27FC236}">
                  <a16:creationId xmlns:a16="http://schemas.microsoft.com/office/drawing/2014/main" id="{79D72DB4-59E0-4468-8E60-0EB3A88E5830}"/>
                </a:ext>
              </a:extLst>
            </p:cNvPr>
            <p:cNvSpPr txBox="1"/>
            <p:nvPr/>
          </p:nvSpPr>
          <p:spPr>
            <a:xfrm>
              <a:off x="10498311" y="1129660"/>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2" name="Oval 41">
              <a:extLst>
                <a:ext uri="{FF2B5EF4-FFF2-40B4-BE49-F238E27FC236}">
                  <a16:creationId xmlns:a16="http://schemas.microsoft.com/office/drawing/2014/main" id="{91A669F4-9A27-4AE3-8D83-0518F67BAB6F}"/>
                </a:ext>
              </a:extLst>
            </p:cNvPr>
            <p:cNvSpPr/>
            <p:nvPr/>
          </p:nvSpPr>
          <p:spPr>
            <a:xfrm>
              <a:off x="5556437" y="2465885"/>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3" name="TextBox 42">
              <a:extLst>
                <a:ext uri="{FF2B5EF4-FFF2-40B4-BE49-F238E27FC236}">
                  <a16:creationId xmlns:a16="http://schemas.microsoft.com/office/drawing/2014/main" id="{DB8E9651-38D6-4911-B22F-3E28F0608628}"/>
                </a:ext>
              </a:extLst>
            </p:cNvPr>
            <p:cNvSpPr txBox="1"/>
            <p:nvPr/>
          </p:nvSpPr>
          <p:spPr>
            <a:xfrm>
              <a:off x="5112402" y="2465885"/>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pSp>
        <p:nvGrpSpPr>
          <p:cNvPr id="5" name="Group 4" descr="Capture d’écran des étapes 6 à 8 de Modifier la date d’expiration du CUE, comme décrites dans la table suivante.">
            <a:extLst>
              <a:ext uri="{FF2B5EF4-FFF2-40B4-BE49-F238E27FC236}">
                <a16:creationId xmlns:a16="http://schemas.microsoft.com/office/drawing/2014/main" id="{CF708A2A-DCC8-781E-9B53-D55EC04727D1}"/>
              </a:ext>
            </a:extLst>
          </p:cNvPr>
          <p:cNvGrpSpPr/>
          <p:nvPr/>
        </p:nvGrpSpPr>
        <p:grpSpPr>
          <a:xfrm>
            <a:off x="97602" y="4435764"/>
            <a:ext cx="7236648" cy="2425724"/>
            <a:chOff x="97602" y="4435764"/>
            <a:chExt cx="7236648" cy="2425724"/>
          </a:xfrm>
        </p:grpSpPr>
        <p:pic>
          <p:nvPicPr>
            <p:cNvPr id="16" name="Picture 15" descr="Graphical user interface, text, application, email&#10;&#10;Description automatically generated">
              <a:extLst>
                <a:ext uri="{FF2B5EF4-FFF2-40B4-BE49-F238E27FC236}">
                  <a16:creationId xmlns:a16="http://schemas.microsoft.com/office/drawing/2014/main" id="{9D12396A-17CC-4355-B677-566961122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02" y="4435764"/>
              <a:ext cx="7236648" cy="2285711"/>
            </a:xfrm>
            <a:prstGeom prst="rect">
              <a:avLst/>
            </a:prstGeom>
            <a:ln>
              <a:solidFill>
                <a:schemeClr val="tx1"/>
              </a:solidFill>
            </a:ln>
          </p:spPr>
        </p:pic>
        <p:sp>
          <p:nvSpPr>
            <p:cNvPr id="20" name="Oval 19">
              <a:extLst>
                <a:ext uri="{FF2B5EF4-FFF2-40B4-BE49-F238E27FC236}">
                  <a16:creationId xmlns:a16="http://schemas.microsoft.com/office/drawing/2014/main" id="{3ADC78AC-1946-4AAF-A6C8-A9D8254AC795}"/>
                </a:ext>
              </a:extLst>
            </p:cNvPr>
            <p:cNvSpPr/>
            <p:nvPr/>
          </p:nvSpPr>
          <p:spPr>
            <a:xfrm>
              <a:off x="6006209" y="4622416"/>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TextBox 21">
              <a:extLst>
                <a:ext uri="{FF2B5EF4-FFF2-40B4-BE49-F238E27FC236}">
                  <a16:creationId xmlns:a16="http://schemas.microsoft.com/office/drawing/2014/main" id="{DD79B79A-C1C2-419A-88AC-E21051666F40}"/>
                </a:ext>
              </a:extLst>
            </p:cNvPr>
            <p:cNvSpPr txBox="1"/>
            <p:nvPr/>
          </p:nvSpPr>
          <p:spPr>
            <a:xfrm>
              <a:off x="6126607" y="4845676"/>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23" name="Oval 22">
              <a:extLst>
                <a:ext uri="{FF2B5EF4-FFF2-40B4-BE49-F238E27FC236}">
                  <a16:creationId xmlns:a16="http://schemas.microsoft.com/office/drawing/2014/main" id="{34459E35-DDF1-4847-8FF6-C3074F9DCF75}"/>
                </a:ext>
              </a:extLst>
            </p:cNvPr>
            <p:cNvSpPr/>
            <p:nvPr/>
          </p:nvSpPr>
          <p:spPr>
            <a:xfrm>
              <a:off x="123069" y="5753973"/>
              <a:ext cx="2781764" cy="3651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Oval 27">
              <a:extLst>
                <a:ext uri="{FF2B5EF4-FFF2-40B4-BE49-F238E27FC236}">
                  <a16:creationId xmlns:a16="http://schemas.microsoft.com/office/drawing/2014/main" id="{D72F241C-FBEA-408D-90D6-895E550DA3DE}"/>
                </a:ext>
              </a:extLst>
            </p:cNvPr>
            <p:cNvSpPr/>
            <p:nvPr/>
          </p:nvSpPr>
          <p:spPr>
            <a:xfrm>
              <a:off x="4980886" y="5900984"/>
              <a:ext cx="1529886"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TextBox 29">
              <a:extLst>
                <a:ext uri="{FF2B5EF4-FFF2-40B4-BE49-F238E27FC236}">
                  <a16:creationId xmlns:a16="http://schemas.microsoft.com/office/drawing/2014/main" id="{3835650E-CA62-48C9-9F41-2687740B47E1}"/>
                </a:ext>
              </a:extLst>
            </p:cNvPr>
            <p:cNvSpPr txBox="1"/>
            <p:nvPr/>
          </p:nvSpPr>
          <p:spPr>
            <a:xfrm>
              <a:off x="4749802" y="5641496"/>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24" name="TextBox 23">
              <a:extLst>
                <a:ext uri="{FF2B5EF4-FFF2-40B4-BE49-F238E27FC236}">
                  <a16:creationId xmlns:a16="http://schemas.microsoft.com/office/drawing/2014/main" id="{E44B6791-B6C0-4FD0-9407-420E6407A6FE}"/>
                </a:ext>
              </a:extLst>
            </p:cNvPr>
            <p:cNvSpPr txBox="1"/>
            <p:nvPr/>
          </p:nvSpPr>
          <p:spPr>
            <a:xfrm>
              <a:off x="2904833" y="5433419"/>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31" name="Slide Number Placeholder 7">
              <a:extLst>
                <a:ext uri="{FF2B5EF4-FFF2-40B4-BE49-F238E27FC236}">
                  <a16:creationId xmlns:a16="http://schemas.microsoft.com/office/drawing/2014/main" id="{460693A5-F908-499D-91D6-C3611D98C7D4}"/>
                </a:ext>
              </a:extLst>
            </p:cNvPr>
            <p:cNvSpPr txBox="1">
              <a:spLocks/>
            </p:cNvSpPr>
            <p:nvPr/>
          </p:nvSpPr>
          <p:spPr>
            <a:xfrm>
              <a:off x="493979" y="649636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22</a:t>
              </a:fld>
              <a:endParaRPr lang="en-US" dirty="0">
                <a:solidFill>
                  <a:schemeClr val="tx1"/>
                </a:solidFill>
              </a:endParaRPr>
            </a:p>
          </p:txBody>
        </p:sp>
      </p:grpSp>
      <p:graphicFrame>
        <p:nvGraphicFramePr>
          <p:cNvPr id="26" name="Table 25">
            <a:extLst>
              <a:ext uri="{FF2B5EF4-FFF2-40B4-BE49-F238E27FC236}">
                <a16:creationId xmlns:a16="http://schemas.microsoft.com/office/drawing/2014/main" id="{9F9F598D-6774-46A9-8DC5-22D8CBB0BFD7}"/>
              </a:ext>
            </a:extLst>
          </p:cNvPr>
          <p:cNvGraphicFramePr>
            <a:graphicFrameLocks noGrp="1"/>
          </p:cNvGraphicFramePr>
          <p:nvPr>
            <p:extLst>
              <p:ext uri="{D42A27DB-BD31-4B8C-83A1-F6EECF244321}">
                <p14:modId xmlns:p14="http://schemas.microsoft.com/office/powerpoint/2010/main" val="1854227301"/>
              </p:ext>
            </p:extLst>
          </p:nvPr>
        </p:nvGraphicFramePr>
        <p:xfrm>
          <a:off x="7448263" y="4457424"/>
          <a:ext cx="4646129" cy="2133600"/>
        </p:xfrm>
        <a:graphic>
          <a:graphicData uri="http://schemas.openxmlformats.org/drawingml/2006/table">
            <a:tbl>
              <a:tblPr firstRow="1">
                <a:tableStyleId>{5940675A-B579-460E-94D1-54222C63F5DA}</a:tableStyleId>
              </a:tblPr>
              <a:tblGrid>
                <a:gridCol w="4646129">
                  <a:extLst>
                    <a:ext uri="{9D8B030D-6E8A-4147-A177-3AD203B41FA5}">
                      <a16:colId xmlns:a16="http://schemas.microsoft.com/office/drawing/2014/main" val="1511043973"/>
                    </a:ext>
                  </a:extLst>
                </a:gridCol>
              </a:tblGrid>
              <a:tr h="81140">
                <a:tc>
                  <a:txBody>
                    <a:bodyPr/>
                    <a:lstStyle/>
                    <a:p>
                      <a:pPr algn="l" rtl="0" fontAlgn="b"/>
                      <a:r>
                        <a:rPr lang="fr-ca" sz="1400" b="0" u="none" strike="noStrike" baseline="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8023597"/>
                  </a:ext>
                </a:extLst>
              </a:tr>
              <a:tr h="71104">
                <a:tc>
                  <a:txBody>
                    <a:bodyPr/>
                    <a:lstStyle/>
                    <a:p>
                      <a:pPr algn="l" rtl="0" fontAlgn="b"/>
                      <a:r>
                        <a:rPr lang="fr-ca" sz="1400" b="0" u="none" strike="noStrike" baseline="0">
                          <a:effectLst/>
                        </a:rPr>
                        <a:t>2. Sélectionnez « Contrat d’utilisation de l’espace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9260125"/>
                  </a:ext>
                </a:extLst>
              </a:tr>
              <a:tr h="71104">
                <a:tc>
                  <a:txBody>
                    <a:bodyPr/>
                    <a:lstStyle/>
                    <a:p>
                      <a:pPr algn="l" rtl="0" fontAlgn="b"/>
                      <a:r>
                        <a:rPr lang="fr-ca" sz="1400" b="0" u="none" strike="noStrike" baseline="0">
                          <a:effectLst/>
                        </a:rPr>
                        <a:t>3. Entrez la « SFIS ID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5816604"/>
                  </a:ext>
                </a:extLst>
              </a:tr>
              <a:tr h="71104">
                <a:tc>
                  <a:txBody>
                    <a:bodyPr/>
                    <a:lstStyle/>
                    <a:p>
                      <a:pPr algn="l" rtl="0" fontAlgn="b"/>
                      <a:r>
                        <a:rPr lang="fr-ca" sz="1400" b="0" u="none" strike="noStrike" baseline="0" dirty="0">
                          <a:effectLst/>
                        </a:rPr>
                        <a:t>4. Sélectionnez « Appliquez les filtres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918592"/>
                  </a:ext>
                </a:extLst>
              </a:tr>
              <a:tr h="121710">
                <a:tc>
                  <a:txBody>
                    <a:bodyPr/>
                    <a:lstStyle/>
                    <a:p>
                      <a:pPr algn="l" rtl="0" fontAlgn="b"/>
                      <a:r>
                        <a:rPr lang="fr-ca" sz="1400" b="0" u="none" strike="noStrike" baseline="0">
                          <a:effectLst/>
                        </a:rPr>
                        <a:t>5. Sélectionnez pour ouvrir le dossier (un seul clic suffit)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3021397"/>
                  </a:ext>
                </a:extLst>
              </a:tr>
              <a:tr h="202849">
                <a:tc>
                  <a:txBody>
                    <a:bodyPr/>
                    <a:lstStyle/>
                    <a:p>
                      <a:pPr algn="l" rtl="0" fontAlgn="b"/>
                      <a:r>
                        <a:rPr lang="fr-ca" sz="1400" b="0" u="none" strike="noStrike" baseline="0">
                          <a:effectLst/>
                        </a:rPr>
                        <a:t>6. Sélectionnez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1162562"/>
                  </a:ext>
                </a:extLst>
              </a:tr>
              <a:tr h="81140">
                <a:tc>
                  <a:txBody>
                    <a:bodyPr/>
                    <a:lstStyle/>
                    <a:p>
                      <a:pPr algn="l" rtl="0" fontAlgn="b"/>
                      <a:r>
                        <a:rPr lang="fr-ca" sz="1400" b="0" u="none" strike="noStrike" baseline="0">
                          <a:effectLst/>
                        </a:rPr>
                        <a:t>7. Naviguez jusqu’à « Dates d’accord d’utilisation d’espace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2578649"/>
                  </a:ext>
                </a:extLst>
              </a:tr>
              <a:tr h="81140">
                <a:tc>
                  <a:txBody>
                    <a:bodyPr/>
                    <a:lstStyle/>
                    <a:p>
                      <a:pPr algn="l" rtl="0" fontAlgn="b"/>
                      <a:r>
                        <a:rPr lang="fr-ca" sz="1400" b="0" u="none" strike="noStrike" baseline="0">
                          <a:effectLst/>
                        </a:rPr>
                        <a:t>8. Entrez la date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775791"/>
                  </a:ext>
                </a:extLst>
              </a:tr>
              <a:tr h="71104">
                <a:tc>
                  <a:txBody>
                    <a:bodyPr/>
                    <a:lstStyle/>
                    <a:p>
                      <a:pPr algn="l" rtl="0" fontAlgn="b"/>
                      <a:r>
                        <a:rPr lang="fr-ca" sz="1400" b="0" u="none" strike="noStrike" baseline="0" dirty="0">
                          <a:effectLst/>
                        </a:rPr>
                        <a:t>Sélectionnez « </a:t>
                      </a:r>
                      <a:r>
                        <a:rPr lang="fr-CA" sz="1400" b="0" u="none" strike="noStrike" baseline="0" dirty="0">
                          <a:effectLst/>
                        </a:rPr>
                        <a:t>Problème</a:t>
                      </a:r>
                      <a:r>
                        <a:rPr lang="fr-ca" sz="1400" b="0" u="none" strike="noStrike" baseline="0" dirty="0">
                          <a:effectLst/>
                        </a:rPr>
                        <a:t> » si aucune autre modification n’est nécessaire dans le formulaire CUE.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5302143"/>
                  </a:ext>
                </a:extLst>
              </a:tr>
            </a:tbl>
          </a:graphicData>
        </a:graphic>
      </p:graphicFrame>
      <p:sp>
        <p:nvSpPr>
          <p:cNvPr id="3" name="Slide Number Placeholder 2">
            <a:extLst>
              <a:ext uri="{FF2B5EF4-FFF2-40B4-BE49-F238E27FC236}">
                <a16:creationId xmlns:a16="http://schemas.microsoft.com/office/drawing/2014/main" id="{571A3219-12DE-459B-A93C-A5360562B783}"/>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22</a:t>
            </a:fld>
            <a:endParaRPr lang="en-CA" dirty="0"/>
          </a:p>
        </p:txBody>
      </p:sp>
    </p:spTree>
    <p:extLst>
      <p:ext uri="{BB962C8B-B14F-4D97-AF65-F5344CB8AC3E}">
        <p14:creationId xmlns:p14="http://schemas.microsoft.com/office/powerpoint/2010/main" val="4294897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3B3577E-2CB8-460D-9B0F-94078E933464}"/>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Programme de la division déplacé   </a:t>
            </a:r>
          </a:p>
        </p:txBody>
      </p:sp>
      <p:grpSp>
        <p:nvGrpSpPr>
          <p:cNvPr id="2" name="Group 1" descr="Capture d’écran des étapes 1 et 2 pour un Programme de la division déplacé, comme décrites dans la table suivante.">
            <a:extLst>
              <a:ext uri="{FF2B5EF4-FFF2-40B4-BE49-F238E27FC236}">
                <a16:creationId xmlns:a16="http://schemas.microsoft.com/office/drawing/2014/main" id="{EB607B7B-EC62-A4A2-C4B3-9988B7A69311}"/>
              </a:ext>
            </a:extLst>
          </p:cNvPr>
          <p:cNvGrpSpPr/>
          <p:nvPr/>
        </p:nvGrpSpPr>
        <p:grpSpPr>
          <a:xfrm>
            <a:off x="26705" y="664733"/>
            <a:ext cx="2615027" cy="2764267"/>
            <a:chOff x="26705" y="664733"/>
            <a:chExt cx="2615027" cy="2764267"/>
          </a:xfrm>
        </p:grpSpPr>
        <p:pic>
          <p:nvPicPr>
            <p:cNvPr id="11" name="Picture 10" descr="Graphical user interface, application&#10;&#10;Description automatically generated">
              <a:extLst>
                <a:ext uri="{FF2B5EF4-FFF2-40B4-BE49-F238E27FC236}">
                  <a16:creationId xmlns:a16="http://schemas.microsoft.com/office/drawing/2014/main" id="{E0F6A080-7CFE-418A-97A9-57B730D86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12666"/>
              <a:ext cx="2565532" cy="2616334"/>
            </a:xfrm>
            <a:prstGeom prst="rect">
              <a:avLst/>
            </a:prstGeom>
            <a:ln>
              <a:solidFill>
                <a:schemeClr val="tx1"/>
              </a:solidFill>
            </a:ln>
          </p:spPr>
        </p:pic>
        <p:sp>
          <p:nvSpPr>
            <p:cNvPr id="6" name="Oval 5">
              <a:extLst>
                <a:ext uri="{FF2B5EF4-FFF2-40B4-BE49-F238E27FC236}">
                  <a16:creationId xmlns:a16="http://schemas.microsoft.com/office/drawing/2014/main" id="{77BA5CA4-65F5-4757-93C3-F4487FB58B1D}"/>
                </a:ext>
              </a:extLst>
            </p:cNvPr>
            <p:cNvSpPr/>
            <p:nvPr/>
          </p:nvSpPr>
          <p:spPr>
            <a:xfrm>
              <a:off x="429155" y="1893867"/>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DC530DF1-3FBC-4869-A0F9-EE8A8151D8FE}"/>
                </a:ext>
              </a:extLst>
            </p:cNvPr>
            <p:cNvSpPr txBox="1"/>
            <p:nvPr/>
          </p:nvSpPr>
          <p:spPr>
            <a:xfrm>
              <a:off x="2194576" y="1640707"/>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6C76C333-C1BB-4AB3-A8C5-546B50BAF267}"/>
                </a:ext>
              </a:extLst>
            </p:cNvPr>
            <p:cNvSpPr/>
            <p:nvPr/>
          </p:nvSpPr>
          <p:spPr>
            <a:xfrm>
              <a:off x="26705" y="85453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78BD363F-407C-4B92-A9EB-FC4D6F30B3A1}"/>
                </a:ext>
              </a:extLst>
            </p:cNvPr>
            <p:cNvSpPr txBox="1"/>
            <p:nvPr/>
          </p:nvSpPr>
          <p:spPr>
            <a:xfrm>
              <a:off x="795000" y="66473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3" name="Group 2" descr="Capture d’écran des étapes 3 et 4 pour un Programme de la division déplacé, comme décrites dans la table suivante.">
            <a:extLst>
              <a:ext uri="{FF2B5EF4-FFF2-40B4-BE49-F238E27FC236}">
                <a16:creationId xmlns:a16="http://schemas.microsoft.com/office/drawing/2014/main" id="{A0D12E67-22B5-341A-62B6-4108A56F3E19}"/>
              </a:ext>
            </a:extLst>
          </p:cNvPr>
          <p:cNvGrpSpPr/>
          <p:nvPr/>
        </p:nvGrpSpPr>
        <p:grpSpPr>
          <a:xfrm>
            <a:off x="2886468" y="834081"/>
            <a:ext cx="5234794" cy="2339236"/>
            <a:chOff x="2886468" y="834081"/>
            <a:chExt cx="5234794" cy="2339236"/>
          </a:xfrm>
        </p:grpSpPr>
        <p:pic>
          <p:nvPicPr>
            <p:cNvPr id="15" name="Picture 14" descr="Graphical user interface, application&#10;&#10;Description automatically generated">
              <a:extLst>
                <a:ext uri="{FF2B5EF4-FFF2-40B4-BE49-F238E27FC236}">
                  <a16:creationId xmlns:a16="http://schemas.microsoft.com/office/drawing/2014/main" id="{2EF5BCDD-7306-45E8-9033-F2774CF43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468" y="834081"/>
              <a:ext cx="5234794" cy="2339236"/>
            </a:xfrm>
            <a:prstGeom prst="rect">
              <a:avLst/>
            </a:prstGeom>
            <a:ln>
              <a:solidFill>
                <a:schemeClr val="tx1"/>
              </a:solidFill>
            </a:ln>
          </p:spPr>
        </p:pic>
        <p:sp>
          <p:nvSpPr>
            <p:cNvPr id="13" name="Oval 12">
              <a:extLst>
                <a:ext uri="{FF2B5EF4-FFF2-40B4-BE49-F238E27FC236}">
                  <a16:creationId xmlns:a16="http://schemas.microsoft.com/office/drawing/2014/main" id="{38D89BB3-394E-4985-87DB-482114965069}"/>
                </a:ext>
              </a:extLst>
            </p:cNvPr>
            <p:cNvSpPr/>
            <p:nvPr/>
          </p:nvSpPr>
          <p:spPr>
            <a:xfrm>
              <a:off x="3544501" y="2074240"/>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1C3B372C-43E3-4260-B1C7-9F2556A439FE}"/>
                </a:ext>
              </a:extLst>
            </p:cNvPr>
            <p:cNvSpPr txBox="1"/>
            <p:nvPr/>
          </p:nvSpPr>
          <p:spPr>
            <a:xfrm>
              <a:off x="3153327" y="2010039"/>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3" name="Oval 22">
              <a:extLst>
                <a:ext uri="{FF2B5EF4-FFF2-40B4-BE49-F238E27FC236}">
                  <a16:creationId xmlns:a16="http://schemas.microsoft.com/office/drawing/2014/main" id="{14B5F0D8-7E9E-46D8-BB4A-2C61F55547C6}"/>
                </a:ext>
              </a:extLst>
            </p:cNvPr>
            <p:cNvSpPr/>
            <p:nvPr/>
          </p:nvSpPr>
          <p:spPr>
            <a:xfrm>
              <a:off x="3515927" y="2563512"/>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TextBox 34">
              <a:extLst>
                <a:ext uri="{FF2B5EF4-FFF2-40B4-BE49-F238E27FC236}">
                  <a16:creationId xmlns:a16="http://schemas.microsoft.com/office/drawing/2014/main" id="{19FD9CD3-1E76-4F96-9132-A72494643E22}"/>
                </a:ext>
              </a:extLst>
            </p:cNvPr>
            <p:cNvSpPr txBox="1"/>
            <p:nvPr/>
          </p:nvSpPr>
          <p:spPr>
            <a:xfrm>
              <a:off x="3153327" y="2510627"/>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pSp>
        <p:nvGrpSpPr>
          <p:cNvPr id="5" name="Group 4" descr="Capture d’écran de l’étape 5 pour un Programme de la division déplacé, comme décrite dans la table suivante.">
            <a:extLst>
              <a:ext uri="{FF2B5EF4-FFF2-40B4-BE49-F238E27FC236}">
                <a16:creationId xmlns:a16="http://schemas.microsoft.com/office/drawing/2014/main" id="{E10F97E0-B486-F2EA-323B-AD61E2ED7A88}"/>
              </a:ext>
            </a:extLst>
          </p:cNvPr>
          <p:cNvGrpSpPr/>
          <p:nvPr/>
        </p:nvGrpSpPr>
        <p:grpSpPr>
          <a:xfrm>
            <a:off x="2886469" y="3292079"/>
            <a:ext cx="5840925" cy="3429396"/>
            <a:chOff x="2886469" y="3292079"/>
            <a:chExt cx="5840925" cy="3429396"/>
          </a:xfrm>
        </p:grpSpPr>
        <p:sp>
          <p:nvSpPr>
            <p:cNvPr id="31" name="TextBox 30">
              <a:extLst>
                <a:ext uri="{FF2B5EF4-FFF2-40B4-BE49-F238E27FC236}">
                  <a16:creationId xmlns:a16="http://schemas.microsoft.com/office/drawing/2014/main" id="{FA1B71C5-79CC-47D1-A4C2-AC9E56B81EAD}"/>
                </a:ext>
              </a:extLst>
            </p:cNvPr>
            <p:cNvSpPr txBox="1"/>
            <p:nvPr/>
          </p:nvSpPr>
          <p:spPr>
            <a:xfrm>
              <a:off x="8200095" y="4538821"/>
              <a:ext cx="527299" cy="369332"/>
            </a:xfrm>
            <a:prstGeom prst="rect">
              <a:avLst/>
            </a:prstGeom>
            <a:noFill/>
            <a:ln>
              <a:solidFill>
                <a:schemeClr val="tx1"/>
              </a:solidFill>
            </a:ln>
          </p:spPr>
          <p:txBody>
            <a:bodyPr wrap="square">
              <a:spAutoFit/>
            </a:bodyPr>
            <a:lstStyle/>
            <a:p>
              <a:r>
                <a:rPr lang="en-US" dirty="0"/>
                <a:t>5. </a:t>
              </a:r>
              <a:endParaRPr lang="en-CA" dirty="0"/>
            </a:p>
          </p:txBody>
        </p:sp>
        <p:pic>
          <p:nvPicPr>
            <p:cNvPr id="17" name="Picture 16" descr="Graphical user interface, text, application, email&#10;&#10;Description automatically generated">
              <a:extLst>
                <a:ext uri="{FF2B5EF4-FFF2-40B4-BE49-F238E27FC236}">
                  <a16:creationId xmlns:a16="http://schemas.microsoft.com/office/drawing/2014/main" id="{544C3FFF-1E93-4488-BD06-1CAA5B156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469" y="3292079"/>
              <a:ext cx="5234794" cy="3429396"/>
            </a:xfrm>
            <a:prstGeom prst="rect">
              <a:avLst/>
            </a:prstGeom>
            <a:ln>
              <a:solidFill>
                <a:schemeClr val="tx1"/>
              </a:solidFill>
            </a:ln>
          </p:spPr>
        </p:pic>
      </p:grpSp>
      <p:graphicFrame>
        <p:nvGraphicFramePr>
          <p:cNvPr id="21" name="Table 20">
            <a:extLst>
              <a:ext uri="{FF2B5EF4-FFF2-40B4-BE49-F238E27FC236}">
                <a16:creationId xmlns:a16="http://schemas.microsoft.com/office/drawing/2014/main" id="{50E1103B-5F4F-40FF-B66D-D68EACA7D782}"/>
              </a:ext>
            </a:extLst>
          </p:cNvPr>
          <p:cNvGraphicFramePr>
            <a:graphicFrameLocks noGrp="1"/>
          </p:cNvGraphicFramePr>
          <p:nvPr>
            <p:extLst>
              <p:ext uri="{D42A27DB-BD31-4B8C-83A1-F6EECF244321}">
                <p14:modId xmlns:p14="http://schemas.microsoft.com/office/powerpoint/2010/main" val="244410522"/>
              </p:ext>
            </p:extLst>
          </p:nvPr>
        </p:nvGraphicFramePr>
        <p:xfrm>
          <a:off x="8483862" y="1359775"/>
          <a:ext cx="3631938" cy="2182321"/>
        </p:xfrm>
        <a:graphic>
          <a:graphicData uri="http://schemas.openxmlformats.org/drawingml/2006/table">
            <a:tbl>
              <a:tblPr firstRow="1">
                <a:tableStyleId>{5940675A-B579-460E-94D1-54222C63F5DA}</a:tableStyleId>
              </a:tblPr>
              <a:tblGrid>
                <a:gridCol w="3631938">
                  <a:extLst>
                    <a:ext uri="{9D8B030D-6E8A-4147-A177-3AD203B41FA5}">
                      <a16:colId xmlns:a16="http://schemas.microsoft.com/office/drawing/2014/main" val="2834029245"/>
                    </a:ext>
                  </a:extLst>
                </a:gridCol>
              </a:tblGrid>
              <a:tr h="268594">
                <a:tc>
                  <a:txBody>
                    <a:bodyPr/>
                    <a:lstStyle/>
                    <a:p>
                      <a:pPr algn="l" rtl="0" fontAlgn="b"/>
                      <a:r>
                        <a:rPr lang="fr-ca" sz="1400" b="0" u="none" strike="noStrike" baseline="0" dirty="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5493483"/>
                  </a:ext>
                </a:extLst>
              </a:tr>
              <a:tr h="302161">
                <a:tc>
                  <a:txBody>
                    <a:bodyPr/>
                    <a:lstStyle/>
                    <a:p>
                      <a:pPr algn="l" rtl="0" fontAlgn="b"/>
                      <a:r>
                        <a:rPr lang="fr-ca" sz="1400" b="0" u="none" strike="noStrike" baseline="0">
                          <a:effectLst/>
                        </a:rPr>
                        <a:t>2. Sélectionnez « Divisions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3985370"/>
                  </a:ext>
                </a:extLst>
              </a:tr>
              <a:tr h="1074378">
                <a:tc>
                  <a:txBody>
                    <a:bodyPr/>
                    <a:lstStyle/>
                    <a:p>
                      <a:pPr algn="l" rtl="0" fontAlgn="b"/>
                      <a:r>
                        <a:rPr lang="fr-ca" sz="1400" b="0" u="none" strike="noStrike" baseline="0">
                          <a:effectLst/>
                        </a:rPr>
                        <a:t>3. Cette étape vise à s’assurer que le numéro de division correct qui doit être déplacé est examiné avant d’être rattaché au (déplacé vers le) nouveau CUE. Entrez le NICE et appuyez sur Entrée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5220669"/>
                  </a:ext>
                </a:extLst>
              </a:tr>
              <a:tr h="268594">
                <a:tc>
                  <a:txBody>
                    <a:bodyPr/>
                    <a:lstStyle/>
                    <a:p>
                      <a:pPr algn="l" rtl="0" fontAlgn="b"/>
                      <a:r>
                        <a:rPr lang="fr-ca" sz="1400" b="0" u="none" strike="noStrike" baseline="0">
                          <a:effectLst/>
                        </a:rPr>
                        <a:t>4. Sélectionnez pour ouvrir le dossier résultant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337273"/>
                  </a:ext>
                </a:extLst>
              </a:tr>
              <a:tr h="268594">
                <a:tc>
                  <a:txBody>
                    <a:bodyPr/>
                    <a:lstStyle/>
                    <a:p>
                      <a:pPr algn="l" rtl="0" fontAlgn="b"/>
                      <a:r>
                        <a:rPr lang="fr-ca" sz="1400" b="0" u="none" strike="noStrike" baseline="0" dirty="0">
                          <a:effectLst/>
                        </a:rPr>
                        <a:t>5. Examinez les informations sur le programme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0418231"/>
                  </a:ext>
                </a:extLst>
              </a:tr>
            </a:tbl>
          </a:graphicData>
        </a:graphic>
      </p:graphicFrame>
      <p:sp>
        <p:nvSpPr>
          <p:cNvPr id="4" name="Slide Number Placeholder 3">
            <a:extLst>
              <a:ext uri="{FF2B5EF4-FFF2-40B4-BE49-F238E27FC236}">
                <a16:creationId xmlns:a16="http://schemas.microsoft.com/office/drawing/2014/main" id="{1B10E63B-F073-42E6-8665-D64276E4382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23</a:t>
            </a:fld>
            <a:endParaRPr lang="en-CA" dirty="0"/>
          </a:p>
        </p:txBody>
      </p:sp>
      <p:sp>
        <p:nvSpPr>
          <p:cNvPr id="36" name="Slide Number Placeholder 7">
            <a:extLst>
              <a:ext uri="{FF2B5EF4-FFF2-40B4-BE49-F238E27FC236}">
                <a16:creationId xmlns:a16="http://schemas.microsoft.com/office/drawing/2014/main" id="{B3498D87-6FB3-468F-8817-6A35332A26FC}"/>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1396666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71900C7-0BAA-4B0F-91E5-AE3153881D88}"/>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Programme de la division déplacé    </a:t>
            </a:r>
          </a:p>
        </p:txBody>
      </p:sp>
      <p:grpSp>
        <p:nvGrpSpPr>
          <p:cNvPr id="2" name="Group 1" descr="Capture d’écran de l’étape 6 pour un Programme de la division déplacé, comme décrite dans la table suivante.">
            <a:extLst>
              <a:ext uri="{FF2B5EF4-FFF2-40B4-BE49-F238E27FC236}">
                <a16:creationId xmlns:a16="http://schemas.microsoft.com/office/drawing/2014/main" id="{9BCA45EC-2D7B-F52B-EC13-6BD048F62D47}"/>
              </a:ext>
            </a:extLst>
          </p:cNvPr>
          <p:cNvGrpSpPr/>
          <p:nvPr/>
        </p:nvGrpSpPr>
        <p:grpSpPr>
          <a:xfrm>
            <a:off x="88315" y="608267"/>
            <a:ext cx="2852402" cy="3656021"/>
            <a:chOff x="88315" y="608267"/>
            <a:chExt cx="2852402" cy="3656021"/>
          </a:xfrm>
        </p:grpSpPr>
        <p:pic>
          <p:nvPicPr>
            <p:cNvPr id="35" name="Picture 34" descr="Graphical user interface, text, application&#10;&#10;Description automatically generated">
              <a:extLst>
                <a:ext uri="{FF2B5EF4-FFF2-40B4-BE49-F238E27FC236}">
                  <a16:creationId xmlns:a16="http://schemas.microsoft.com/office/drawing/2014/main" id="{399C4269-A80D-4EE2-BF83-E8C7A1AAA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852402" cy="3656021"/>
            </a:xfrm>
            <a:prstGeom prst="rect">
              <a:avLst/>
            </a:prstGeom>
            <a:ln>
              <a:solidFill>
                <a:schemeClr val="tx1"/>
              </a:solidFill>
            </a:ln>
          </p:spPr>
        </p:pic>
        <p:sp>
          <p:nvSpPr>
            <p:cNvPr id="36" name="Oval 35">
              <a:extLst>
                <a:ext uri="{FF2B5EF4-FFF2-40B4-BE49-F238E27FC236}">
                  <a16:creationId xmlns:a16="http://schemas.microsoft.com/office/drawing/2014/main" id="{D525E3C8-126C-4832-A9DC-5869B5BC6953}"/>
                </a:ext>
              </a:extLst>
            </p:cNvPr>
            <p:cNvSpPr/>
            <p:nvPr/>
          </p:nvSpPr>
          <p:spPr>
            <a:xfrm>
              <a:off x="617300" y="381356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TextBox 18">
              <a:extLst>
                <a:ext uri="{FF2B5EF4-FFF2-40B4-BE49-F238E27FC236}">
                  <a16:creationId xmlns:a16="http://schemas.microsoft.com/office/drawing/2014/main" id="{F3F6DA3B-93C9-4E62-8E82-0FF9816E2A93}"/>
                </a:ext>
              </a:extLst>
            </p:cNvPr>
            <p:cNvSpPr txBox="1"/>
            <p:nvPr/>
          </p:nvSpPr>
          <p:spPr>
            <a:xfrm>
              <a:off x="373503" y="3530551"/>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pSp>
        <p:nvGrpSpPr>
          <p:cNvPr id="3" name="Group 2" descr="Capture d’écran des étapes 7 à 9 pour un Programme de la division déplacé, comme décrites dans la table suivante.">
            <a:extLst>
              <a:ext uri="{FF2B5EF4-FFF2-40B4-BE49-F238E27FC236}">
                <a16:creationId xmlns:a16="http://schemas.microsoft.com/office/drawing/2014/main" id="{9D3A2FDA-E729-59A1-594E-879FB493064A}"/>
              </a:ext>
            </a:extLst>
          </p:cNvPr>
          <p:cNvGrpSpPr/>
          <p:nvPr/>
        </p:nvGrpSpPr>
        <p:grpSpPr>
          <a:xfrm>
            <a:off x="3102934" y="625960"/>
            <a:ext cx="8794540" cy="3638327"/>
            <a:chOff x="3102934" y="625960"/>
            <a:chExt cx="8794540" cy="3638327"/>
          </a:xfrm>
        </p:grpSpPr>
        <p:pic>
          <p:nvPicPr>
            <p:cNvPr id="31" name="Picture 30" descr="Graphical user interface, table&#10;&#10;Description automatically generated">
              <a:extLst>
                <a:ext uri="{FF2B5EF4-FFF2-40B4-BE49-F238E27FC236}">
                  <a16:creationId xmlns:a16="http://schemas.microsoft.com/office/drawing/2014/main" id="{93D6442D-E41A-4971-BEF9-625D5370A6A4}"/>
                </a:ext>
              </a:extLst>
            </p:cNvPr>
            <p:cNvPicPr>
              <a:picLocks noChangeAspect="1"/>
            </p:cNvPicPr>
            <p:nvPr/>
          </p:nvPicPr>
          <p:blipFill rotWithShape="1">
            <a:blip r:embed="rId3">
              <a:extLst>
                <a:ext uri="{28A0092B-C50C-407E-A947-70E740481C1C}">
                  <a14:useLocalDpi xmlns:a14="http://schemas.microsoft.com/office/drawing/2010/main" val="0"/>
                </a:ext>
              </a:extLst>
            </a:blip>
            <a:srcRect l="6157"/>
            <a:stretch/>
          </p:blipFill>
          <p:spPr>
            <a:xfrm>
              <a:off x="3102934" y="625960"/>
              <a:ext cx="8794540" cy="3638327"/>
            </a:xfrm>
            <a:prstGeom prst="rect">
              <a:avLst/>
            </a:prstGeom>
            <a:ln>
              <a:solidFill>
                <a:schemeClr val="tx1"/>
              </a:solidFill>
            </a:ln>
          </p:spPr>
        </p:pic>
        <p:sp>
          <p:nvSpPr>
            <p:cNvPr id="47" name="Oval 46">
              <a:extLst>
                <a:ext uri="{FF2B5EF4-FFF2-40B4-BE49-F238E27FC236}">
                  <a16:creationId xmlns:a16="http://schemas.microsoft.com/office/drawing/2014/main" id="{B6A4B748-BD4F-4DA1-8E97-F296D392FB5C}"/>
                </a:ext>
              </a:extLst>
            </p:cNvPr>
            <p:cNvSpPr/>
            <p:nvPr/>
          </p:nvSpPr>
          <p:spPr>
            <a:xfrm>
              <a:off x="10653065" y="1470417"/>
              <a:ext cx="1174933" cy="1946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8" name="Oval 47">
              <a:extLst>
                <a:ext uri="{FF2B5EF4-FFF2-40B4-BE49-F238E27FC236}">
                  <a16:creationId xmlns:a16="http://schemas.microsoft.com/office/drawing/2014/main" id="{06B24343-79E7-448B-9696-20320A93D4FD}"/>
                </a:ext>
              </a:extLst>
            </p:cNvPr>
            <p:cNvSpPr/>
            <p:nvPr/>
          </p:nvSpPr>
          <p:spPr>
            <a:xfrm>
              <a:off x="5707129" y="1868324"/>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1" name="Oval 50">
              <a:extLst>
                <a:ext uri="{FF2B5EF4-FFF2-40B4-BE49-F238E27FC236}">
                  <a16:creationId xmlns:a16="http://schemas.microsoft.com/office/drawing/2014/main" id="{865E44DF-B815-4FFF-A7ED-8CA850207B4F}"/>
                </a:ext>
              </a:extLst>
            </p:cNvPr>
            <p:cNvSpPr/>
            <p:nvPr/>
          </p:nvSpPr>
          <p:spPr>
            <a:xfrm>
              <a:off x="5556437" y="2530002"/>
              <a:ext cx="844193" cy="256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7BF68087-6A92-4BA2-B2AA-F2C3DDCFFAE8}"/>
                </a:ext>
              </a:extLst>
            </p:cNvPr>
            <p:cNvSpPr txBox="1"/>
            <p:nvPr/>
          </p:nvSpPr>
          <p:spPr>
            <a:xfrm>
              <a:off x="6515400" y="1433921"/>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41" name="TextBox 40">
              <a:extLst>
                <a:ext uri="{FF2B5EF4-FFF2-40B4-BE49-F238E27FC236}">
                  <a16:creationId xmlns:a16="http://schemas.microsoft.com/office/drawing/2014/main" id="{CE7164A5-D67D-4645-8537-8886A9DB6D37}"/>
                </a:ext>
              </a:extLst>
            </p:cNvPr>
            <p:cNvSpPr txBox="1"/>
            <p:nvPr/>
          </p:nvSpPr>
          <p:spPr>
            <a:xfrm>
              <a:off x="10471765" y="1064589"/>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46" name="TextBox 45">
              <a:extLst>
                <a:ext uri="{FF2B5EF4-FFF2-40B4-BE49-F238E27FC236}">
                  <a16:creationId xmlns:a16="http://schemas.microsoft.com/office/drawing/2014/main" id="{33A41F47-E0E4-4B35-9A6D-E340CE4677AC}"/>
                </a:ext>
              </a:extLst>
            </p:cNvPr>
            <p:cNvSpPr txBox="1"/>
            <p:nvPr/>
          </p:nvSpPr>
          <p:spPr>
            <a:xfrm>
              <a:off x="5031620" y="2473383"/>
              <a:ext cx="362600" cy="369332"/>
            </a:xfrm>
            <a:prstGeom prst="rect">
              <a:avLst/>
            </a:prstGeom>
            <a:noFill/>
            <a:ln>
              <a:solidFill>
                <a:schemeClr val="tx1"/>
              </a:solidFill>
            </a:ln>
          </p:spPr>
          <p:txBody>
            <a:bodyPr wrap="none" rtlCol="0">
              <a:spAutoFit/>
            </a:bodyPr>
            <a:lstStyle/>
            <a:p>
              <a:r>
                <a:rPr lang="en-US" b="1" dirty="0"/>
                <a:t>9.</a:t>
              </a:r>
              <a:endParaRPr lang="en-CA" b="1" dirty="0"/>
            </a:p>
          </p:txBody>
        </p:sp>
      </p:grpSp>
      <p:graphicFrame>
        <p:nvGraphicFramePr>
          <p:cNvPr id="17" name="Table 16">
            <a:extLst>
              <a:ext uri="{FF2B5EF4-FFF2-40B4-BE49-F238E27FC236}">
                <a16:creationId xmlns:a16="http://schemas.microsoft.com/office/drawing/2014/main" id="{605B8474-BDEC-40B0-B513-8D5F7C469153}"/>
              </a:ext>
            </a:extLst>
          </p:cNvPr>
          <p:cNvGraphicFramePr>
            <a:graphicFrameLocks noGrp="1"/>
          </p:cNvGraphicFramePr>
          <p:nvPr>
            <p:extLst>
              <p:ext uri="{D42A27DB-BD31-4B8C-83A1-F6EECF244321}">
                <p14:modId xmlns:p14="http://schemas.microsoft.com/office/powerpoint/2010/main" val="1615313219"/>
              </p:ext>
            </p:extLst>
          </p:nvPr>
        </p:nvGraphicFramePr>
        <p:xfrm>
          <a:off x="3064132" y="4605532"/>
          <a:ext cx="4984609" cy="933432"/>
        </p:xfrm>
        <a:graphic>
          <a:graphicData uri="http://schemas.openxmlformats.org/drawingml/2006/table">
            <a:tbl>
              <a:tblPr firstRow="1">
                <a:tableStyleId>{5940675A-B579-460E-94D1-54222C63F5DA}</a:tableStyleId>
              </a:tblPr>
              <a:tblGrid>
                <a:gridCol w="4984609">
                  <a:extLst>
                    <a:ext uri="{9D8B030D-6E8A-4147-A177-3AD203B41FA5}">
                      <a16:colId xmlns:a16="http://schemas.microsoft.com/office/drawing/2014/main" val="2834029245"/>
                    </a:ext>
                  </a:extLst>
                </a:gridCol>
              </a:tblGrid>
              <a:tr h="240024">
                <a:tc>
                  <a:txBody>
                    <a:bodyPr/>
                    <a:lstStyle/>
                    <a:p>
                      <a:pPr algn="l" rtl="0" fontAlgn="b"/>
                      <a:r>
                        <a:rPr lang="fr-ca" sz="1400" b="0" u="none" strike="noStrike" baseline="0">
                          <a:effectLst/>
                        </a:rPr>
                        <a:t>6. Sélectionnez « Contrat d’utilisation de l’espace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1015641"/>
                  </a:ext>
                </a:extLst>
              </a:tr>
              <a:tr h="240024">
                <a:tc>
                  <a:txBody>
                    <a:bodyPr/>
                    <a:lstStyle/>
                    <a:p>
                      <a:pPr algn="l" rtl="0" fontAlgn="b"/>
                      <a:r>
                        <a:rPr lang="fr-ca" sz="1400" b="0" u="none" strike="noStrike" baseline="0">
                          <a:effectLst/>
                        </a:rPr>
                        <a:t>7. Entrez la « SFIS ID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1115222"/>
                  </a:ext>
                </a:extLst>
              </a:tr>
              <a:tr h="160016">
                <a:tc>
                  <a:txBody>
                    <a:bodyPr/>
                    <a:lstStyle/>
                    <a:p>
                      <a:pPr algn="l" rtl="0" fontAlgn="b"/>
                      <a:r>
                        <a:rPr lang="fr-ca" sz="1400" b="0" u="none" strike="noStrike" baseline="0">
                          <a:effectLst/>
                        </a:rPr>
                        <a:t>8. Sélectionnez « Appliquez les filtres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5358347"/>
                  </a:ext>
                </a:extLst>
              </a:tr>
              <a:tr h="240024">
                <a:tc>
                  <a:txBody>
                    <a:bodyPr/>
                    <a:lstStyle/>
                    <a:p>
                      <a:pPr algn="l" rtl="0" fontAlgn="b"/>
                      <a:r>
                        <a:rPr lang="fr-ca" sz="1400" b="0" u="none" strike="noStrike" baseline="0" dirty="0">
                          <a:effectLst/>
                        </a:rPr>
                        <a:t>9. Sélectionnez pour ouvrir le dossier (un seul clic suffit)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125989"/>
                  </a:ext>
                </a:extLst>
              </a:tr>
            </a:tbl>
          </a:graphicData>
        </a:graphic>
      </p:graphicFrame>
      <p:sp>
        <p:nvSpPr>
          <p:cNvPr id="4" name="Slide Number Placeholder 3">
            <a:extLst>
              <a:ext uri="{FF2B5EF4-FFF2-40B4-BE49-F238E27FC236}">
                <a16:creationId xmlns:a16="http://schemas.microsoft.com/office/drawing/2014/main" id="{65FE6896-C3C3-4AAD-A8F7-BC349BD2A5F9}"/>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24</a:t>
            </a:fld>
            <a:endParaRPr lang="en-CA" dirty="0"/>
          </a:p>
        </p:txBody>
      </p:sp>
      <p:sp>
        <p:nvSpPr>
          <p:cNvPr id="27" name="Slide Number Placeholder 7">
            <a:extLst>
              <a:ext uri="{FF2B5EF4-FFF2-40B4-BE49-F238E27FC236}">
                <a16:creationId xmlns:a16="http://schemas.microsoft.com/office/drawing/2014/main" id="{C41EAC87-78FC-4743-884C-911E8347A6D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279237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33C682A-156D-4BBF-BFE7-F4840BAFD179}"/>
              </a:ext>
            </a:extLst>
          </p:cNvPr>
          <p:cNvSpPr txBox="1">
            <a:spLocks noGrp="1"/>
          </p:cNvSpPr>
          <p:nvPr>
            <p:ph type="title" idx="4294967295"/>
          </p:nvPr>
        </p:nvSpPr>
        <p:spPr>
          <a:xfrm>
            <a:off x="0" y="11290"/>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Programme de la division déplacé     </a:t>
            </a:r>
          </a:p>
        </p:txBody>
      </p:sp>
      <p:grpSp>
        <p:nvGrpSpPr>
          <p:cNvPr id="4" name="Group 3" descr="Trois captures d’écran des étapes 10 à 18 pour un Programme de la division déplacé, comme décrites dans la table suivante.">
            <a:extLst>
              <a:ext uri="{FF2B5EF4-FFF2-40B4-BE49-F238E27FC236}">
                <a16:creationId xmlns:a16="http://schemas.microsoft.com/office/drawing/2014/main" id="{C49C3B20-2A24-370B-2319-5DF839D9F805}"/>
              </a:ext>
            </a:extLst>
          </p:cNvPr>
          <p:cNvGrpSpPr/>
          <p:nvPr/>
        </p:nvGrpSpPr>
        <p:grpSpPr>
          <a:xfrm>
            <a:off x="157285" y="156689"/>
            <a:ext cx="11877430" cy="6442268"/>
            <a:chOff x="157285" y="156689"/>
            <a:chExt cx="11877430" cy="6442268"/>
          </a:xfrm>
        </p:grpSpPr>
        <p:pic>
          <p:nvPicPr>
            <p:cNvPr id="11" name="Picture 10" descr="Graphical user interface, text, application&#10;&#10;Description automatically generated">
              <a:extLst>
                <a:ext uri="{FF2B5EF4-FFF2-40B4-BE49-F238E27FC236}">
                  <a16:creationId xmlns:a16="http://schemas.microsoft.com/office/drawing/2014/main" id="{1603F6EB-6B8F-430D-AB21-67CE1D4B7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365" y="5011375"/>
              <a:ext cx="4673840" cy="1587582"/>
            </a:xfrm>
            <a:prstGeom prst="rect">
              <a:avLst/>
            </a:prstGeom>
            <a:ln>
              <a:solidFill>
                <a:schemeClr val="tx1"/>
              </a:solidFill>
            </a:ln>
          </p:spPr>
        </p:pic>
        <p:sp>
          <p:nvSpPr>
            <p:cNvPr id="60" name="Oval 59">
              <a:extLst>
                <a:ext uri="{FF2B5EF4-FFF2-40B4-BE49-F238E27FC236}">
                  <a16:creationId xmlns:a16="http://schemas.microsoft.com/office/drawing/2014/main" id="{E1E3459D-89C3-4BBF-BD49-13E066531759}"/>
                </a:ext>
              </a:extLst>
            </p:cNvPr>
            <p:cNvSpPr/>
            <p:nvPr/>
          </p:nvSpPr>
          <p:spPr>
            <a:xfrm>
              <a:off x="2655857" y="6234315"/>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1" name="TextBox 60">
              <a:extLst>
                <a:ext uri="{FF2B5EF4-FFF2-40B4-BE49-F238E27FC236}">
                  <a16:creationId xmlns:a16="http://schemas.microsoft.com/office/drawing/2014/main" id="{711E7247-BE2A-4AE8-A3CD-C2BF9A384DFC}"/>
                </a:ext>
              </a:extLst>
            </p:cNvPr>
            <p:cNvSpPr txBox="1"/>
            <p:nvPr/>
          </p:nvSpPr>
          <p:spPr>
            <a:xfrm>
              <a:off x="2191703" y="6130455"/>
              <a:ext cx="479618" cy="369332"/>
            </a:xfrm>
            <a:prstGeom prst="rect">
              <a:avLst/>
            </a:prstGeom>
            <a:noFill/>
            <a:ln>
              <a:solidFill>
                <a:schemeClr val="tx1"/>
              </a:solidFill>
            </a:ln>
          </p:spPr>
          <p:txBody>
            <a:bodyPr wrap="none" rtlCol="0">
              <a:spAutoFit/>
            </a:bodyPr>
            <a:lstStyle/>
            <a:p>
              <a:r>
                <a:rPr lang="en-US" b="1" dirty="0"/>
                <a:t>12.</a:t>
              </a:r>
              <a:endParaRPr lang="en-CA" b="1" dirty="0"/>
            </a:p>
          </p:txBody>
        </p:sp>
        <p:pic>
          <p:nvPicPr>
            <p:cNvPr id="13" name="Picture 12" descr="Graphical user interface, text, application, email&#10;&#10;Description automatically generated">
              <a:extLst>
                <a:ext uri="{FF2B5EF4-FFF2-40B4-BE49-F238E27FC236}">
                  <a16:creationId xmlns:a16="http://schemas.microsoft.com/office/drawing/2014/main" id="{70DB8EED-772D-4A0D-ABF8-DCBEC7439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544" y="577924"/>
              <a:ext cx="4462171" cy="2007959"/>
            </a:xfrm>
            <a:prstGeom prst="rect">
              <a:avLst/>
            </a:prstGeom>
            <a:ln>
              <a:solidFill>
                <a:schemeClr val="tx1"/>
              </a:solidFill>
            </a:ln>
          </p:spPr>
        </p:pic>
        <p:sp>
          <p:nvSpPr>
            <p:cNvPr id="63" name="Oval 62">
              <a:extLst>
                <a:ext uri="{FF2B5EF4-FFF2-40B4-BE49-F238E27FC236}">
                  <a16:creationId xmlns:a16="http://schemas.microsoft.com/office/drawing/2014/main" id="{5A5718D3-4642-4783-9CCB-AC16E03862B1}"/>
                </a:ext>
              </a:extLst>
            </p:cNvPr>
            <p:cNvSpPr/>
            <p:nvPr/>
          </p:nvSpPr>
          <p:spPr>
            <a:xfrm>
              <a:off x="7799486" y="1601701"/>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TextBox 63">
              <a:extLst>
                <a:ext uri="{FF2B5EF4-FFF2-40B4-BE49-F238E27FC236}">
                  <a16:creationId xmlns:a16="http://schemas.microsoft.com/office/drawing/2014/main" id="{26B53C2D-58C9-4B21-BEB5-4CB8423ADA59}"/>
                </a:ext>
              </a:extLst>
            </p:cNvPr>
            <p:cNvSpPr txBox="1"/>
            <p:nvPr/>
          </p:nvSpPr>
          <p:spPr>
            <a:xfrm>
              <a:off x="8618209" y="1548990"/>
              <a:ext cx="532518" cy="369332"/>
            </a:xfrm>
            <a:prstGeom prst="rect">
              <a:avLst/>
            </a:prstGeom>
            <a:noFill/>
            <a:ln>
              <a:solidFill>
                <a:schemeClr val="tx1"/>
              </a:solidFill>
            </a:ln>
          </p:spPr>
          <p:txBody>
            <a:bodyPr wrap="none" rtlCol="0">
              <a:spAutoFit/>
            </a:bodyPr>
            <a:lstStyle/>
            <a:p>
              <a:r>
                <a:rPr lang="en-US" b="1" dirty="0"/>
                <a:t>13. </a:t>
              </a:r>
              <a:endParaRPr lang="en-CA" sz="2800" dirty="0"/>
            </a:p>
          </p:txBody>
        </p:sp>
        <p:sp>
          <p:nvSpPr>
            <p:cNvPr id="65" name="Oval 64">
              <a:extLst>
                <a:ext uri="{FF2B5EF4-FFF2-40B4-BE49-F238E27FC236}">
                  <a16:creationId xmlns:a16="http://schemas.microsoft.com/office/drawing/2014/main" id="{F0E38C97-D3AA-4D03-A16D-AC2095D6E212}"/>
                </a:ext>
              </a:extLst>
            </p:cNvPr>
            <p:cNvSpPr/>
            <p:nvPr/>
          </p:nvSpPr>
          <p:spPr>
            <a:xfrm>
              <a:off x="9298454" y="976113"/>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6" name="Oval 65">
              <a:extLst>
                <a:ext uri="{FF2B5EF4-FFF2-40B4-BE49-F238E27FC236}">
                  <a16:creationId xmlns:a16="http://schemas.microsoft.com/office/drawing/2014/main" id="{2CA4FF4E-BC73-4492-B66A-B8678E9BD30B}"/>
                </a:ext>
              </a:extLst>
            </p:cNvPr>
            <p:cNvSpPr/>
            <p:nvPr/>
          </p:nvSpPr>
          <p:spPr>
            <a:xfrm>
              <a:off x="7526289" y="2193093"/>
              <a:ext cx="429194"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7" name="TextBox 66">
              <a:extLst>
                <a:ext uri="{FF2B5EF4-FFF2-40B4-BE49-F238E27FC236}">
                  <a16:creationId xmlns:a16="http://schemas.microsoft.com/office/drawing/2014/main" id="{B0104DD0-5C96-4942-80F9-FCF184E74F13}"/>
                </a:ext>
              </a:extLst>
            </p:cNvPr>
            <p:cNvSpPr txBox="1"/>
            <p:nvPr/>
          </p:nvSpPr>
          <p:spPr>
            <a:xfrm>
              <a:off x="7617277" y="2543342"/>
              <a:ext cx="532518" cy="369332"/>
            </a:xfrm>
            <a:prstGeom prst="rect">
              <a:avLst/>
            </a:prstGeom>
            <a:noFill/>
            <a:ln>
              <a:solidFill>
                <a:schemeClr val="tx1"/>
              </a:solidFill>
            </a:ln>
          </p:spPr>
          <p:txBody>
            <a:bodyPr wrap="none" rtlCol="0">
              <a:spAutoFit/>
            </a:bodyPr>
            <a:lstStyle/>
            <a:p>
              <a:r>
                <a:rPr lang="en-US" b="1" dirty="0"/>
                <a:t>14. </a:t>
              </a:r>
              <a:endParaRPr lang="en-CA" sz="2800" dirty="0"/>
            </a:p>
          </p:txBody>
        </p:sp>
        <p:sp>
          <p:nvSpPr>
            <p:cNvPr id="68" name="TextBox 67">
              <a:extLst>
                <a:ext uri="{FF2B5EF4-FFF2-40B4-BE49-F238E27FC236}">
                  <a16:creationId xmlns:a16="http://schemas.microsoft.com/office/drawing/2014/main" id="{2FC15A6E-202D-4A77-9F59-3FE4F8F1264C}"/>
                </a:ext>
              </a:extLst>
            </p:cNvPr>
            <p:cNvSpPr txBox="1"/>
            <p:nvPr/>
          </p:nvSpPr>
          <p:spPr>
            <a:xfrm>
              <a:off x="8818836" y="960729"/>
              <a:ext cx="479618" cy="369332"/>
            </a:xfrm>
            <a:prstGeom prst="rect">
              <a:avLst/>
            </a:prstGeom>
            <a:noFill/>
            <a:ln>
              <a:solidFill>
                <a:schemeClr val="tx1"/>
              </a:solidFill>
            </a:ln>
          </p:spPr>
          <p:txBody>
            <a:bodyPr wrap="none" rtlCol="0">
              <a:spAutoFit/>
            </a:bodyPr>
            <a:lstStyle/>
            <a:p>
              <a:r>
                <a:rPr lang="en-US" b="1" dirty="0"/>
                <a:t>13.</a:t>
              </a:r>
              <a:endParaRPr lang="en-CA" b="1" dirty="0"/>
            </a:p>
          </p:txBody>
        </p:sp>
        <p:sp>
          <p:nvSpPr>
            <p:cNvPr id="69" name="Oval 68">
              <a:extLst>
                <a:ext uri="{FF2B5EF4-FFF2-40B4-BE49-F238E27FC236}">
                  <a16:creationId xmlns:a16="http://schemas.microsoft.com/office/drawing/2014/main" id="{BCF289FB-2BAD-4064-A2D2-0EB7354E04C9}"/>
                </a:ext>
              </a:extLst>
            </p:cNvPr>
            <p:cNvSpPr/>
            <p:nvPr/>
          </p:nvSpPr>
          <p:spPr>
            <a:xfrm>
              <a:off x="10719683" y="527385"/>
              <a:ext cx="429194" cy="4528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0" name="TextBox 69">
              <a:extLst>
                <a:ext uri="{FF2B5EF4-FFF2-40B4-BE49-F238E27FC236}">
                  <a16:creationId xmlns:a16="http://schemas.microsoft.com/office/drawing/2014/main" id="{AA8B59B3-879A-4EF5-87B2-282749BA8C75}"/>
                </a:ext>
              </a:extLst>
            </p:cNvPr>
            <p:cNvSpPr txBox="1"/>
            <p:nvPr/>
          </p:nvSpPr>
          <p:spPr>
            <a:xfrm>
              <a:off x="10388835" y="156689"/>
              <a:ext cx="479618" cy="369332"/>
            </a:xfrm>
            <a:prstGeom prst="rect">
              <a:avLst/>
            </a:prstGeom>
            <a:noFill/>
            <a:ln>
              <a:solidFill>
                <a:schemeClr val="tx1"/>
              </a:solidFill>
            </a:ln>
          </p:spPr>
          <p:txBody>
            <a:bodyPr wrap="none" rtlCol="0">
              <a:spAutoFit/>
            </a:bodyPr>
            <a:lstStyle/>
            <a:p>
              <a:r>
                <a:rPr lang="en-US" b="1" dirty="0"/>
                <a:t>15.</a:t>
              </a:r>
              <a:endParaRPr lang="en-CA" b="1" dirty="0"/>
            </a:p>
          </p:txBody>
        </p:sp>
        <p:pic>
          <p:nvPicPr>
            <p:cNvPr id="33" name="Picture 32" descr="Graphical user interface, text, application, email&#10;&#10;Description automatically generated">
              <a:extLst>
                <a:ext uri="{FF2B5EF4-FFF2-40B4-BE49-F238E27FC236}">
                  <a16:creationId xmlns:a16="http://schemas.microsoft.com/office/drawing/2014/main" id="{07CE5B2E-9FD5-4F92-AE20-1217C174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85" y="558285"/>
              <a:ext cx="7287975" cy="4282568"/>
            </a:xfrm>
            <a:prstGeom prst="rect">
              <a:avLst/>
            </a:prstGeom>
            <a:ln>
              <a:solidFill>
                <a:schemeClr val="tx1"/>
              </a:solidFill>
            </a:ln>
          </p:spPr>
        </p:pic>
        <p:sp>
          <p:nvSpPr>
            <p:cNvPr id="50" name="TextBox 49">
              <a:extLst>
                <a:ext uri="{FF2B5EF4-FFF2-40B4-BE49-F238E27FC236}">
                  <a16:creationId xmlns:a16="http://schemas.microsoft.com/office/drawing/2014/main" id="{BFF1126B-C409-419D-81D0-D2849A60293C}"/>
                </a:ext>
              </a:extLst>
            </p:cNvPr>
            <p:cNvSpPr txBox="1"/>
            <p:nvPr/>
          </p:nvSpPr>
          <p:spPr>
            <a:xfrm>
              <a:off x="6039821" y="753832"/>
              <a:ext cx="777777" cy="215444"/>
            </a:xfrm>
            <a:prstGeom prst="rect">
              <a:avLst/>
            </a:prstGeom>
            <a:solidFill>
              <a:schemeClr val="bg1"/>
            </a:solidFill>
            <a:ln>
              <a:noFill/>
            </a:ln>
          </p:spPr>
          <p:txBody>
            <a:bodyPr wrap="none" rtlCol="0">
              <a:spAutoFit/>
            </a:bodyPr>
            <a:lstStyle/>
            <a:p>
              <a:r>
                <a:rPr lang="en-CA" sz="800" b="1" dirty="0">
                  <a:solidFill>
                    <a:srgbClr val="0062FF"/>
                  </a:solidFill>
                  <a:latin typeface="Trebuchet MS" panose="020B0603020202020204" pitchFamily="34" charset="0"/>
                </a:rPr>
                <a:t>Sauvegarder</a:t>
              </a:r>
            </a:p>
          </p:txBody>
        </p:sp>
        <p:sp>
          <p:nvSpPr>
            <p:cNvPr id="51" name="TextBox 50">
              <a:extLst>
                <a:ext uri="{FF2B5EF4-FFF2-40B4-BE49-F238E27FC236}">
                  <a16:creationId xmlns:a16="http://schemas.microsoft.com/office/drawing/2014/main" id="{4E6BA4CA-27EA-4745-9407-B361ECD3A0D2}"/>
                </a:ext>
              </a:extLst>
            </p:cNvPr>
            <p:cNvSpPr txBox="1"/>
            <p:nvPr/>
          </p:nvSpPr>
          <p:spPr>
            <a:xfrm>
              <a:off x="5348596" y="738401"/>
              <a:ext cx="699230" cy="230832"/>
            </a:xfrm>
            <a:prstGeom prst="rect">
              <a:avLst/>
            </a:prstGeom>
            <a:solidFill>
              <a:schemeClr val="bg1"/>
            </a:solidFill>
            <a:ln>
              <a:noFill/>
            </a:ln>
          </p:spPr>
          <p:txBody>
            <a:bodyPr wrap="none" rtlCol="0">
              <a:spAutoFit/>
            </a:bodyPr>
            <a:lstStyle/>
            <a:p>
              <a:r>
                <a:rPr lang="en-CA" sz="900" b="1" i="0" dirty="0">
                  <a:solidFill>
                    <a:srgbClr val="0062FF"/>
                  </a:solidFill>
                  <a:effectLst/>
                  <a:latin typeface="Trebuchet MS" panose="020B0603020202020204" pitchFamily="34" charset="0"/>
                </a:rPr>
                <a:t>Problème</a:t>
              </a:r>
              <a:endParaRPr lang="en-CA" b="1" dirty="0"/>
            </a:p>
          </p:txBody>
        </p:sp>
        <p:sp>
          <p:nvSpPr>
            <p:cNvPr id="54" name="TextBox 53">
              <a:extLst>
                <a:ext uri="{FF2B5EF4-FFF2-40B4-BE49-F238E27FC236}">
                  <a16:creationId xmlns:a16="http://schemas.microsoft.com/office/drawing/2014/main" id="{F040E68F-8397-4E26-8AEB-BB0BBD73BA98}"/>
                </a:ext>
              </a:extLst>
            </p:cNvPr>
            <p:cNvSpPr txBox="1"/>
            <p:nvPr/>
          </p:nvSpPr>
          <p:spPr>
            <a:xfrm>
              <a:off x="6019890" y="4269870"/>
              <a:ext cx="479618" cy="369332"/>
            </a:xfrm>
            <a:prstGeom prst="rect">
              <a:avLst/>
            </a:prstGeom>
            <a:noFill/>
            <a:ln>
              <a:solidFill>
                <a:schemeClr val="tx1"/>
              </a:solidFill>
            </a:ln>
          </p:spPr>
          <p:txBody>
            <a:bodyPr wrap="none" rtlCol="0">
              <a:spAutoFit/>
            </a:bodyPr>
            <a:lstStyle/>
            <a:p>
              <a:r>
                <a:rPr lang="en-US" b="1" dirty="0"/>
                <a:t>11.</a:t>
              </a:r>
              <a:endParaRPr lang="en-CA" b="1" dirty="0"/>
            </a:p>
          </p:txBody>
        </p:sp>
        <p:sp>
          <p:nvSpPr>
            <p:cNvPr id="55" name="TextBox 54">
              <a:extLst>
                <a:ext uri="{FF2B5EF4-FFF2-40B4-BE49-F238E27FC236}">
                  <a16:creationId xmlns:a16="http://schemas.microsoft.com/office/drawing/2014/main" id="{23147810-0465-4939-926A-24CF958BC198}"/>
                </a:ext>
              </a:extLst>
            </p:cNvPr>
            <p:cNvSpPr txBox="1"/>
            <p:nvPr/>
          </p:nvSpPr>
          <p:spPr>
            <a:xfrm>
              <a:off x="6814411" y="945502"/>
              <a:ext cx="479618" cy="369332"/>
            </a:xfrm>
            <a:prstGeom prst="rect">
              <a:avLst/>
            </a:prstGeom>
            <a:noFill/>
            <a:ln>
              <a:solidFill>
                <a:schemeClr val="tx1"/>
              </a:solidFill>
            </a:ln>
          </p:spPr>
          <p:txBody>
            <a:bodyPr wrap="none" rtlCol="0">
              <a:spAutoFit/>
            </a:bodyPr>
            <a:lstStyle/>
            <a:p>
              <a:r>
                <a:rPr lang="en-US" b="1" dirty="0"/>
                <a:t>10.</a:t>
              </a:r>
              <a:endParaRPr lang="en-CA" b="1" dirty="0"/>
            </a:p>
          </p:txBody>
        </p:sp>
        <p:sp>
          <p:nvSpPr>
            <p:cNvPr id="58" name="TextBox 57">
              <a:extLst>
                <a:ext uri="{FF2B5EF4-FFF2-40B4-BE49-F238E27FC236}">
                  <a16:creationId xmlns:a16="http://schemas.microsoft.com/office/drawing/2014/main" id="{2835B765-839A-4106-B66E-B44C820B5D71}"/>
                </a:ext>
              </a:extLst>
            </p:cNvPr>
            <p:cNvSpPr txBox="1"/>
            <p:nvPr/>
          </p:nvSpPr>
          <p:spPr>
            <a:xfrm>
              <a:off x="6878900" y="746164"/>
              <a:ext cx="538930" cy="215444"/>
            </a:xfrm>
            <a:prstGeom prst="rect">
              <a:avLst/>
            </a:prstGeom>
            <a:solidFill>
              <a:schemeClr val="bg1"/>
            </a:solidFill>
            <a:ln>
              <a:noFill/>
            </a:ln>
          </p:spPr>
          <p:txBody>
            <a:bodyPr wrap="none" rtlCol="0">
              <a:spAutoFit/>
            </a:bodyPr>
            <a:lstStyle/>
            <a:p>
              <a:r>
                <a:rPr lang="en-US" sz="800" b="1" dirty="0">
                  <a:solidFill>
                    <a:srgbClr val="0062FF"/>
                  </a:solidFill>
                  <a:latin typeface="Trebuchet MS" panose="020B0603020202020204" pitchFamily="34" charset="0"/>
                </a:rPr>
                <a:t>Reviser</a:t>
              </a:r>
              <a:endParaRPr lang="en-CA" sz="800" b="1" dirty="0">
                <a:solidFill>
                  <a:srgbClr val="0062FF"/>
                </a:solidFill>
                <a:latin typeface="Trebuchet MS" panose="020B0603020202020204" pitchFamily="34" charset="0"/>
              </a:endParaRPr>
            </a:p>
          </p:txBody>
        </p:sp>
        <p:sp>
          <p:nvSpPr>
            <p:cNvPr id="48" name="Oval 47">
              <a:extLst>
                <a:ext uri="{FF2B5EF4-FFF2-40B4-BE49-F238E27FC236}">
                  <a16:creationId xmlns:a16="http://schemas.microsoft.com/office/drawing/2014/main" id="{81A4F4E7-320E-4281-997E-9C68AF5EB6CA}"/>
                </a:ext>
              </a:extLst>
            </p:cNvPr>
            <p:cNvSpPr/>
            <p:nvPr/>
          </p:nvSpPr>
          <p:spPr>
            <a:xfrm>
              <a:off x="6814411" y="715473"/>
              <a:ext cx="588843" cy="291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1" name="Oval 70">
              <a:extLst>
                <a:ext uri="{FF2B5EF4-FFF2-40B4-BE49-F238E27FC236}">
                  <a16:creationId xmlns:a16="http://schemas.microsoft.com/office/drawing/2014/main" id="{D3447BCE-5BF2-4CC5-B67A-A927B2C4CD84}"/>
                </a:ext>
              </a:extLst>
            </p:cNvPr>
            <p:cNvSpPr/>
            <p:nvPr/>
          </p:nvSpPr>
          <p:spPr>
            <a:xfrm>
              <a:off x="5977682" y="738154"/>
              <a:ext cx="828652"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2" name="Oval 71">
              <a:extLst>
                <a:ext uri="{FF2B5EF4-FFF2-40B4-BE49-F238E27FC236}">
                  <a16:creationId xmlns:a16="http://schemas.microsoft.com/office/drawing/2014/main" id="{81C4D799-4980-4E75-9A7E-B9A0AEB212C4}"/>
                </a:ext>
              </a:extLst>
            </p:cNvPr>
            <p:cNvSpPr/>
            <p:nvPr/>
          </p:nvSpPr>
          <p:spPr>
            <a:xfrm>
              <a:off x="5312138" y="755982"/>
              <a:ext cx="706613" cy="20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3" name="TextBox 72">
              <a:extLst>
                <a:ext uri="{FF2B5EF4-FFF2-40B4-BE49-F238E27FC236}">
                  <a16:creationId xmlns:a16="http://schemas.microsoft.com/office/drawing/2014/main" id="{B232E674-FBAE-4EB3-B8FE-1AEC5A2FDEEC}"/>
                </a:ext>
              </a:extLst>
            </p:cNvPr>
            <p:cNvSpPr txBox="1"/>
            <p:nvPr/>
          </p:nvSpPr>
          <p:spPr>
            <a:xfrm>
              <a:off x="6252288" y="968184"/>
              <a:ext cx="479618" cy="369332"/>
            </a:xfrm>
            <a:prstGeom prst="rect">
              <a:avLst/>
            </a:prstGeom>
            <a:noFill/>
            <a:ln>
              <a:solidFill>
                <a:schemeClr val="tx1"/>
              </a:solidFill>
            </a:ln>
          </p:spPr>
          <p:txBody>
            <a:bodyPr wrap="none" rtlCol="0">
              <a:spAutoFit/>
            </a:bodyPr>
            <a:lstStyle/>
            <a:p>
              <a:r>
                <a:rPr lang="en-US" b="1" dirty="0"/>
                <a:t>16.</a:t>
              </a:r>
              <a:endParaRPr lang="en-CA" b="1" dirty="0"/>
            </a:p>
          </p:txBody>
        </p:sp>
        <p:sp>
          <p:nvSpPr>
            <p:cNvPr id="74" name="TextBox 73">
              <a:extLst>
                <a:ext uri="{FF2B5EF4-FFF2-40B4-BE49-F238E27FC236}">
                  <a16:creationId xmlns:a16="http://schemas.microsoft.com/office/drawing/2014/main" id="{30B194E3-0B12-4643-91FE-571C20E4F401}"/>
                </a:ext>
              </a:extLst>
            </p:cNvPr>
            <p:cNvSpPr txBox="1"/>
            <p:nvPr/>
          </p:nvSpPr>
          <p:spPr>
            <a:xfrm>
              <a:off x="5566643" y="982391"/>
              <a:ext cx="479618" cy="369332"/>
            </a:xfrm>
            <a:prstGeom prst="rect">
              <a:avLst/>
            </a:prstGeom>
            <a:noFill/>
            <a:ln>
              <a:solidFill>
                <a:schemeClr val="tx1"/>
              </a:solidFill>
            </a:ln>
          </p:spPr>
          <p:txBody>
            <a:bodyPr wrap="none" rtlCol="0">
              <a:spAutoFit/>
            </a:bodyPr>
            <a:lstStyle/>
            <a:p>
              <a:r>
                <a:rPr lang="en-US" b="1" dirty="0"/>
                <a:t>17.</a:t>
              </a:r>
              <a:endParaRPr lang="en-CA" b="1" dirty="0"/>
            </a:p>
          </p:txBody>
        </p:sp>
        <p:sp>
          <p:nvSpPr>
            <p:cNvPr id="76" name="Oval 75">
              <a:extLst>
                <a:ext uri="{FF2B5EF4-FFF2-40B4-BE49-F238E27FC236}">
                  <a16:creationId xmlns:a16="http://schemas.microsoft.com/office/drawing/2014/main" id="{DA3D70A4-E6DA-44D4-9B26-34E4CE748A46}"/>
                </a:ext>
              </a:extLst>
            </p:cNvPr>
            <p:cNvSpPr/>
            <p:nvPr/>
          </p:nvSpPr>
          <p:spPr>
            <a:xfrm>
              <a:off x="3484509" y="1612313"/>
              <a:ext cx="552776"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TextBox 76">
              <a:extLst>
                <a:ext uri="{FF2B5EF4-FFF2-40B4-BE49-F238E27FC236}">
                  <a16:creationId xmlns:a16="http://schemas.microsoft.com/office/drawing/2014/main" id="{087BA576-9243-40F1-A5CB-33889715D588}"/>
                </a:ext>
              </a:extLst>
            </p:cNvPr>
            <p:cNvSpPr txBox="1"/>
            <p:nvPr/>
          </p:nvSpPr>
          <p:spPr>
            <a:xfrm>
              <a:off x="3176495" y="1096096"/>
              <a:ext cx="479618" cy="369332"/>
            </a:xfrm>
            <a:prstGeom prst="rect">
              <a:avLst/>
            </a:prstGeom>
            <a:noFill/>
            <a:ln>
              <a:solidFill>
                <a:schemeClr val="tx1"/>
              </a:solidFill>
            </a:ln>
          </p:spPr>
          <p:txBody>
            <a:bodyPr wrap="none" rtlCol="0">
              <a:spAutoFit/>
            </a:bodyPr>
            <a:lstStyle/>
            <a:p>
              <a:r>
                <a:rPr lang="en-US" b="1" dirty="0"/>
                <a:t>18.</a:t>
              </a:r>
              <a:endParaRPr lang="en-CA" b="1" dirty="0"/>
            </a:p>
          </p:txBody>
        </p:sp>
        <p:sp>
          <p:nvSpPr>
            <p:cNvPr id="34" name="TextBox 33">
              <a:extLst>
                <a:ext uri="{FF2B5EF4-FFF2-40B4-BE49-F238E27FC236}">
                  <a16:creationId xmlns:a16="http://schemas.microsoft.com/office/drawing/2014/main" id="{C79DCBF2-91CA-4928-B945-0BCCE530D67C}"/>
                </a:ext>
              </a:extLst>
            </p:cNvPr>
            <p:cNvSpPr txBox="1"/>
            <p:nvPr/>
          </p:nvSpPr>
          <p:spPr>
            <a:xfrm>
              <a:off x="6579366" y="4070685"/>
              <a:ext cx="739305" cy="215444"/>
            </a:xfrm>
            <a:prstGeom prst="rect">
              <a:avLst/>
            </a:prstGeom>
            <a:solidFill>
              <a:schemeClr val="bg1"/>
            </a:solidFill>
            <a:ln>
              <a:noFill/>
            </a:ln>
          </p:spPr>
          <p:txBody>
            <a:bodyPr wrap="none" rtlCol="0">
              <a:spAutoFit/>
            </a:bodyPr>
            <a:lstStyle/>
            <a:p>
              <a:r>
                <a:rPr lang="en-CA" sz="800" b="1" u="none" strike="noStrike" dirty="0">
                  <a:solidFill>
                    <a:srgbClr val="0062FF"/>
                  </a:solidFill>
                  <a:effectLst/>
                  <a:latin typeface="Trebuchet MS" panose="020B0603020202020204" pitchFamily="34" charset="0"/>
                </a:rPr>
                <a:t>Rechercher</a:t>
              </a:r>
              <a:endParaRPr lang="en-CA" b="1" dirty="0"/>
            </a:p>
          </p:txBody>
        </p:sp>
        <p:sp>
          <p:nvSpPr>
            <p:cNvPr id="47" name="Oval 46">
              <a:extLst>
                <a:ext uri="{FF2B5EF4-FFF2-40B4-BE49-F238E27FC236}">
                  <a16:creationId xmlns:a16="http://schemas.microsoft.com/office/drawing/2014/main" id="{ED38A37F-9882-4165-89A6-99A4A72D90C7}"/>
                </a:ext>
              </a:extLst>
            </p:cNvPr>
            <p:cNvSpPr/>
            <p:nvPr/>
          </p:nvSpPr>
          <p:spPr>
            <a:xfrm>
              <a:off x="6494785" y="4030056"/>
              <a:ext cx="908469" cy="276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9" name="Rectangle 1">
            <a:extLst>
              <a:ext uri="{FF2B5EF4-FFF2-40B4-BE49-F238E27FC236}">
                <a16:creationId xmlns:a16="http://schemas.microsoft.com/office/drawing/2014/main" id="{F32F0478-2FB4-4C28-A985-DD28F6A7B344}"/>
              </a:ext>
              <a:ext uri="{C183D7F6-B498-43B3-948B-1728B52AA6E4}">
                <adec:decorative xmlns:adec="http://schemas.microsoft.com/office/drawing/2017/decorative" val="1"/>
              </a:ext>
            </a:extLst>
          </p:cNvPr>
          <p:cNvSpPr>
            <a:spLocks noChangeArrowheads="1"/>
          </p:cNvSpPr>
          <p:nvPr/>
        </p:nvSpPr>
        <p:spPr bwMode="auto">
          <a:xfrm>
            <a:off x="838200" y="381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6" name="Table 35">
            <a:extLst>
              <a:ext uri="{FF2B5EF4-FFF2-40B4-BE49-F238E27FC236}">
                <a16:creationId xmlns:a16="http://schemas.microsoft.com/office/drawing/2014/main" id="{550829AC-7AEC-4BFD-897E-DDA606D2745F}"/>
              </a:ext>
            </a:extLst>
          </p:cNvPr>
          <p:cNvGraphicFramePr>
            <a:graphicFrameLocks noGrp="1"/>
          </p:cNvGraphicFramePr>
          <p:nvPr>
            <p:extLst>
              <p:ext uri="{D42A27DB-BD31-4B8C-83A1-F6EECF244321}">
                <p14:modId xmlns:p14="http://schemas.microsoft.com/office/powerpoint/2010/main" val="2460864751"/>
              </p:ext>
            </p:extLst>
          </p:nvPr>
        </p:nvGraphicFramePr>
        <p:xfrm>
          <a:off x="7617277" y="3374209"/>
          <a:ext cx="4441226" cy="2800735"/>
        </p:xfrm>
        <a:graphic>
          <a:graphicData uri="http://schemas.openxmlformats.org/drawingml/2006/table">
            <a:tbl>
              <a:tblPr firstRow="1">
                <a:tableStyleId>{5940675A-B579-460E-94D1-54222C63F5DA}</a:tableStyleId>
              </a:tblPr>
              <a:tblGrid>
                <a:gridCol w="4441226">
                  <a:extLst>
                    <a:ext uri="{9D8B030D-6E8A-4147-A177-3AD203B41FA5}">
                      <a16:colId xmlns:a16="http://schemas.microsoft.com/office/drawing/2014/main" val="1825219309"/>
                    </a:ext>
                  </a:extLst>
                </a:gridCol>
              </a:tblGrid>
              <a:tr h="132830">
                <a:tc>
                  <a:txBody>
                    <a:bodyPr/>
                    <a:lstStyle/>
                    <a:p>
                      <a:pPr algn="l" rtl="0" fontAlgn="b"/>
                      <a:r>
                        <a:rPr lang="fr-ca" sz="1400" b="0" u="none" strike="noStrike" baseline="0" dirty="0">
                          <a:effectLst/>
                        </a:rPr>
                        <a:t>10. Sélectionnez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0958328"/>
                  </a:ext>
                </a:extLst>
              </a:tr>
              <a:tr h="132830">
                <a:tc>
                  <a:txBody>
                    <a:bodyPr/>
                    <a:lstStyle/>
                    <a:p>
                      <a:pPr algn="l" rtl="0" fontAlgn="b"/>
                      <a:r>
                        <a:rPr lang="fr-ca" sz="1400" b="0" u="none" strike="noStrike" baseline="0">
                          <a:effectLst/>
                        </a:rPr>
                        <a:t>11. Sélectionnez « Rechercher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4571743"/>
                  </a:ext>
                </a:extLst>
              </a:tr>
              <a:tr h="132830">
                <a:tc>
                  <a:txBody>
                    <a:bodyPr/>
                    <a:lstStyle/>
                    <a:p>
                      <a:pPr algn="l" rtl="0" fontAlgn="b"/>
                      <a:r>
                        <a:rPr lang="fr-ca" sz="1400" b="0" u="none" strike="noStrike" baseline="0">
                          <a:effectLst/>
                        </a:rPr>
                        <a:t>12. Placez le curseur et appuyez sur la touche Entrée pour télécharger les données</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1691580"/>
                  </a:ext>
                </a:extLst>
              </a:tr>
              <a:tr h="132830">
                <a:tc>
                  <a:txBody>
                    <a:bodyPr/>
                    <a:lstStyle/>
                    <a:p>
                      <a:pPr algn="l" rtl="0" fontAlgn="b"/>
                      <a:r>
                        <a:rPr lang="fr-ca" sz="1400" b="0" u="none" strike="noStrike" baseline="0">
                          <a:effectLst/>
                        </a:rPr>
                        <a:t>13. Entrez le NICE et appuyez sur la touche Entrée ou appliquez le filtre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4711715"/>
                  </a:ext>
                </a:extLst>
              </a:tr>
              <a:tr h="132830">
                <a:tc>
                  <a:txBody>
                    <a:bodyPr/>
                    <a:lstStyle/>
                    <a:p>
                      <a:pPr algn="l" rtl="0" fontAlgn="b"/>
                      <a:r>
                        <a:rPr lang="fr-ca" sz="1400" b="0" u="none" strike="noStrike" baseline="0">
                          <a:effectLst/>
                        </a:rPr>
                        <a:t>14. Sélectionnez le programme/la division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1079082"/>
                  </a:ext>
                </a:extLst>
              </a:tr>
              <a:tr h="150727">
                <a:tc>
                  <a:txBody>
                    <a:bodyPr/>
                    <a:lstStyle/>
                    <a:p>
                      <a:pPr algn="l" rtl="0" fontAlgn="b"/>
                      <a:r>
                        <a:rPr lang="fr-ca" sz="1400" b="0" u="none" strike="noStrike" baseline="0">
                          <a:effectLst/>
                        </a:rPr>
                        <a:t>15. Appuyez sur « OK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5722663"/>
                  </a:ext>
                </a:extLst>
              </a:tr>
              <a:tr h="240415">
                <a:tc>
                  <a:txBody>
                    <a:bodyPr/>
                    <a:lstStyle/>
                    <a:p>
                      <a:pPr algn="l" rtl="0" fontAlgn="b"/>
                      <a:r>
                        <a:rPr lang="fr-ca" sz="1400" b="0" u="none" strike="noStrike" baseline="0">
                          <a:effectLst/>
                        </a:rPr>
                        <a:t>16. Cliquez sur « Sauvegarder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5529754"/>
                  </a:ext>
                </a:extLst>
              </a:tr>
              <a:tr h="132830">
                <a:tc>
                  <a:txBody>
                    <a:bodyPr/>
                    <a:lstStyle/>
                    <a:p>
                      <a:pPr algn="l" rtl="0" fontAlgn="b"/>
                      <a:r>
                        <a:rPr lang="fr-ca" sz="1400" b="0" u="none" strike="noStrike" baseline="0" dirty="0">
                          <a:effectLst/>
                        </a:rPr>
                        <a:t>17. Sélectionnez « </a:t>
                      </a:r>
                      <a:r>
                        <a:rPr lang="fr-CA" sz="1400" b="0" u="none" strike="noStrike" baseline="0" dirty="0">
                          <a:effectLst/>
                        </a:rPr>
                        <a:t>Problème</a:t>
                      </a:r>
                      <a:r>
                        <a:rPr lang="fr-ca" sz="1400" b="0" u="none" strike="noStrike" baseline="0" dirty="0">
                          <a:effectLst/>
                        </a:rPr>
                        <a:t>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4508147"/>
                  </a:ext>
                </a:extLst>
              </a:tr>
              <a:tr h="265660">
                <a:tc>
                  <a:txBody>
                    <a:bodyPr/>
                    <a:lstStyle/>
                    <a:p>
                      <a:pPr algn="l" rtl="0" fontAlgn="b"/>
                      <a:r>
                        <a:rPr lang="fr-ca" sz="1400" b="0" u="none" strike="noStrike" baseline="0" dirty="0">
                          <a:effectLst/>
                        </a:rPr>
                        <a:t>18. Le statut du dossier restera en « Révision en cours » jusqu’à ce qu’il soit approuvé, ce qui le transformera en statut actif.</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799969"/>
                  </a:ext>
                </a:extLst>
              </a:tr>
            </a:tbl>
          </a:graphicData>
        </a:graphic>
      </p:graphicFrame>
      <p:sp>
        <p:nvSpPr>
          <p:cNvPr id="43" name="Slide Number Placeholder 7">
            <a:extLst>
              <a:ext uri="{FF2B5EF4-FFF2-40B4-BE49-F238E27FC236}">
                <a16:creationId xmlns:a16="http://schemas.microsoft.com/office/drawing/2014/main" id="{0F6E3A0F-D0C2-473B-B239-0961451D7D3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265055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E6763DC6-3DB1-40B6-8769-114F5319D89D}"/>
              </a:ext>
            </a:extLst>
          </p:cNvPr>
          <p:cNvSpPr txBox="1">
            <a:spLocks noGrp="1"/>
          </p:cNvSpPr>
          <p:nvPr>
            <p:ph type="title" idx="4294967295"/>
          </p:nvPr>
        </p:nvSpPr>
        <p:spPr>
          <a:xfrm>
            <a:off x="0" y="0"/>
            <a:ext cx="6583680"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la date de fin du programme de la division </a:t>
            </a:r>
          </a:p>
        </p:txBody>
      </p:sp>
      <p:grpSp>
        <p:nvGrpSpPr>
          <p:cNvPr id="2" name="Group 1" descr="Capture d’écran des étapes 1 et 2 de Modifier la date de fin du programme de la division, comme décrites dans la table suivante.">
            <a:extLst>
              <a:ext uri="{FF2B5EF4-FFF2-40B4-BE49-F238E27FC236}">
                <a16:creationId xmlns:a16="http://schemas.microsoft.com/office/drawing/2014/main" id="{6BF66460-457B-4E44-42CF-E692788B6F86}"/>
              </a:ext>
            </a:extLst>
          </p:cNvPr>
          <p:cNvGrpSpPr/>
          <p:nvPr/>
        </p:nvGrpSpPr>
        <p:grpSpPr>
          <a:xfrm>
            <a:off x="0" y="529810"/>
            <a:ext cx="2333625" cy="3571047"/>
            <a:chOff x="0" y="529810"/>
            <a:chExt cx="2333625" cy="3571047"/>
          </a:xfrm>
        </p:grpSpPr>
        <p:pic>
          <p:nvPicPr>
            <p:cNvPr id="10" name="Picture 9" descr="Text&#10;&#10;Description automatically generated with low confidence">
              <a:extLst>
                <a:ext uri="{FF2B5EF4-FFF2-40B4-BE49-F238E27FC236}">
                  <a16:creationId xmlns:a16="http://schemas.microsoft.com/office/drawing/2014/main" id="{AD01AFB9-4D11-450B-8F35-A7B415135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5" y="529810"/>
              <a:ext cx="2240020" cy="3571047"/>
            </a:xfrm>
            <a:prstGeom prst="rect">
              <a:avLst/>
            </a:prstGeom>
            <a:ln>
              <a:solidFill>
                <a:schemeClr val="tx1"/>
              </a:solidFill>
            </a:ln>
          </p:spPr>
        </p:pic>
        <p:sp>
          <p:nvSpPr>
            <p:cNvPr id="52" name="Oval 51">
              <a:extLst>
                <a:ext uri="{FF2B5EF4-FFF2-40B4-BE49-F238E27FC236}">
                  <a16:creationId xmlns:a16="http://schemas.microsoft.com/office/drawing/2014/main" id="{7730859E-AF33-4765-B65E-FE441F7792D9}"/>
                </a:ext>
              </a:extLst>
            </p:cNvPr>
            <p:cNvSpPr/>
            <p:nvPr/>
          </p:nvSpPr>
          <p:spPr>
            <a:xfrm>
              <a:off x="463060" y="2791548"/>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3" name="TextBox 52">
              <a:extLst>
                <a:ext uri="{FF2B5EF4-FFF2-40B4-BE49-F238E27FC236}">
                  <a16:creationId xmlns:a16="http://schemas.microsoft.com/office/drawing/2014/main" id="{60FF6213-26FA-45D6-BE6A-5378D1C7B0EC}"/>
                </a:ext>
              </a:extLst>
            </p:cNvPr>
            <p:cNvSpPr txBox="1"/>
            <p:nvPr/>
          </p:nvSpPr>
          <p:spPr>
            <a:xfrm>
              <a:off x="290108" y="2560917"/>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54" name="Oval 53">
              <a:extLst>
                <a:ext uri="{FF2B5EF4-FFF2-40B4-BE49-F238E27FC236}">
                  <a16:creationId xmlns:a16="http://schemas.microsoft.com/office/drawing/2014/main" id="{1BF317B5-4A1E-48F7-886D-82444022C672}"/>
                </a:ext>
              </a:extLst>
            </p:cNvPr>
            <p:cNvSpPr/>
            <p:nvPr/>
          </p:nvSpPr>
          <p:spPr>
            <a:xfrm>
              <a:off x="0" y="720466"/>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5" name="TextBox 54">
              <a:extLst>
                <a:ext uri="{FF2B5EF4-FFF2-40B4-BE49-F238E27FC236}">
                  <a16:creationId xmlns:a16="http://schemas.microsoft.com/office/drawing/2014/main" id="{86714471-2552-44A8-AC20-40C3748D329D}"/>
                </a:ext>
              </a:extLst>
            </p:cNvPr>
            <p:cNvSpPr txBox="1"/>
            <p:nvPr/>
          </p:nvSpPr>
          <p:spPr>
            <a:xfrm>
              <a:off x="768295" y="530666"/>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3" name="Group 2" descr="Capture d’écran des étapes 3 et 4 de Modifier la date de fin du programme de la division, comme décrites dans la table suivante.">
            <a:extLst>
              <a:ext uri="{FF2B5EF4-FFF2-40B4-BE49-F238E27FC236}">
                <a16:creationId xmlns:a16="http://schemas.microsoft.com/office/drawing/2014/main" id="{F5272789-23A8-1776-1DC1-52F2967E4C17}"/>
              </a:ext>
            </a:extLst>
          </p:cNvPr>
          <p:cNvGrpSpPr/>
          <p:nvPr/>
        </p:nvGrpSpPr>
        <p:grpSpPr>
          <a:xfrm>
            <a:off x="2530128" y="732062"/>
            <a:ext cx="5598238" cy="2776189"/>
            <a:chOff x="2530128" y="732062"/>
            <a:chExt cx="5598238" cy="2776189"/>
          </a:xfrm>
        </p:grpSpPr>
        <p:pic>
          <p:nvPicPr>
            <p:cNvPr id="19" name="Picture 18" descr="Graphical user interface, application&#10;&#10;Description automatically generated">
              <a:extLst>
                <a:ext uri="{FF2B5EF4-FFF2-40B4-BE49-F238E27FC236}">
                  <a16:creationId xmlns:a16="http://schemas.microsoft.com/office/drawing/2014/main" id="{84BC056A-319D-4AE9-9B94-AC2DFADB0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128" y="732062"/>
              <a:ext cx="5598238" cy="2776189"/>
            </a:xfrm>
            <a:prstGeom prst="rect">
              <a:avLst/>
            </a:prstGeom>
            <a:ln>
              <a:solidFill>
                <a:schemeClr val="tx1"/>
              </a:solidFill>
            </a:ln>
          </p:spPr>
        </p:pic>
        <p:sp>
          <p:nvSpPr>
            <p:cNvPr id="56" name="Oval 55">
              <a:extLst>
                <a:ext uri="{FF2B5EF4-FFF2-40B4-BE49-F238E27FC236}">
                  <a16:creationId xmlns:a16="http://schemas.microsoft.com/office/drawing/2014/main" id="{59ADB42A-6AA0-4A3F-BDFE-7EA12304F5DA}"/>
                </a:ext>
              </a:extLst>
            </p:cNvPr>
            <p:cNvSpPr/>
            <p:nvPr/>
          </p:nvSpPr>
          <p:spPr>
            <a:xfrm>
              <a:off x="4149308" y="2002982"/>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D21DA336-9E82-4BC4-84F1-8BF00BF6E135}"/>
                </a:ext>
              </a:extLst>
            </p:cNvPr>
            <p:cNvSpPr txBox="1"/>
            <p:nvPr/>
          </p:nvSpPr>
          <p:spPr>
            <a:xfrm>
              <a:off x="3758134" y="1938781"/>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58" name="Oval 57">
              <a:extLst>
                <a:ext uri="{FF2B5EF4-FFF2-40B4-BE49-F238E27FC236}">
                  <a16:creationId xmlns:a16="http://schemas.microsoft.com/office/drawing/2014/main" id="{6F98E1A4-8A7A-4493-B4F8-10A67AA8B6EF}"/>
                </a:ext>
              </a:extLst>
            </p:cNvPr>
            <p:cNvSpPr/>
            <p:nvPr/>
          </p:nvSpPr>
          <p:spPr>
            <a:xfrm>
              <a:off x="4120734" y="2492254"/>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9" name="TextBox 58">
              <a:extLst>
                <a:ext uri="{FF2B5EF4-FFF2-40B4-BE49-F238E27FC236}">
                  <a16:creationId xmlns:a16="http://schemas.microsoft.com/office/drawing/2014/main" id="{09B6AE35-F9E6-4BC1-8827-6B0142691F7B}"/>
                </a:ext>
              </a:extLst>
            </p:cNvPr>
            <p:cNvSpPr txBox="1"/>
            <p:nvPr/>
          </p:nvSpPr>
          <p:spPr>
            <a:xfrm>
              <a:off x="3758134" y="2439369"/>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pSp>
        <p:nvGrpSpPr>
          <p:cNvPr id="4" name="Group 3" descr="Capture d’écran des étapes 5 à 7 de Modifier la date de fin du programme de la division, comme décrites dans la table suivante.">
            <a:extLst>
              <a:ext uri="{FF2B5EF4-FFF2-40B4-BE49-F238E27FC236}">
                <a16:creationId xmlns:a16="http://schemas.microsoft.com/office/drawing/2014/main" id="{F9967C33-0002-A9FD-0914-12C0318BA4CF}"/>
              </a:ext>
            </a:extLst>
          </p:cNvPr>
          <p:cNvGrpSpPr/>
          <p:nvPr/>
        </p:nvGrpSpPr>
        <p:grpSpPr>
          <a:xfrm>
            <a:off x="2592862" y="3712813"/>
            <a:ext cx="5598237" cy="2984467"/>
            <a:chOff x="2592862" y="3712813"/>
            <a:chExt cx="5598237" cy="2984467"/>
          </a:xfrm>
        </p:grpSpPr>
        <p:pic>
          <p:nvPicPr>
            <p:cNvPr id="61" name="Picture 60" descr="Graphical user interface, text, application, email&#10;&#10;Description automatically generated">
              <a:extLst>
                <a:ext uri="{FF2B5EF4-FFF2-40B4-BE49-F238E27FC236}">
                  <a16:creationId xmlns:a16="http://schemas.microsoft.com/office/drawing/2014/main" id="{1546A6CA-280F-482B-8AE0-334D76A70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862" y="3712813"/>
              <a:ext cx="5598237" cy="2984467"/>
            </a:xfrm>
            <a:prstGeom prst="rect">
              <a:avLst/>
            </a:prstGeom>
            <a:ln>
              <a:solidFill>
                <a:schemeClr val="tx1"/>
              </a:solidFill>
            </a:ln>
          </p:spPr>
        </p:pic>
        <p:sp>
          <p:nvSpPr>
            <p:cNvPr id="12" name="Oval 11">
              <a:extLst>
                <a:ext uri="{FF2B5EF4-FFF2-40B4-BE49-F238E27FC236}">
                  <a16:creationId xmlns:a16="http://schemas.microsoft.com/office/drawing/2014/main" id="{DEAF5A12-E7C1-4ECB-8E78-1617BCEC76B6}"/>
                </a:ext>
              </a:extLst>
            </p:cNvPr>
            <p:cNvSpPr/>
            <p:nvPr/>
          </p:nvSpPr>
          <p:spPr>
            <a:xfrm>
              <a:off x="5436889" y="6056970"/>
              <a:ext cx="243070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38D89BB3-394E-4985-87DB-482114965069}"/>
                </a:ext>
              </a:extLst>
            </p:cNvPr>
            <p:cNvSpPr/>
            <p:nvPr/>
          </p:nvSpPr>
          <p:spPr>
            <a:xfrm>
              <a:off x="7267868" y="3848241"/>
              <a:ext cx="514350"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1C3B372C-43E3-4260-B1C7-9F2556A439FE}"/>
                </a:ext>
              </a:extLst>
            </p:cNvPr>
            <p:cNvSpPr txBox="1"/>
            <p:nvPr/>
          </p:nvSpPr>
          <p:spPr>
            <a:xfrm>
              <a:off x="7600918" y="4154445"/>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15" name="TextBox 14">
              <a:extLst>
                <a:ext uri="{FF2B5EF4-FFF2-40B4-BE49-F238E27FC236}">
                  <a16:creationId xmlns:a16="http://schemas.microsoft.com/office/drawing/2014/main" id="{570FC228-53F9-44D2-9E7B-6A7AE86346CC}"/>
                </a:ext>
              </a:extLst>
            </p:cNvPr>
            <p:cNvSpPr txBox="1"/>
            <p:nvPr/>
          </p:nvSpPr>
          <p:spPr>
            <a:xfrm>
              <a:off x="7828499" y="5741256"/>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16" name="TextBox 15">
              <a:extLst>
                <a:ext uri="{FF2B5EF4-FFF2-40B4-BE49-F238E27FC236}">
                  <a16:creationId xmlns:a16="http://schemas.microsoft.com/office/drawing/2014/main" id="{B95A111E-A4BB-43EF-8AA0-E4FB47747C20}"/>
                </a:ext>
              </a:extLst>
            </p:cNvPr>
            <p:cNvSpPr txBox="1"/>
            <p:nvPr/>
          </p:nvSpPr>
          <p:spPr>
            <a:xfrm>
              <a:off x="6958711" y="3842276"/>
              <a:ext cx="415498" cy="369332"/>
            </a:xfrm>
            <a:prstGeom prst="rect">
              <a:avLst/>
            </a:prstGeom>
            <a:noFill/>
            <a:ln>
              <a:solidFill>
                <a:schemeClr val="tx1"/>
              </a:solidFill>
            </a:ln>
          </p:spPr>
          <p:txBody>
            <a:bodyPr wrap="none" rtlCol="0">
              <a:spAutoFit/>
            </a:bodyPr>
            <a:lstStyle/>
            <a:p>
              <a:r>
                <a:rPr lang="en-US" b="1" dirty="0"/>
                <a:t>7. </a:t>
              </a:r>
              <a:endParaRPr lang="en-CA" b="1" dirty="0"/>
            </a:p>
          </p:txBody>
        </p:sp>
        <p:sp>
          <p:nvSpPr>
            <p:cNvPr id="18" name="Oval 17">
              <a:extLst>
                <a:ext uri="{FF2B5EF4-FFF2-40B4-BE49-F238E27FC236}">
                  <a16:creationId xmlns:a16="http://schemas.microsoft.com/office/drawing/2014/main" id="{A51D002B-E200-48AA-B720-523E296DBAE3}"/>
                </a:ext>
              </a:extLst>
            </p:cNvPr>
            <p:cNvSpPr/>
            <p:nvPr/>
          </p:nvSpPr>
          <p:spPr>
            <a:xfrm>
              <a:off x="6933185" y="3853483"/>
              <a:ext cx="382952" cy="2863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4" name="Table 23">
            <a:extLst>
              <a:ext uri="{FF2B5EF4-FFF2-40B4-BE49-F238E27FC236}">
                <a16:creationId xmlns:a16="http://schemas.microsoft.com/office/drawing/2014/main" id="{9FE96042-0987-4AC1-A6A4-D021A968A22B}"/>
              </a:ext>
            </a:extLst>
          </p:cNvPr>
          <p:cNvGraphicFramePr>
            <a:graphicFrameLocks noGrp="1"/>
          </p:cNvGraphicFramePr>
          <p:nvPr>
            <p:extLst>
              <p:ext uri="{D42A27DB-BD31-4B8C-83A1-F6EECF244321}">
                <p14:modId xmlns:p14="http://schemas.microsoft.com/office/powerpoint/2010/main" val="1654569864"/>
              </p:ext>
            </p:extLst>
          </p:nvPr>
        </p:nvGraphicFramePr>
        <p:xfrm>
          <a:off x="8269669" y="744807"/>
          <a:ext cx="3725026" cy="1920240"/>
        </p:xfrm>
        <a:graphic>
          <a:graphicData uri="http://schemas.openxmlformats.org/drawingml/2006/table">
            <a:tbl>
              <a:tblPr firstRow="1">
                <a:tableStyleId>{5940675A-B579-460E-94D1-54222C63F5DA}</a:tableStyleId>
              </a:tblPr>
              <a:tblGrid>
                <a:gridCol w="3725026">
                  <a:extLst>
                    <a:ext uri="{9D8B030D-6E8A-4147-A177-3AD203B41FA5}">
                      <a16:colId xmlns:a16="http://schemas.microsoft.com/office/drawing/2014/main" val="651432055"/>
                    </a:ext>
                  </a:extLst>
                </a:gridCol>
              </a:tblGrid>
              <a:tr h="56124">
                <a:tc>
                  <a:txBody>
                    <a:bodyPr/>
                    <a:lstStyle/>
                    <a:p>
                      <a:pPr algn="l" rtl="0" fontAlgn="b"/>
                      <a:r>
                        <a:rPr lang="fr-ca" sz="1400" b="0" u="none" strike="noStrike" baseline="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2742029"/>
                  </a:ext>
                </a:extLst>
              </a:tr>
              <a:tr h="56124">
                <a:tc>
                  <a:txBody>
                    <a:bodyPr/>
                    <a:lstStyle/>
                    <a:p>
                      <a:pPr algn="l" rtl="0" fontAlgn="b"/>
                      <a:r>
                        <a:rPr lang="fr-ca" sz="1400" b="0" u="none" strike="noStrike" baseline="0">
                          <a:effectLst/>
                        </a:rPr>
                        <a:t>2. Sélectionnez « Divisions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6386816"/>
                  </a:ext>
                </a:extLst>
              </a:tr>
              <a:tr h="93525">
                <a:tc>
                  <a:txBody>
                    <a:bodyPr/>
                    <a:lstStyle/>
                    <a:p>
                      <a:pPr algn="l" rtl="0" fontAlgn="b"/>
                      <a:r>
                        <a:rPr lang="fr-ca" sz="1400" b="0" u="none" strike="noStrike" baseline="0">
                          <a:effectLst/>
                        </a:rPr>
                        <a:t>3. Entrez le NICE et appuyez sur Entrée</a:t>
                      </a:r>
                      <a:endParaRPr lang="fr-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6964252"/>
                  </a:ext>
                </a:extLst>
              </a:tr>
              <a:tr h="155874">
                <a:tc>
                  <a:txBody>
                    <a:bodyPr/>
                    <a:lstStyle/>
                    <a:p>
                      <a:pPr algn="l" rtl="0" fontAlgn="t"/>
                      <a:r>
                        <a:rPr lang="fr-ca" sz="1400" b="0" u="none" strike="noStrike" baseline="0" dirty="0">
                          <a:effectLst/>
                        </a:rPr>
                        <a:t>4. Sélectionnez pour ouvrir le dossier résultant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386480707"/>
                  </a:ext>
                </a:extLst>
              </a:tr>
              <a:tr h="62350">
                <a:tc>
                  <a:txBody>
                    <a:bodyPr/>
                    <a:lstStyle/>
                    <a:p>
                      <a:pPr algn="l" rtl="0" fontAlgn="b"/>
                      <a:r>
                        <a:rPr lang="fr-ca" sz="1400" b="0" u="none" strike="noStrike" baseline="0">
                          <a:effectLst/>
                        </a:rPr>
                        <a:t>5. Sélectionnez « Réviser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259900"/>
                  </a:ext>
                </a:extLst>
              </a:tr>
              <a:tr h="56124">
                <a:tc>
                  <a:txBody>
                    <a:bodyPr/>
                    <a:lstStyle/>
                    <a:p>
                      <a:pPr algn="l" rtl="0" fontAlgn="b"/>
                      <a:r>
                        <a:rPr lang="fr-ca" sz="1400" b="0" u="none" strike="noStrike" baseline="0">
                          <a:effectLst/>
                        </a:rPr>
                        <a:t>6. Entrez la date de fin du programme</a:t>
                      </a:r>
                      <a:endParaRPr lang="fr-ca"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4373028"/>
                  </a:ext>
                </a:extLst>
              </a:tr>
              <a:tr h="112248">
                <a:tc>
                  <a:txBody>
                    <a:bodyPr/>
                    <a:lstStyle/>
                    <a:p>
                      <a:pPr algn="l" rtl="0" fontAlgn="b"/>
                      <a:r>
                        <a:rPr lang="fr-ca" sz="1400" b="0" u="none" strike="noStrike" baseline="0" dirty="0">
                          <a:effectLst/>
                        </a:rPr>
                        <a:t>7. Sélectionnez « Activer » et le statut du dossier restera en « Révision en cours » jusqu’à ce qu’il soit approuvé par EDU.</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34240832"/>
                  </a:ext>
                </a:extLst>
              </a:tr>
            </a:tbl>
          </a:graphicData>
        </a:graphic>
      </p:graphicFrame>
      <p:sp>
        <p:nvSpPr>
          <p:cNvPr id="26" name="Slide Number Placeholder 7">
            <a:extLst>
              <a:ext uri="{FF2B5EF4-FFF2-40B4-BE49-F238E27FC236}">
                <a16:creationId xmlns:a16="http://schemas.microsoft.com/office/drawing/2014/main" id="{B5101728-8864-4C15-93E9-803BBE068C2B}"/>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26</a:t>
            </a:fld>
            <a:endParaRPr lang="en-US" dirty="0">
              <a:solidFill>
                <a:schemeClr val="tx1"/>
              </a:solidFill>
            </a:endParaRPr>
          </a:p>
        </p:txBody>
      </p:sp>
    </p:spTree>
    <p:extLst>
      <p:ext uri="{BB962C8B-B14F-4D97-AF65-F5344CB8AC3E}">
        <p14:creationId xmlns:p14="http://schemas.microsoft.com/office/powerpoint/2010/main" val="171026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501231B-67B0-4CAF-BD70-6F95E56EBD1C}"/>
              </a:ext>
            </a:extLst>
          </p:cNvPr>
          <p:cNvSpPr txBox="1">
            <a:spLocks noGrp="1"/>
          </p:cNvSpPr>
          <p:nvPr>
            <p:ph type="title" idx="4294967295"/>
          </p:nvPr>
        </p:nvSpPr>
        <p:spPr>
          <a:xfrm>
            <a:off x="-17600" y="0"/>
            <a:ext cx="10326257"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CUE : Palier, Date de commencement, niveau scolaire minimum/maximum   </a:t>
            </a:r>
          </a:p>
        </p:txBody>
      </p:sp>
      <p:grpSp>
        <p:nvGrpSpPr>
          <p:cNvPr id="2" name="Group 1" descr="Capture d’écran des étapes 1 et 2 de Modifier le CUE : Palier, Date de commencement, niveau scolaire minimum/maximum, comme décrites dans la table suivante.">
            <a:extLst>
              <a:ext uri="{FF2B5EF4-FFF2-40B4-BE49-F238E27FC236}">
                <a16:creationId xmlns:a16="http://schemas.microsoft.com/office/drawing/2014/main" id="{D0722E96-638C-7A0F-6DA4-D46D262FFC3C}"/>
              </a:ext>
            </a:extLst>
          </p:cNvPr>
          <p:cNvGrpSpPr/>
          <p:nvPr/>
        </p:nvGrpSpPr>
        <p:grpSpPr>
          <a:xfrm>
            <a:off x="0" y="576323"/>
            <a:ext cx="2940717" cy="3687965"/>
            <a:chOff x="0" y="576323"/>
            <a:chExt cx="2940717" cy="3687965"/>
          </a:xfrm>
        </p:grpSpPr>
        <p:pic>
          <p:nvPicPr>
            <p:cNvPr id="26" name="Picture 25" descr="Graphical user interface, text, application&#10;&#10;Description automatically generated">
              <a:extLst>
                <a:ext uri="{FF2B5EF4-FFF2-40B4-BE49-F238E27FC236}">
                  <a16:creationId xmlns:a16="http://schemas.microsoft.com/office/drawing/2014/main" id="{9AC478F0-FD7E-4CB0-81DB-FE6E4D048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852402" cy="3656021"/>
            </a:xfrm>
            <a:prstGeom prst="rect">
              <a:avLst/>
            </a:prstGeom>
            <a:ln>
              <a:solidFill>
                <a:schemeClr val="tx1"/>
              </a:solidFill>
            </a:ln>
          </p:spPr>
        </p:pic>
        <p:sp>
          <p:nvSpPr>
            <p:cNvPr id="28" name="Oval 27">
              <a:extLst>
                <a:ext uri="{FF2B5EF4-FFF2-40B4-BE49-F238E27FC236}">
                  <a16:creationId xmlns:a16="http://schemas.microsoft.com/office/drawing/2014/main" id="{A2F073E8-28D7-456D-9CA9-8FAF4C55467E}"/>
                </a:ext>
              </a:extLst>
            </p:cNvPr>
            <p:cNvSpPr/>
            <p:nvPr/>
          </p:nvSpPr>
          <p:spPr>
            <a:xfrm>
              <a:off x="617300" y="381356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TextBox 28">
              <a:extLst>
                <a:ext uri="{FF2B5EF4-FFF2-40B4-BE49-F238E27FC236}">
                  <a16:creationId xmlns:a16="http://schemas.microsoft.com/office/drawing/2014/main" id="{455B76BA-703F-42E0-90E1-9FA488996688}"/>
                </a:ext>
              </a:extLst>
            </p:cNvPr>
            <p:cNvSpPr txBox="1"/>
            <p:nvPr/>
          </p:nvSpPr>
          <p:spPr>
            <a:xfrm>
              <a:off x="387198" y="3613755"/>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30" name="Oval 29">
              <a:extLst>
                <a:ext uri="{FF2B5EF4-FFF2-40B4-BE49-F238E27FC236}">
                  <a16:creationId xmlns:a16="http://schemas.microsoft.com/office/drawing/2014/main" id="{98DD83A1-A712-4A1A-8C66-860257C6DFA8}"/>
                </a:ext>
              </a:extLst>
            </p:cNvPr>
            <p:cNvSpPr/>
            <p:nvPr/>
          </p:nvSpPr>
          <p:spPr>
            <a:xfrm>
              <a:off x="0" y="7661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TextBox 30">
              <a:extLst>
                <a:ext uri="{FF2B5EF4-FFF2-40B4-BE49-F238E27FC236}">
                  <a16:creationId xmlns:a16="http://schemas.microsoft.com/office/drawing/2014/main" id="{7DC48EB1-A3CC-49B0-B1A1-336638685A17}"/>
                </a:ext>
              </a:extLst>
            </p:cNvPr>
            <p:cNvSpPr txBox="1"/>
            <p:nvPr/>
          </p:nvSpPr>
          <p:spPr>
            <a:xfrm>
              <a:off x="768295" y="57632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3" name="Group 2" descr="Capture d’écran des étapes 3 à 5 de Modifier le CUE : Palier, Date de commencement, niveau scolaire minimum/maximum, comme décrites dans la table suivante.">
            <a:extLst>
              <a:ext uri="{FF2B5EF4-FFF2-40B4-BE49-F238E27FC236}">
                <a16:creationId xmlns:a16="http://schemas.microsoft.com/office/drawing/2014/main" id="{2029A37B-7C56-D042-E2DA-5D62AF486569}"/>
              </a:ext>
            </a:extLst>
          </p:cNvPr>
          <p:cNvGrpSpPr/>
          <p:nvPr/>
        </p:nvGrpSpPr>
        <p:grpSpPr>
          <a:xfrm>
            <a:off x="3102934" y="625960"/>
            <a:ext cx="8794540" cy="3638327"/>
            <a:chOff x="3102934" y="625960"/>
            <a:chExt cx="8794540" cy="3638327"/>
          </a:xfrm>
        </p:grpSpPr>
        <p:pic>
          <p:nvPicPr>
            <p:cNvPr id="24" name="Picture 23" descr="Graphical user interface, table&#10;&#10;Description automatically generated">
              <a:extLst>
                <a:ext uri="{FF2B5EF4-FFF2-40B4-BE49-F238E27FC236}">
                  <a16:creationId xmlns:a16="http://schemas.microsoft.com/office/drawing/2014/main" id="{9B6A05C4-64D0-4A4B-91F9-1D832E589115}"/>
                </a:ext>
              </a:extLst>
            </p:cNvPr>
            <p:cNvPicPr>
              <a:picLocks noChangeAspect="1"/>
            </p:cNvPicPr>
            <p:nvPr/>
          </p:nvPicPr>
          <p:blipFill rotWithShape="1">
            <a:blip r:embed="rId3">
              <a:extLst>
                <a:ext uri="{28A0092B-C50C-407E-A947-70E740481C1C}">
                  <a14:useLocalDpi xmlns:a14="http://schemas.microsoft.com/office/drawing/2010/main" val="0"/>
                </a:ext>
              </a:extLst>
            </a:blip>
            <a:srcRect l="6157"/>
            <a:stretch/>
          </p:blipFill>
          <p:spPr>
            <a:xfrm>
              <a:off x="3102934" y="625960"/>
              <a:ext cx="8794540" cy="3638327"/>
            </a:xfrm>
            <a:prstGeom prst="rect">
              <a:avLst/>
            </a:prstGeom>
            <a:ln>
              <a:solidFill>
                <a:schemeClr val="tx1"/>
              </a:solidFill>
            </a:ln>
          </p:spPr>
        </p:pic>
        <p:sp>
          <p:nvSpPr>
            <p:cNvPr id="32" name="Oval 31">
              <a:extLst>
                <a:ext uri="{FF2B5EF4-FFF2-40B4-BE49-F238E27FC236}">
                  <a16:creationId xmlns:a16="http://schemas.microsoft.com/office/drawing/2014/main" id="{20366A06-5879-408F-A95E-5C57BC23CDA4}"/>
                </a:ext>
              </a:extLst>
            </p:cNvPr>
            <p:cNvSpPr/>
            <p:nvPr/>
          </p:nvSpPr>
          <p:spPr>
            <a:xfrm>
              <a:off x="10653065" y="1470417"/>
              <a:ext cx="1174933" cy="1946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Oval 32">
              <a:extLst>
                <a:ext uri="{FF2B5EF4-FFF2-40B4-BE49-F238E27FC236}">
                  <a16:creationId xmlns:a16="http://schemas.microsoft.com/office/drawing/2014/main" id="{A6A983E1-1132-4567-8D55-C5C0CBBC336C}"/>
                </a:ext>
              </a:extLst>
            </p:cNvPr>
            <p:cNvSpPr/>
            <p:nvPr/>
          </p:nvSpPr>
          <p:spPr>
            <a:xfrm>
              <a:off x="5707129" y="1868324"/>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65838455-2D6B-4F0B-A399-7A9F75CD8661}"/>
                </a:ext>
              </a:extLst>
            </p:cNvPr>
            <p:cNvSpPr txBox="1"/>
            <p:nvPr/>
          </p:nvSpPr>
          <p:spPr>
            <a:xfrm>
              <a:off x="6381410" y="1399962"/>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36" name="TextBox 35">
              <a:extLst>
                <a:ext uri="{FF2B5EF4-FFF2-40B4-BE49-F238E27FC236}">
                  <a16:creationId xmlns:a16="http://schemas.microsoft.com/office/drawing/2014/main" id="{4F20F05F-33D8-42CE-B4E3-CC0C08F3823F}"/>
                </a:ext>
              </a:extLst>
            </p:cNvPr>
            <p:cNvSpPr txBox="1"/>
            <p:nvPr/>
          </p:nvSpPr>
          <p:spPr>
            <a:xfrm>
              <a:off x="10498311" y="1129660"/>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37" name="Oval 36">
              <a:extLst>
                <a:ext uri="{FF2B5EF4-FFF2-40B4-BE49-F238E27FC236}">
                  <a16:creationId xmlns:a16="http://schemas.microsoft.com/office/drawing/2014/main" id="{4D0FE560-90F4-43E7-B3C4-48D48219EFE4}"/>
                </a:ext>
              </a:extLst>
            </p:cNvPr>
            <p:cNvSpPr/>
            <p:nvPr/>
          </p:nvSpPr>
          <p:spPr>
            <a:xfrm>
              <a:off x="5556437" y="2465885"/>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TextBox 37">
              <a:extLst>
                <a:ext uri="{FF2B5EF4-FFF2-40B4-BE49-F238E27FC236}">
                  <a16:creationId xmlns:a16="http://schemas.microsoft.com/office/drawing/2014/main" id="{1DE8A888-2714-4622-BB65-BFE91FD63BE6}"/>
                </a:ext>
              </a:extLst>
            </p:cNvPr>
            <p:cNvSpPr txBox="1"/>
            <p:nvPr/>
          </p:nvSpPr>
          <p:spPr>
            <a:xfrm>
              <a:off x="5112402" y="2465885"/>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aphicFrame>
        <p:nvGraphicFramePr>
          <p:cNvPr id="19" name="Table 18">
            <a:extLst>
              <a:ext uri="{FF2B5EF4-FFF2-40B4-BE49-F238E27FC236}">
                <a16:creationId xmlns:a16="http://schemas.microsoft.com/office/drawing/2014/main" id="{062531F9-E09F-4AC7-AA4E-D9A50B326001}"/>
              </a:ext>
            </a:extLst>
          </p:cNvPr>
          <p:cNvGraphicFramePr>
            <a:graphicFrameLocks noGrp="1"/>
          </p:cNvGraphicFramePr>
          <p:nvPr>
            <p:extLst>
              <p:ext uri="{D42A27DB-BD31-4B8C-83A1-F6EECF244321}">
                <p14:modId xmlns:p14="http://schemas.microsoft.com/office/powerpoint/2010/main" val="361026654"/>
              </p:ext>
            </p:extLst>
          </p:nvPr>
        </p:nvGraphicFramePr>
        <p:xfrm>
          <a:off x="3102934" y="4817958"/>
          <a:ext cx="5507666" cy="1066800"/>
        </p:xfrm>
        <a:graphic>
          <a:graphicData uri="http://schemas.openxmlformats.org/drawingml/2006/table">
            <a:tbl>
              <a:tblPr firstRow="1">
                <a:tableStyleId>{5940675A-B579-460E-94D1-54222C63F5DA}</a:tableStyleId>
              </a:tblPr>
              <a:tblGrid>
                <a:gridCol w="5507666">
                  <a:extLst>
                    <a:ext uri="{9D8B030D-6E8A-4147-A177-3AD203B41FA5}">
                      <a16:colId xmlns:a16="http://schemas.microsoft.com/office/drawing/2014/main" val="1663872237"/>
                    </a:ext>
                  </a:extLst>
                </a:gridCol>
              </a:tblGrid>
              <a:tr h="105459">
                <a:tc>
                  <a:txBody>
                    <a:bodyPr/>
                    <a:lstStyle/>
                    <a:p>
                      <a:pPr algn="l" rtl="0" fontAlgn="b"/>
                      <a:r>
                        <a:rPr lang="fr-ca" sz="1400" b="0" u="none" strike="noStrike" baseline="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616250"/>
                  </a:ext>
                </a:extLst>
              </a:tr>
              <a:tr h="105459">
                <a:tc>
                  <a:txBody>
                    <a:bodyPr/>
                    <a:lstStyle/>
                    <a:p>
                      <a:pPr algn="l" rtl="0" fontAlgn="b"/>
                      <a:r>
                        <a:rPr lang="fr-ca" sz="1400" b="0" u="none" strike="noStrike" baseline="0">
                          <a:effectLst/>
                        </a:rPr>
                        <a:t>2. Sélectionnez « Contrat d’utilisation de l’espace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3974916"/>
                  </a:ext>
                </a:extLst>
              </a:tr>
              <a:tr h="111656">
                <a:tc>
                  <a:txBody>
                    <a:bodyPr/>
                    <a:lstStyle/>
                    <a:p>
                      <a:pPr algn="l" rtl="0" fontAlgn="b"/>
                      <a:r>
                        <a:rPr lang="fr-ca" sz="1400" b="0" u="none" strike="noStrike" baseline="0" dirty="0">
                          <a:effectLst/>
                        </a:rPr>
                        <a:t>3. Entrez la « SFIS ID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7981886"/>
                  </a:ext>
                </a:extLst>
              </a:tr>
              <a:tr h="186094">
                <a:tc>
                  <a:txBody>
                    <a:bodyPr/>
                    <a:lstStyle/>
                    <a:p>
                      <a:pPr algn="l" rtl="0" fontAlgn="t"/>
                      <a:r>
                        <a:rPr lang="fr-ca" sz="1400" b="0" u="none" strike="noStrike" baseline="0">
                          <a:effectLst/>
                        </a:rPr>
                        <a:t>4. Sélectionnez « Appliquez les filtres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107824810"/>
                  </a:ext>
                </a:extLst>
              </a:tr>
              <a:tr h="105459">
                <a:tc>
                  <a:txBody>
                    <a:bodyPr/>
                    <a:lstStyle/>
                    <a:p>
                      <a:pPr algn="l" rtl="0" fontAlgn="b"/>
                      <a:r>
                        <a:rPr lang="fr-ca" sz="1400" b="0" u="none" strike="noStrike" baseline="0" dirty="0">
                          <a:effectLst/>
                        </a:rPr>
                        <a:t>5. Sélectionnez pour ouvrir le dossier (un seul clic suffit)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1943929"/>
                  </a:ext>
                </a:extLst>
              </a:tr>
            </a:tbl>
          </a:graphicData>
        </a:graphic>
      </p:graphicFrame>
      <p:sp>
        <p:nvSpPr>
          <p:cNvPr id="5" name="Slide Number Placeholder 4">
            <a:extLst>
              <a:ext uri="{FF2B5EF4-FFF2-40B4-BE49-F238E27FC236}">
                <a16:creationId xmlns:a16="http://schemas.microsoft.com/office/drawing/2014/main" id="{D8F432AF-048F-48C1-8ECD-C0A90CC34AA6}"/>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27</a:t>
            </a:fld>
            <a:endParaRPr lang="en-CA" dirty="0"/>
          </a:p>
        </p:txBody>
      </p:sp>
      <p:sp>
        <p:nvSpPr>
          <p:cNvPr id="42" name="Slide Number Placeholder 7">
            <a:extLst>
              <a:ext uri="{FF2B5EF4-FFF2-40B4-BE49-F238E27FC236}">
                <a16:creationId xmlns:a16="http://schemas.microsoft.com/office/drawing/2014/main" id="{6EDC6B45-02A5-4063-90CE-C7ECAB615BB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191701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F410281-7245-4865-8929-28CA609ABE1B}"/>
              </a:ext>
            </a:extLst>
          </p:cNvPr>
          <p:cNvSpPr txBox="1">
            <a:spLocks noGrp="1"/>
          </p:cNvSpPr>
          <p:nvPr>
            <p:ph type="title" idx="4294967295"/>
          </p:nvPr>
        </p:nvSpPr>
        <p:spPr>
          <a:xfrm>
            <a:off x="0" y="9968"/>
            <a:ext cx="12150180" cy="707886"/>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CUE : Futur : Niveau scolaire minimum/maximum, Palier, Capacité - (Date de début - peut être future par conception)  </a:t>
            </a:r>
          </a:p>
        </p:txBody>
      </p:sp>
      <p:grpSp>
        <p:nvGrpSpPr>
          <p:cNvPr id="2" name="Group 1" descr="Trois captures d’écran des étapes 6 à 12 de Modifier le CUE : Futur : Niveau scolaire minimum/maximum, Palier, Capacité - (Date de début - peut être future par conception), comme décrites dans la table suivante.">
            <a:extLst>
              <a:ext uri="{FF2B5EF4-FFF2-40B4-BE49-F238E27FC236}">
                <a16:creationId xmlns:a16="http://schemas.microsoft.com/office/drawing/2014/main" id="{B2922DA1-D303-EBDD-FCF6-40035B242BDD}"/>
              </a:ext>
            </a:extLst>
          </p:cNvPr>
          <p:cNvGrpSpPr/>
          <p:nvPr/>
        </p:nvGrpSpPr>
        <p:grpSpPr>
          <a:xfrm>
            <a:off x="49302" y="1100101"/>
            <a:ext cx="8014376" cy="5029393"/>
            <a:chOff x="49302" y="1100101"/>
            <a:chExt cx="8014376" cy="5029393"/>
          </a:xfrm>
        </p:grpSpPr>
        <p:pic>
          <p:nvPicPr>
            <p:cNvPr id="8" name="Picture 7" descr="Graphical user interface, text, application&#10;&#10;Description automatically generated">
              <a:extLst>
                <a:ext uri="{FF2B5EF4-FFF2-40B4-BE49-F238E27FC236}">
                  <a16:creationId xmlns:a16="http://schemas.microsoft.com/office/drawing/2014/main" id="{21609241-84FD-4ADF-86E1-8956C571F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2" y="1100101"/>
              <a:ext cx="7982360" cy="2736991"/>
            </a:xfrm>
            <a:prstGeom prst="rect">
              <a:avLst/>
            </a:prstGeom>
            <a:ln>
              <a:solidFill>
                <a:schemeClr val="tx1"/>
              </a:solidFill>
            </a:ln>
          </p:spPr>
        </p:pic>
        <p:pic>
          <p:nvPicPr>
            <p:cNvPr id="3" name="Picture 2" descr="Graphical user interface, text, application, email&#10;&#10;Description automatically generated">
              <a:extLst>
                <a:ext uri="{FF2B5EF4-FFF2-40B4-BE49-F238E27FC236}">
                  <a16:creationId xmlns:a16="http://schemas.microsoft.com/office/drawing/2014/main" id="{4B12C71A-5CA9-44C4-B3E3-5F1C8118066F}"/>
                </a:ext>
              </a:extLst>
            </p:cNvPr>
            <p:cNvPicPr>
              <a:picLocks noChangeAspect="1"/>
            </p:cNvPicPr>
            <p:nvPr/>
          </p:nvPicPr>
          <p:blipFill rotWithShape="1">
            <a:blip r:embed="rId3">
              <a:extLst>
                <a:ext uri="{28A0092B-C50C-407E-A947-70E740481C1C}">
                  <a14:useLocalDpi xmlns:a14="http://schemas.microsoft.com/office/drawing/2010/main" val="0"/>
                </a:ext>
              </a:extLst>
            </a:blip>
            <a:srcRect t="79537"/>
            <a:stretch/>
          </p:blipFill>
          <p:spPr>
            <a:xfrm>
              <a:off x="50413" y="5034013"/>
              <a:ext cx="7967431" cy="1095481"/>
            </a:xfrm>
            <a:prstGeom prst="rect">
              <a:avLst/>
            </a:prstGeom>
            <a:ln>
              <a:solidFill>
                <a:schemeClr val="tx1"/>
              </a:solidFill>
            </a:ln>
          </p:spPr>
        </p:pic>
        <p:sp>
          <p:nvSpPr>
            <p:cNvPr id="29" name="Oval 28">
              <a:extLst>
                <a:ext uri="{FF2B5EF4-FFF2-40B4-BE49-F238E27FC236}">
                  <a16:creationId xmlns:a16="http://schemas.microsoft.com/office/drawing/2014/main" id="{49A1F734-4375-4E73-8581-CB6745069C1D}"/>
                </a:ext>
              </a:extLst>
            </p:cNvPr>
            <p:cNvSpPr/>
            <p:nvPr/>
          </p:nvSpPr>
          <p:spPr>
            <a:xfrm>
              <a:off x="5604882" y="5780611"/>
              <a:ext cx="2230084" cy="253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Oval 29">
              <a:extLst>
                <a:ext uri="{FF2B5EF4-FFF2-40B4-BE49-F238E27FC236}">
                  <a16:creationId xmlns:a16="http://schemas.microsoft.com/office/drawing/2014/main" id="{515EDCBA-4C4C-4F0D-A642-C8004A5E853F}"/>
                </a:ext>
              </a:extLst>
            </p:cNvPr>
            <p:cNvSpPr/>
            <p:nvPr/>
          </p:nvSpPr>
          <p:spPr>
            <a:xfrm>
              <a:off x="50412" y="5760162"/>
              <a:ext cx="2620085" cy="20750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TextBox 37">
              <a:extLst>
                <a:ext uri="{FF2B5EF4-FFF2-40B4-BE49-F238E27FC236}">
                  <a16:creationId xmlns:a16="http://schemas.microsoft.com/office/drawing/2014/main" id="{23328CDA-2ACA-42E5-BDB8-8A268EC90376}"/>
                </a:ext>
              </a:extLst>
            </p:cNvPr>
            <p:cNvSpPr txBox="1"/>
            <p:nvPr/>
          </p:nvSpPr>
          <p:spPr>
            <a:xfrm>
              <a:off x="5244573" y="5740491"/>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34" name="TextBox 33">
              <a:extLst>
                <a:ext uri="{FF2B5EF4-FFF2-40B4-BE49-F238E27FC236}">
                  <a16:creationId xmlns:a16="http://schemas.microsoft.com/office/drawing/2014/main" id="{04BCF984-F37E-451B-8069-B872D514CA5E}"/>
                </a:ext>
              </a:extLst>
            </p:cNvPr>
            <p:cNvSpPr txBox="1"/>
            <p:nvPr/>
          </p:nvSpPr>
          <p:spPr>
            <a:xfrm>
              <a:off x="6874715" y="1588789"/>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42" name="TextBox 41">
              <a:extLst>
                <a:ext uri="{FF2B5EF4-FFF2-40B4-BE49-F238E27FC236}">
                  <a16:creationId xmlns:a16="http://schemas.microsoft.com/office/drawing/2014/main" id="{B9B96C40-1F07-4B93-9C83-9C1095857C96}"/>
                </a:ext>
              </a:extLst>
            </p:cNvPr>
            <p:cNvSpPr txBox="1"/>
            <p:nvPr/>
          </p:nvSpPr>
          <p:spPr>
            <a:xfrm>
              <a:off x="5948366" y="1730109"/>
              <a:ext cx="479618" cy="369332"/>
            </a:xfrm>
            <a:prstGeom prst="rect">
              <a:avLst/>
            </a:prstGeom>
            <a:noFill/>
            <a:ln>
              <a:solidFill>
                <a:schemeClr val="tx1"/>
              </a:solidFill>
            </a:ln>
          </p:spPr>
          <p:txBody>
            <a:bodyPr wrap="none" rtlCol="0">
              <a:spAutoFit/>
            </a:bodyPr>
            <a:lstStyle/>
            <a:p>
              <a:r>
                <a:rPr lang="en-US" b="1" dirty="0"/>
                <a:t>12.</a:t>
              </a:r>
              <a:endParaRPr lang="en-CA" b="1" dirty="0"/>
            </a:p>
          </p:txBody>
        </p:sp>
        <p:pic>
          <p:nvPicPr>
            <p:cNvPr id="25" name="Picture 24" descr="Graphical user interface, text, application, email&#10;&#10;Description automatically generated">
              <a:extLst>
                <a:ext uri="{FF2B5EF4-FFF2-40B4-BE49-F238E27FC236}">
                  <a16:creationId xmlns:a16="http://schemas.microsoft.com/office/drawing/2014/main" id="{C2A8EED6-85D3-406B-A1C0-F3E8032D3250}"/>
                </a:ext>
              </a:extLst>
            </p:cNvPr>
            <p:cNvPicPr>
              <a:picLocks noChangeAspect="1"/>
            </p:cNvPicPr>
            <p:nvPr/>
          </p:nvPicPr>
          <p:blipFill rotWithShape="1">
            <a:blip r:embed="rId4">
              <a:extLst>
                <a:ext uri="{28A0092B-C50C-407E-A947-70E740481C1C}">
                  <a14:useLocalDpi xmlns:a14="http://schemas.microsoft.com/office/drawing/2010/main" val="0"/>
                </a:ext>
              </a:extLst>
            </a:blip>
            <a:srcRect l="84297" t="6759" r="8289" b="86234"/>
            <a:stretch/>
          </p:blipFill>
          <p:spPr>
            <a:xfrm>
              <a:off x="6919323" y="1326003"/>
              <a:ext cx="502302" cy="253094"/>
            </a:xfrm>
            <a:prstGeom prst="rect">
              <a:avLst/>
            </a:prstGeom>
            <a:ln>
              <a:noFill/>
            </a:ln>
          </p:spPr>
        </p:pic>
        <p:sp>
          <p:nvSpPr>
            <p:cNvPr id="33" name="Oval 32">
              <a:extLst>
                <a:ext uri="{FF2B5EF4-FFF2-40B4-BE49-F238E27FC236}">
                  <a16:creationId xmlns:a16="http://schemas.microsoft.com/office/drawing/2014/main" id="{7E949779-713B-471F-9D95-6C46B40F8D90}"/>
                </a:ext>
              </a:extLst>
            </p:cNvPr>
            <p:cNvSpPr/>
            <p:nvPr/>
          </p:nvSpPr>
          <p:spPr>
            <a:xfrm>
              <a:off x="6823365" y="1310434"/>
              <a:ext cx="612111" cy="23056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TextBox 26">
              <a:extLst>
                <a:ext uri="{FF2B5EF4-FFF2-40B4-BE49-F238E27FC236}">
                  <a16:creationId xmlns:a16="http://schemas.microsoft.com/office/drawing/2014/main" id="{2CED0B31-0583-46BF-8FCB-10ACEE0620AE}"/>
                </a:ext>
              </a:extLst>
            </p:cNvPr>
            <p:cNvSpPr txBox="1"/>
            <p:nvPr/>
          </p:nvSpPr>
          <p:spPr>
            <a:xfrm>
              <a:off x="5976760" y="1325991"/>
              <a:ext cx="764381" cy="230832"/>
            </a:xfrm>
            <a:prstGeom prst="rect">
              <a:avLst/>
            </a:prstGeom>
            <a:solidFill>
              <a:schemeClr val="bg1"/>
            </a:solidFill>
          </p:spPr>
          <p:txBody>
            <a:bodyPr wrap="square">
              <a:spAutoFit/>
            </a:bodyPr>
            <a:lstStyle/>
            <a:p>
              <a:pPr algn="l"/>
              <a:r>
                <a:rPr lang="en-CA" sz="900" b="1" i="0" u="none" strike="noStrike" dirty="0">
                  <a:solidFill>
                    <a:srgbClr val="0062FF"/>
                  </a:solidFill>
                  <a:effectLst/>
                  <a:latin typeface="Trebuchet MS" panose="020B0603020202020204" pitchFamily="34" charset="0"/>
                </a:rPr>
                <a:t>Problème</a:t>
              </a:r>
              <a:endParaRPr lang="en-CA" sz="1200" dirty="0"/>
            </a:p>
          </p:txBody>
        </p:sp>
        <p:sp>
          <p:nvSpPr>
            <p:cNvPr id="43" name="Oval 42">
              <a:extLst>
                <a:ext uri="{FF2B5EF4-FFF2-40B4-BE49-F238E27FC236}">
                  <a16:creationId xmlns:a16="http://schemas.microsoft.com/office/drawing/2014/main" id="{B501DC51-FB62-4425-B4E7-41491944A81A}"/>
                </a:ext>
              </a:extLst>
            </p:cNvPr>
            <p:cNvSpPr/>
            <p:nvPr/>
          </p:nvSpPr>
          <p:spPr>
            <a:xfrm>
              <a:off x="5908328" y="1341816"/>
              <a:ext cx="817972" cy="1991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TextBox 25">
              <a:extLst>
                <a:ext uri="{FF2B5EF4-FFF2-40B4-BE49-F238E27FC236}">
                  <a16:creationId xmlns:a16="http://schemas.microsoft.com/office/drawing/2014/main" id="{72BEA022-331D-4B02-8485-80318AC98CAB}"/>
                </a:ext>
              </a:extLst>
            </p:cNvPr>
            <p:cNvSpPr txBox="1"/>
            <p:nvPr/>
          </p:nvSpPr>
          <p:spPr>
            <a:xfrm>
              <a:off x="2670498" y="5760162"/>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28" name="TextBox 27">
              <a:extLst>
                <a:ext uri="{FF2B5EF4-FFF2-40B4-BE49-F238E27FC236}">
                  <a16:creationId xmlns:a16="http://schemas.microsoft.com/office/drawing/2014/main" id="{7E472CE8-CFCB-4E2D-99F5-64AB9EF33A98}"/>
                </a:ext>
              </a:extLst>
            </p:cNvPr>
            <p:cNvSpPr txBox="1"/>
            <p:nvPr/>
          </p:nvSpPr>
          <p:spPr>
            <a:xfrm>
              <a:off x="5695038" y="5296240"/>
              <a:ext cx="362600" cy="369332"/>
            </a:xfrm>
            <a:prstGeom prst="rect">
              <a:avLst/>
            </a:prstGeom>
            <a:noFill/>
            <a:ln>
              <a:solidFill>
                <a:schemeClr val="tx1"/>
              </a:solidFill>
            </a:ln>
          </p:spPr>
          <p:txBody>
            <a:bodyPr wrap="none" rtlCol="0">
              <a:spAutoFit/>
            </a:bodyPr>
            <a:lstStyle/>
            <a:p>
              <a:r>
                <a:rPr lang="en-US" b="1" dirty="0"/>
                <a:t>9.</a:t>
              </a:r>
              <a:endParaRPr lang="en-CA" b="1" dirty="0"/>
            </a:p>
          </p:txBody>
        </p:sp>
        <p:sp>
          <p:nvSpPr>
            <p:cNvPr id="32" name="Oval 31">
              <a:extLst>
                <a:ext uri="{FF2B5EF4-FFF2-40B4-BE49-F238E27FC236}">
                  <a16:creationId xmlns:a16="http://schemas.microsoft.com/office/drawing/2014/main" id="{182BD476-C4B0-43C7-B0FA-3A6AB685CF10}"/>
                </a:ext>
              </a:extLst>
            </p:cNvPr>
            <p:cNvSpPr/>
            <p:nvPr/>
          </p:nvSpPr>
          <p:spPr>
            <a:xfrm>
              <a:off x="6096000" y="5539024"/>
              <a:ext cx="1967678" cy="2700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5" name="Picture 4">
              <a:extLst>
                <a:ext uri="{FF2B5EF4-FFF2-40B4-BE49-F238E27FC236}">
                  <a16:creationId xmlns:a16="http://schemas.microsoft.com/office/drawing/2014/main" id="{48D682E8-558A-43B6-907F-5F10351BFB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2" y="4093059"/>
              <a:ext cx="7131417" cy="577880"/>
            </a:xfrm>
            <a:prstGeom prst="rect">
              <a:avLst/>
            </a:prstGeom>
            <a:ln>
              <a:solidFill>
                <a:schemeClr val="tx1"/>
              </a:solidFill>
            </a:ln>
          </p:spPr>
        </p:pic>
        <p:sp>
          <p:nvSpPr>
            <p:cNvPr id="35" name="Oval 34">
              <a:extLst>
                <a:ext uri="{FF2B5EF4-FFF2-40B4-BE49-F238E27FC236}">
                  <a16:creationId xmlns:a16="http://schemas.microsoft.com/office/drawing/2014/main" id="{B3DAF34C-6A7B-4694-92E3-ADB00DE015F1}"/>
                </a:ext>
              </a:extLst>
            </p:cNvPr>
            <p:cNvSpPr/>
            <p:nvPr/>
          </p:nvSpPr>
          <p:spPr>
            <a:xfrm>
              <a:off x="49302" y="4219340"/>
              <a:ext cx="1967678" cy="2700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a:extLst>
                <a:ext uri="{FF2B5EF4-FFF2-40B4-BE49-F238E27FC236}">
                  <a16:creationId xmlns:a16="http://schemas.microsoft.com/office/drawing/2014/main" id="{641B8A86-E174-4CCA-866E-FECAB521A787}"/>
                </a:ext>
              </a:extLst>
            </p:cNvPr>
            <p:cNvSpPr txBox="1"/>
            <p:nvPr/>
          </p:nvSpPr>
          <p:spPr>
            <a:xfrm>
              <a:off x="2112835" y="3939080"/>
              <a:ext cx="479618" cy="369332"/>
            </a:xfrm>
            <a:prstGeom prst="rect">
              <a:avLst/>
            </a:prstGeom>
            <a:noFill/>
            <a:ln>
              <a:solidFill>
                <a:schemeClr val="tx1"/>
              </a:solidFill>
            </a:ln>
          </p:spPr>
          <p:txBody>
            <a:bodyPr wrap="none" rtlCol="0">
              <a:spAutoFit/>
            </a:bodyPr>
            <a:lstStyle/>
            <a:p>
              <a:r>
                <a:rPr lang="en-US" b="1" dirty="0"/>
                <a:t>10.</a:t>
              </a:r>
              <a:endParaRPr lang="en-CA" b="1" dirty="0"/>
            </a:p>
          </p:txBody>
        </p:sp>
        <p:sp>
          <p:nvSpPr>
            <p:cNvPr id="41" name="TextBox 40">
              <a:extLst>
                <a:ext uri="{FF2B5EF4-FFF2-40B4-BE49-F238E27FC236}">
                  <a16:creationId xmlns:a16="http://schemas.microsoft.com/office/drawing/2014/main" id="{33DC597A-8AE8-47A5-A1A3-6AC8233E4ED0}"/>
                </a:ext>
              </a:extLst>
            </p:cNvPr>
            <p:cNvSpPr txBox="1"/>
            <p:nvPr/>
          </p:nvSpPr>
          <p:spPr>
            <a:xfrm>
              <a:off x="3033098" y="2759107"/>
              <a:ext cx="479618" cy="369332"/>
            </a:xfrm>
            <a:prstGeom prst="rect">
              <a:avLst/>
            </a:prstGeom>
            <a:noFill/>
            <a:ln>
              <a:solidFill>
                <a:schemeClr val="tx1"/>
              </a:solidFill>
            </a:ln>
          </p:spPr>
          <p:txBody>
            <a:bodyPr wrap="none" rtlCol="0">
              <a:spAutoFit/>
            </a:bodyPr>
            <a:lstStyle/>
            <a:p>
              <a:r>
                <a:rPr lang="en-US" b="1" dirty="0"/>
                <a:t>11.</a:t>
              </a:r>
              <a:endParaRPr lang="en-CA" b="1" dirty="0"/>
            </a:p>
          </p:txBody>
        </p:sp>
        <p:sp>
          <p:nvSpPr>
            <p:cNvPr id="45" name="Oval 44">
              <a:extLst>
                <a:ext uri="{FF2B5EF4-FFF2-40B4-BE49-F238E27FC236}">
                  <a16:creationId xmlns:a16="http://schemas.microsoft.com/office/drawing/2014/main" id="{ADDC0FE1-0568-40DE-B83D-4DEAA7EE0A8E}"/>
                </a:ext>
              </a:extLst>
            </p:cNvPr>
            <p:cNvSpPr/>
            <p:nvPr/>
          </p:nvSpPr>
          <p:spPr>
            <a:xfrm>
              <a:off x="1033141" y="2943773"/>
              <a:ext cx="1967678" cy="2700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4" name="Table 23">
            <a:extLst>
              <a:ext uri="{FF2B5EF4-FFF2-40B4-BE49-F238E27FC236}">
                <a16:creationId xmlns:a16="http://schemas.microsoft.com/office/drawing/2014/main" id="{7AD52A46-11E3-4241-95A1-61107A005E6F}"/>
              </a:ext>
            </a:extLst>
          </p:cNvPr>
          <p:cNvGraphicFramePr>
            <a:graphicFrameLocks noGrp="1"/>
          </p:cNvGraphicFramePr>
          <p:nvPr>
            <p:extLst>
              <p:ext uri="{D42A27DB-BD31-4B8C-83A1-F6EECF244321}">
                <p14:modId xmlns:p14="http://schemas.microsoft.com/office/powerpoint/2010/main" val="2765397291"/>
              </p:ext>
            </p:extLst>
          </p:nvPr>
        </p:nvGraphicFramePr>
        <p:xfrm>
          <a:off x="8244978" y="1275184"/>
          <a:ext cx="3604122" cy="1934741"/>
        </p:xfrm>
        <a:graphic>
          <a:graphicData uri="http://schemas.openxmlformats.org/drawingml/2006/table">
            <a:tbl>
              <a:tblPr firstRow="1">
                <a:tableStyleId>{5940675A-B579-460E-94D1-54222C63F5DA}</a:tableStyleId>
              </a:tblPr>
              <a:tblGrid>
                <a:gridCol w="3604122">
                  <a:extLst>
                    <a:ext uri="{9D8B030D-6E8A-4147-A177-3AD203B41FA5}">
                      <a16:colId xmlns:a16="http://schemas.microsoft.com/office/drawing/2014/main" val="2603277932"/>
                    </a:ext>
                  </a:extLst>
                </a:gridCol>
              </a:tblGrid>
              <a:tr h="99825">
                <a:tc>
                  <a:txBody>
                    <a:bodyPr/>
                    <a:lstStyle/>
                    <a:p>
                      <a:pPr algn="l" rtl="0" fontAlgn="b"/>
                      <a:r>
                        <a:rPr lang="fr-ca" sz="1400" b="0" u="none" strike="noStrike" baseline="0">
                          <a:effectLst/>
                        </a:rPr>
                        <a:t>6. Sélectionnez « Réviser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1113241"/>
                  </a:ext>
                </a:extLst>
              </a:tr>
              <a:tr h="99825">
                <a:tc>
                  <a:txBody>
                    <a:bodyPr/>
                    <a:lstStyle/>
                    <a:p>
                      <a:pPr algn="l" rtl="0" fontAlgn="b"/>
                      <a:r>
                        <a:rPr lang="fr-ca" sz="1400" b="0" u="none" strike="noStrike" baseline="0">
                          <a:effectLst/>
                        </a:rPr>
                        <a:t>7. Entrez le niveau scolaire minimum futur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3303931"/>
                  </a:ext>
                </a:extLst>
              </a:tr>
              <a:tr h="99825">
                <a:tc>
                  <a:txBody>
                    <a:bodyPr/>
                    <a:lstStyle/>
                    <a:p>
                      <a:pPr algn="l" rtl="0" fontAlgn="b"/>
                      <a:r>
                        <a:rPr lang="fr-ca" sz="1400" b="0" u="none" strike="noStrike" baseline="0">
                          <a:effectLst/>
                        </a:rPr>
                        <a:t>8.  Entrez le niveau scolaire maximum futur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3913548"/>
                  </a:ext>
                </a:extLst>
              </a:tr>
              <a:tr h="132377">
                <a:tc>
                  <a:txBody>
                    <a:bodyPr/>
                    <a:lstStyle/>
                    <a:p>
                      <a:pPr algn="l" rtl="0" fontAlgn="b"/>
                      <a:r>
                        <a:rPr lang="fr-ca" sz="1400" b="0" u="none" strike="noStrike" baseline="0">
                          <a:effectLst/>
                        </a:rPr>
                        <a:t>9. Choisissez le palier futur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4710286"/>
                  </a:ext>
                </a:extLst>
              </a:tr>
              <a:tr h="227861">
                <a:tc>
                  <a:txBody>
                    <a:bodyPr/>
                    <a:lstStyle/>
                    <a:p>
                      <a:pPr algn="l" rtl="0" fontAlgn="b"/>
                      <a:r>
                        <a:rPr lang="fr-ca" sz="1400" b="0" u="none" strike="noStrike" baseline="0">
                          <a:effectLst/>
                        </a:rPr>
                        <a:t>10. Modifier ou saisir une nouvelle date de début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9179512"/>
                  </a:ext>
                </a:extLst>
              </a:tr>
              <a:tr h="38626">
                <a:tc>
                  <a:txBody>
                    <a:bodyPr/>
                    <a:lstStyle/>
                    <a:p>
                      <a:pPr algn="l" rtl="0" fontAlgn="b"/>
                      <a:r>
                        <a:rPr lang="fr-ca" sz="1400" b="0" u="none" strike="noStrike" baseline="0" dirty="0">
                          <a:effectLst/>
                        </a:rPr>
                        <a:t>11. Entrez la capacité future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8759490"/>
                  </a:ext>
                </a:extLst>
              </a:tr>
              <a:tr h="115878">
                <a:tc>
                  <a:txBody>
                    <a:bodyPr/>
                    <a:lstStyle/>
                    <a:p>
                      <a:pPr algn="l" rtl="0" fontAlgn="b"/>
                      <a:r>
                        <a:rPr lang="fr-ca" sz="1400" b="0" u="none" strike="noStrike" baseline="0" dirty="0">
                          <a:effectLst/>
                        </a:rPr>
                        <a:t>12. Sélectionnez « </a:t>
                      </a:r>
                      <a:r>
                        <a:rPr lang="fr-CA" sz="1400" b="0" u="none" strike="noStrike" baseline="0" dirty="0">
                          <a:effectLst/>
                        </a:rPr>
                        <a:t>Problème</a:t>
                      </a:r>
                      <a:r>
                        <a:rPr lang="fr-ca" sz="1400" b="0" u="none" strike="noStrike" baseline="0" dirty="0">
                          <a:effectLst/>
                        </a:rPr>
                        <a:t> » et le statut du dossier restera en « Révision en cours » jusqu’à ce qu’il soit approuvé par EDU.</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3348106"/>
                  </a:ext>
                </a:extLst>
              </a:tr>
            </a:tbl>
          </a:graphicData>
        </a:graphic>
      </p:graphicFrame>
      <p:sp>
        <p:nvSpPr>
          <p:cNvPr id="6" name="Slide Number Placeholder 5">
            <a:extLst>
              <a:ext uri="{FF2B5EF4-FFF2-40B4-BE49-F238E27FC236}">
                <a16:creationId xmlns:a16="http://schemas.microsoft.com/office/drawing/2014/main" id="{28CDDF9A-551D-4920-8207-CD0AE2476B82}"/>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28</a:t>
            </a:fld>
            <a:endParaRPr lang="en-CA" dirty="0"/>
          </a:p>
        </p:txBody>
      </p:sp>
      <p:sp>
        <p:nvSpPr>
          <p:cNvPr id="44" name="Slide Number Placeholder 7">
            <a:extLst>
              <a:ext uri="{FF2B5EF4-FFF2-40B4-BE49-F238E27FC236}">
                <a16:creationId xmlns:a16="http://schemas.microsoft.com/office/drawing/2014/main" id="{E14B13A5-280C-4D75-A812-CEA5F1991D71}"/>
              </a:ext>
              <a:ext uri="{C183D7F6-B498-43B3-948B-1728B52AA6E4}">
                <adec:decorative xmlns:adec="http://schemas.microsoft.com/office/drawing/2017/decorative" val="1"/>
              </a:ext>
            </a:extLst>
          </p:cNvPr>
          <p:cNvSpPr txBox="1">
            <a:spLocks/>
          </p:cNvSpPr>
          <p:nvPr/>
        </p:nvSpPr>
        <p:spPr>
          <a:xfrm>
            <a:off x="463060" y="6459484"/>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1964282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3F3287B-88E2-4F9E-82F3-2AEF9899C6C8}"/>
              </a:ext>
            </a:extLst>
          </p:cNvPr>
          <p:cNvSpPr txBox="1">
            <a:spLocks noGrp="1"/>
          </p:cNvSpPr>
          <p:nvPr>
            <p:ph type="title" idx="4294967295"/>
          </p:nvPr>
        </p:nvSpPr>
        <p:spPr>
          <a:xfrm>
            <a:off x="0" y="89309"/>
            <a:ext cx="5256997"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statut opérationnel, bail  </a:t>
            </a:r>
          </a:p>
        </p:txBody>
      </p:sp>
      <p:grpSp>
        <p:nvGrpSpPr>
          <p:cNvPr id="8" name="Group 7" descr="Quatre captures d’écran des étapes pour les options 1a et 1b de Modifier le bâtiment : statut opérationnel, bail, comme décrites dans la table suivante.">
            <a:extLst>
              <a:ext uri="{FF2B5EF4-FFF2-40B4-BE49-F238E27FC236}">
                <a16:creationId xmlns:a16="http://schemas.microsoft.com/office/drawing/2014/main" id="{E7E49DA4-BADC-791F-FB1C-A08E2CB5D9FB}"/>
              </a:ext>
            </a:extLst>
          </p:cNvPr>
          <p:cNvGrpSpPr/>
          <p:nvPr/>
        </p:nvGrpSpPr>
        <p:grpSpPr>
          <a:xfrm>
            <a:off x="160677" y="1002232"/>
            <a:ext cx="10755120" cy="5653786"/>
            <a:chOff x="160677" y="1002232"/>
            <a:chExt cx="10755120" cy="5653786"/>
          </a:xfrm>
        </p:grpSpPr>
        <p:pic>
          <p:nvPicPr>
            <p:cNvPr id="25" name="Picture 24" descr="Graphical user interface, text&#10;&#10;Description automatically generated">
              <a:extLst>
                <a:ext uri="{FF2B5EF4-FFF2-40B4-BE49-F238E27FC236}">
                  <a16:creationId xmlns:a16="http://schemas.microsoft.com/office/drawing/2014/main" id="{0BDE3E09-1A60-4284-96F0-97C411AE6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107" y="4396315"/>
              <a:ext cx="6610690" cy="1609273"/>
            </a:xfrm>
            <a:prstGeom prst="rect">
              <a:avLst/>
            </a:prstGeom>
            <a:ln>
              <a:solidFill>
                <a:schemeClr val="tx1"/>
              </a:solidFill>
            </a:ln>
          </p:spPr>
        </p:pic>
        <p:pic>
          <p:nvPicPr>
            <p:cNvPr id="21" name="Picture 20" descr="Table&#10;&#10;Description automatically generated">
              <a:extLst>
                <a:ext uri="{FF2B5EF4-FFF2-40B4-BE49-F238E27FC236}">
                  <a16:creationId xmlns:a16="http://schemas.microsoft.com/office/drawing/2014/main" id="{C3D9DDFE-5BB7-4341-9D14-99C90E30D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07" y="4159804"/>
              <a:ext cx="3859850" cy="1873346"/>
            </a:xfrm>
            <a:prstGeom prst="rect">
              <a:avLst/>
            </a:prstGeom>
            <a:ln>
              <a:solidFill>
                <a:schemeClr val="tx1"/>
              </a:solidFill>
            </a:ln>
          </p:spPr>
        </p:pic>
        <p:pic>
          <p:nvPicPr>
            <p:cNvPr id="19" name="Picture 18" descr="A picture containing graphical user interface&#10;&#10;Description automatically generated">
              <a:extLst>
                <a:ext uri="{FF2B5EF4-FFF2-40B4-BE49-F238E27FC236}">
                  <a16:creationId xmlns:a16="http://schemas.microsoft.com/office/drawing/2014/main" id="{B823927E-9C80-44F3-BEBB-31B17E6C9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56" y="1002232"/>
              <a:ext cx="4540483" cy="1797142"/>
            </a:xfrm>
            <a:prstGeom prst="rect">
              <a:avLst/>
            </a:prstGeom>
            <a:ln>
              <a:solidFill>
                <a:schemeClr val="tx1"/>
              </a:solidFill>
            </a:ln>
          </p:spPr>
        </p:pic>
        <p:pic>
          <p:nvPicPr>
            <p:cNvPr id="17" name="Picture 16" descr="Graphical user interface&#10;&#10;Description automatically generated">
              <a:extLst>
                <a:ext uri="{FF2B5EF4-FFF2-40B4-BE49-F238E27FC236}">
                  <a16:creationId xmlns:a16="http://schemas.microsoft.com/office/drawing/2014/main" id="{4E84E0C1-A914-435F-86CF-417EFD7BC803}"/>
                </a:ext>
              </a:extLst>
            </p:cNvPr>
            <p:cNvPicPr>
              <a:picLocks noChangeAspect="1"/>
            </p:cNvPicPr>
            <p:nvPr/>
          </p:nvPicPr>
          <p:blipFill rotWithShape="1">
            <a:blip r:embed="rId5">
              <a:extLst>
                <a:ext uri="{28A0092B-C50C-407E-A947-70E740481C1C}">
                  <a14:useLocalDpi xmlns:a14="http://schemas.microsoft.com/office/drawing/2010/main" val="0"/>
                </a:ext>
              </a:extLst>
            </a:blip>
            <a:srcRect t="25741"/>
            <a:stretch/>
          </p:blipFill>
          <p:spPr>
            <a:xfrm>
              <a:off x="160677" y="1002232"/>
              <a:ext cx="2221830" cy="2760072"/>
            </a:xfrm>
            <a:prstGeom prst="rect">
              <a:avLst/>
            </a:prstGeom>
            <a:ln>
              <a:solidFill>
                <a:schemeClr val="tx1"/>
              </a:solidFill>
            </a:ln>
          </p:spPr>
        </p:pic>
        <p:sp>
          <p:nvSpPr>
            <p:cNvPr id="41" name="Oval 40">
              <a:extLst>
                <a:ext uri="{FF2B5EF4-FFF2-40B4-BE49-F238E27FC236}">
                  <a16:creationId xmlns:a16="http://schemas.microsoft.com/office/drawing/2014/main" id="{F964D32A-3EF2-4D88-B5F1-F7705C3EBF63}"/>
                </a:ext>
              </a:extLst>
            </p:cNvPr>
            <p:cNvSpPr/>
            <p:nvPr/>
          </p:nvSpPr>
          <p:spPr>
            <a:xfrm>
              <a:off x="549773" y="2675164"/>
              <a:ext cx="796998" cy="17555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2243D810-79E4-4C19-819C-527CAD81EC92}"/>
                </a:ext>
              </a:extLst>
            </p:cNvPr>
            <p:cNvSpPr txBox="1"/>
            <p:nvPr/>
          </p:nvSpPr>
          <p:spPr>
            <a:xfrm>
              <a:off x="1426353" y="2582628"/>
              <a:ext cx="476412" cy="369332"/>
            </a:xfrm>
            <a:prstGeom prst="rect">
              <a:avLst/>
            </a:prstGeom>
            <a:noFill/>
            <a:ln>
              <a:solidFill>
                <a:schemeClr val="tx1"/>
              </a:solidFill>
            </a:ln>
          </p:spPr>
          <p:txBody>
            <a:bodyPr wrap="none" rtlCol="0">
              <a:spAutoFit/>
            </a:bodyPr>
            <a:lstStyle/>
            <a:p>
              <a:r>
                <a:rPr lang="en-US" b="1" dirty="0"/>
                <a:t>1a.</a:t>
              </a:r>
              <a:endParaRPr lang="en-CA" b="1" dirty="0"/>
            </a:p>
          </p:txBody>
        </p:sp>
        <p:sp>
          <p:nvSpPr>
            <p:cNvPr id="48" name="TextBox 47">
              <a:extLst>
                <a:ext uri="{FF2B5EF4-FFF2-40B4-BE49-F238E27FC236}">
                  <a16:creationId xmlns:a16="http://schemas.microsoft.com/office/drawing/2014/main" id="{1110B264-B059-4D1C-8943-9656DA7426D2}"/>
                </a:ext>
              </a:extLst>
            </p:cNvPr>
            <p:cNvSpPr txBox="1"/>
            <p:nvPr/>
          </p:nvSpPr>
          <p:spPr>
            <a:xfrm>
              <a:off x="1370881" y="2046574"/>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51" name="Oval 50">
              <a:extLst>
                <a:ext uri="{FF2B5EF4-FFF2-40B4-BE49-F238E27FC236}">
                  <a16:creationId xmlns:a16="http://schemas.microsoft.com/office/drawing/2014/main" id="{8C80D8B7-7F50-4571-BAB6-1FFD5BD22AC0}"/>
                </a:ext>
              </a:extLst>
            </p:cNvPr>
            <p:cNvSpPr/>
            <p:nvPr/>
          </p:nvSpPr>
          <p:spPr>
            <a:xfrm>
              <a:off x="2108466" y="542496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9CB84ABB-E436-47E3-8473-1979B50BFD02}"/>
                </a:ext>
              </a:extLst>
            </p:cNvPr>
            <p:cNvSpPr txBox="1"/>
            <p:nvPr/>
          </p:nvSpPr>
          <p:spPr>
            <a:xfrm>
              <a:off x="2200171" y="5052343"/>
              <a:ext cx="476412" cy="369332"/>
            </a:xfrm>
            <a:prstGeom prst="rect">
              <a:avLst/>
            </a:prstGeom>
            <a:noFill/>
            <a:ln>
              <a:solidFill>
                <a:schemeClr val="tx1"/>
              </a:solidFill>
            </a:ln>
          </p:spPr>
          <p:txBody>
            <a:bodyPr wrap="none" rtlCol="0">
              <a:spAutoFit/>
            </a:bodyPr>
            <a:lstStyle/>
            <a:p>
              <a:r>
                <a:rPr lang="en-US" b="1" dirty="0"/>
                <a:t>1a.</a:t>
              </a:r>
              <a:endParaRPr lang="en-CA" b="1" dirty="0"/>
            </a:p>
          </p:txBody>
        </p:sp>
        <p:cxnSp>
          <p:nvCxnSpPr>
            <p:cNvPr id="53" name="Connector: Elbow 52">
              <a:extLst>
                <a:ext uri="{FF2B5EF4-FFF2-40B4-BE49-F238E27FC236}">
                  <a16:creationId xmlns:a16="http://schemas.microsoft.com/office/drawing/2014/main" id="{D622C56B-2D1C-454C-A8F3-F1A9417383A1}"/>
                </a:ext>
              </a:extLst>
            </p:cNvPr>
            <p:cNvCxnSpPr>
              <a:stCxn id="42" idx="3"/>
              <a:endCxn id="52" idx="1"/>
            </p:cNvCxnSpPr>
            <p:nvPr/>
          </p:nvCxnSpPr>
          <p:spPr>
            <a:xfrm>
              <a:off x="1902765" y="2767294"/>
              <a:ext cx="297406" cy="246971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8762922-75EC-410C-91C2-0BDEC7163714}"/>
                </a:ext>
              </a:extLst>
            </p:cNvPr>
            <p:cNvSpPr/>
            <p:nvPr/>
          </p:nvSpPr>
          <p:spPr>
            <a:xfrm>
              <a:off x="4562475" y="2249068"/>
              <a:ext cx="1019175" cy="3022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7" name="TextBox 56">
              <a:extLst>
                <a:ext uri="{FF2B5EF4-FFF2-40B4-BE49-F238E27FC236}">
                  <a16:creationId xmlns:a16="http://schemas.microsoft.com/office/drawing/2014/main" id="{73CE31B6-95E0-4D16-97B1-44C0A023F4E5}"/>
                </a:ext>
              </a:extLst>
            </p:cNvPr>
            <p:cNvSpPr txBox="1"/>
            <p:nvPr/>
          </p:nvSpPr>
          <p:spPr>
            <a:xfrm>
              <a:off x="3977251" y="2048657"/>
              <a:ext cx="486030" cy="369332"/>
            </a:xfrm>
            <a:prstGeom prst="rect">
              <a:avLst/>
            </a:prstGeom>
            <a:noFill/>
            <a:ln>
              <a:solidFill>
                <a:schemeClr val="tx1"/>
              </a:solidFill>
            </a:ln>
          </p:spPr>
          <p:txBody>
            <a:bodyPr wrap="none" rtlCol="0">
              <a:spAutoFit/>
            </a:bodyPr>
            <a:lstStyle/>
            <a:p>
              <a:r>
                <a:rPr lang="en-US" b="1" dirty="0"/>
                <a:t>1b.</a:t>
              </a:r>
              <a:endParaRPr lang="en-CA" b="1" dirty="0"/>
            </a:p>
          </p:txBody>
        </p:sp>
        <p:cxnSp>
          <p:nvCxnSpPr>
            <p:cNvPr id="58" name="Connector: Elbow 57">
              <a:extLst>
                <a:ext uri="{FF2B5EF4-FFF2-40B4-BE49-F238E27FC236}">
                  <a16:creationId xmlns:a16="http://schemas.microsoft.com/office/drawing/2014/main" id="{9A1F92CA-DDED-4371-AC4F-B86E049F31BC}"/>
                </a:ext>
              </a:extLst>
            </p:cNvPr>
            <p:cNvCxnSpPr>
              <a:cxnSpLocks/>
              <a:stCxn id="48" idx="3"/>
              <a:endCxn id="57" idx="1"/>
            </p:cNvCxnSpPr>
            <p:nvPr/>
          </p:nvCxnSpPr>
          <p:spPr>
            <a:xfrm>
              <a:off x="1856911" y="2231240"/>
              <a:ext cx="2120340" cy="208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9F8BD946-3789-48E9-AC3F-C8AED3F79BD8}"/>
                </a:ext>
              </a:extLst>
            </p:cNvPr>
            <p:cNvCxnSpPr>
              <a:cxnSpLocks/>
              <a:endCxn id="60" idx="0"/>
            </p:cNvCxnSpPr>
            <p:nvPr/>
          </p:nvCxnSpPr>
          <p:spPr>
            <a:xfrm>
              <a:off x="9372813" y="2950974"/>
              <a:ext cx="0" cy="15099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5ACA5164-1995-44AA-94B7-6536BC7EC374}"/>
                </a:ext>
              </a:extLst>
            </p:cNvPr>
            <p:cNvSpPr/>
            <p:nvPr/>
          </p:nvSpPr>
          <p:spPr>
            <a:xfrm>
              <a:off x="8950716" y="4460901"/>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3" name="Oval 62">
              <a:extLst>
                <a:ext uri="{FF2B5EF4-FFF2-40B4-BE49-F238E27FC236}">
                  <a16:creationId xmlns:a16="http://schemas.microsoft.com/office/drawing/2014/main" id="{C6F67E49-E692-4B70-8A0C-0F37942CEE48}"/>
                </a:ext>
              </a:extLst>
            </p:cNvPr>
            <p:cNvSpPr/>
            <p:nvPr/>
          </p:nvSpPr>
          <p:spPr>
            <a:xfrm>
              <a:off x="4323859" y="5163816"/>
              <a:ext cx="1603197" cy="287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Oval 63">
              <a:extLst>
                <a:ext uri="{FF2B5EF4-FFF2-40B4-BE49-F238E27FC236}">
                  <a16:creationId xmlns:a16="http://schemas.microsoft.com/office/drawing/2014/main" id="{3D51F7B8-112F-4D4A-852C-5AF50F542C23}"/>
                </a:ext>
              </a:extLst>
            </p:cNvPr>
            <p:cNvSpPr/>
            <p:nvPr/>
          </p:nvSpPr>
          <p:spPr>
            <a:xfrm>
              <a:off x="8508780" y="4822238"/>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66" name="Connector: Elbow 65">
              <a:extLst>
                <a:ext uri="{FF2B5EF4-FFF2-40B4-BE49-F238E27FC236}">
                  <a16:creationId xmlns:a16="http://schemas.microsoft.com/office/drawing/2014/main" id="{69220554-250E-4D74-8249-398C3CE6636E}"/>
                </a:ext>
              </a:extLst>
            </p:cNvPr>
            <p:cNvCxnSpPr>
              <a:cxnSpLocks/>
              <a:stCxn id="60" idx="2"/>
              <a:endCxn id="63" idx="0"/>
            </p:cNvCxnSpPr>
            <p:nvPr/>
          </p:nvCxnSpPr>
          <p:spPr>
            <a:xfrm rot="10800000" flipV="1">
              <a:off x="5125458" y="4621006"/>
              <a:ext cx="3825258" cy="54280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002D3996-54C0-4AE2-B3A1-88AEAF9F4812}"/>
                </a:ext>
              </a:extLst>
            </p:cNvPr>
            <p:cNvCxnSpPr>
              <a:cxnSpLocks/>
              <a:stCxn id="63" idx="6"/>
              <a:endCxn id="64" idx="4"/>
            </p:cNvCxnSpPr>
            <p:nvPr/>
          </p:nvCxnSpPr>
          <p:spPr>
            <a:xfrm flipV="1">
              <a:off x="5927056" y="5142449"/>
              <a:ext cx="3003821" cy="16491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Arrow: Right 67">
              <a:extLst>
                <a:ext uri="{FF2B5EF4-FFF2-40B4-BE49-F238E27FC236}">
                  <a16:creationId xmlns:a16="http://schemas.microsoft.com/office/drawing/2014/main" id="{27E78071-9184-49A3-9713-4A4C84A8BA14}"/>
                </a:ext>
              </a:extLst>
            </p:cNvPr>
            <p:cNvSpPr/>
            <p:nvPr/>
          </p:nvSpPr>
          <p:spPr>
            <a:xfrm rot="16200000" flipH="1">
              <a:off x="8319504" y="5773662"/>
              <a:ext cx="1513568" cy="2511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9" name="TextBox 68">
              <a:extLst>
                <a:ext uri="{FF2B5EF4-FFF2-40B4-BE49-F238E27FC236}">
                  <a16:creationId xmlns:a16="http://schemas.microsoft.com/office/drawing/2014/main" id="{A99BB80F-8ECD-484F-896A-262603F487BD}"/>
                </a:ext>
              </a:extLst>
            </p:cNvPr>
            <p:cNvSpPr txBox="1"/>
            <p:nvPr/>
          </p:nvSpPr>
          <p:spPr>
            <a:xfrm>
              <a:off x="9473088" y="3814113"/>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0" name="TextBox 69">
              <a:extLst>
                <a:ext uri="{FF2B5EF4-FFF2-40B4-BE49-F238E27FC236}">
                  <a16:creationId xmlns:a16="http://schemas.microsoft.com/office/drawing/2014/main" id="{606AC140-8236-4F44-8553-3910E97F908B}"/>
                </a:ext>
              </a:extLst>
            </p:cNvPr>
            <p:cNvSpPr txBox="1"/>
            <p:nvPr/>
          </p:nvSpPr>
          <p:spPr>
            <a:xfrm>
              <a:off x="5895036" y="5166475"/>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1" name="TextBox 70">
              <a:extLst>
                <a:ext uri="{FF2B5EF4-FFF2-40B4-BE49-F238E27FC236}">
                  <a16:creationId xmlns:a16="http://schemas.microsoft.com/office/drawing/2014/main" id="{56950C5A-264F-4D40-B977-9C780D544ABF}"/>
                </a:ext>
              </a:extLst>
            </p:cNvPr>
            <p:cNvSpPr txBox="1"/>
            <p:nvPr/>
          </p:nvSpPr>
          <p:spPr>
            <a:xfrm>
              <a:off x="7984263" y="5046484"/>
              <a:ext cx="486030" cy="369332"/>
            </a:xfrm>
            <a:prstGeom prst="rect">
              <a:avLst/>
            </a:prstGeom>
            <a:noFill/>
            <a:ln>
              <a:solidFill>
                <a:schemeClr val="tx1"/>
              </a:solidFill>
            </a:ln>
          </p:spPr>
          <p:txBody>
            <a:bodyPr wrap="none" rtlCol="0">
              <a:spAutoFit/>
            </a:bodyPr>
            <a:lstStyle/>
            <a:p>
              <a:r>
                <a:rPr lang="en-US" b="1" dirty="0"/>
                <a:t>1b.</a:t>
              </a:r>
              <a:endParaRPr lang="en-CA" b="1" dirty="0"/>
            </a:p>
          </p:txBody>
        </p:sp>
        <p:sp>
          <p:nvSpPr>
            <p:cNvPr id="72" name="Arrow: Right 71">
              <a:extLst>
                <a:ext uri="{FF2B5EF4-FFF2-40B4-BE49-F238E27FC236}">
                  <a16:creationId xmlns:a16="http://schemas.microsoft.com/office/drawing/2014/main" id="{254DB1CF-D6B5-45CD-9C1F-D7F725F26706}"/>
                </a:ext>
              </a:extLst>
            </p:cNvPr>
            <p:cNvSpPr/>
            <p:nvPr/>
          </p:nvSpPr>
          <p:spPr>
            <a:xfrm rot="16200000" flipH="1">
              <a:off x="2691771" y="5998574"/>
              <a:ext cx="793822" cy="2511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Oval 34">
              <a:extLst>
                <a:ext uri="{FF2B5EF4-FFF2-40B4-BE49-F238E27FC236}">
                  <a16:creationId xmlns:a16="http://schemas.microsoft.com/office/drawing/2014/main" id="{DD313B23-4EDD-431F-BB99-8C8F982BA21A}"/>
                </a:ext>
              </a:extLst>
            </p:cNvPr>
            <p:cNvSpPr/>
            <p:nvPr/>
          </p:nvSpPr>
          <p:spPr>
            <a:xfrm>
              <a:off x="536633" y="2389994"/>
              <a:ext cx="796998" cy="17555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7" name="Straight Connector 6">
              <a:extLst>
                <a:ext uri="{FF2B5EF4-FFF2-40B4-BE49-F238E27FC236}">
                  <a16:creationId xmlns:a16="http://schemas.microsoft.com/office/drawing/2014/main" id="{D6F29CC8-ECD8-045B-2133-028019C939E8}"/>
                </a:ext>
              </a:extLst>
            </p:cNvPr>
            <p:cNvCxnSpPr>
              <a:stCxn id="56" idx="6"/>
            </p:cNvCxnSpPr>
            <p:nvPr/>
          </p:nvCxnSpPr>
          <p:spPr>
            <a:xfrm>
              <a:off x="5581649" y="2400204"/>
              <a:ext cx="2367395" cy="15702"/>
            </a:xfrm>
            <a:prstGeom prst="line">
              <a:avLst/>
            </a:prstGeom>
            <a:ln w="41275"/>
          </p:spPr>
          <p:style>
            <a:lnRef idx="1">
              <a:schemeClr val="dk1"/>
            </a:lnRef>
            <a:fillRef idx="0">
              <a:schemeClr val="dk1"/>
            </a:fillRef>
            <a:effectRef idx="0">
              <a:schemeClr val="dk1"/>
            </a:effectRef>
            <a:fontRef idx="minor">
              <a:schemeClr val="tx1"/>
            </a:fontRef>
          </p:style>
        </p:cxnSp>
      </p:grpSp>
      <p:graphicFrame>
        <p:nvGraphicFramePr>
          <p:cNvPr id="34" name="Table 33">
            <a:extLst>
              <a:ext uri="{FF2B5EF4-FFF2-40B4-BE49-F238E27FC236}">
                <a16:creationId xmlns:a16="http://schemas.microsoft.com/office/drawing/2014/main" id="{AA6F589A-41D7-4FA6-8265-6C44ECAAF774}"/>
              </a:ext>
            </a:extLst>
          </p:cNvPr>
          <p:cNvGraphicFramePr>
            <a:graphicFrameLocks noGrp="1"/>
          </p:cNvGraphicFramePr>
          <p:nvPr>
            <p:extLst>
              <p:ext uri="{D42A27DB-BD31-4B8C-83A1-F6EECF244321}">
                <p14:modId xmlns:p14="http://schemas.microsoft.com/office/powerpoint/2010/main" val="3626394510"/>
              </p:ext>
            </p:extLst>
          </p:nvPr>
        </p:nvGraphicFramePr>
        <p:xfrm>
          <a:off x="7949045" y="555484"/>
          <a:ext cx="4242956" cy="2395490"/>
        </p:xfrm>
        <a:graphic>
          <a:graphicData uri="http://schemas.openxmlformats.org/drawingml/2006/table">
            <a:tbl>
              <a:tblPr firstRow="1">
                <a:tableStyleId>{5940675A-B579-460E-94D1-54222C63F5DA}</a:tableStyleId>
              </a:tblPr>
              <a:tblGrid>
                <a:gridCol w="4242956">
                  <a:extLst>
                    <a:ext uri="{9D8B030D-6E8A-4147-A177-3AD203B41FA5}">
                      <a16:colId xmlns:a16="http://schemas.microsoft.com/office/drawing/2014/main" val="239730705"/>
                    </a:ext>
                  </a:extLst>
                </a:gridCol>
              </a:tblGrid>
              <a:tr h="52378">
                <a:tc>
                  <a:txBody>
                    <a:bodyPr/>
                    <a:lstStyle/>
                    <a:p>
                      <a:pPr algn="l" rtl="0" fontAlgn="b"/>
                      <a:r>
                        <a:rPr lang="fr-ca" sz="1400" b="0" u="none" strike="noStrike" baseline="0">
                          <a:effectLst/>
                        </a:rPr>
                        <a:t>Deux façons de naviguer vers le dossier d’un bâtiment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3505836"/>
                  </a:ext>
                </a:extLst>
              </a:tr>
              <a:tr h="52378">
                <a:tc>
                  <a:txBody>
                    <a:bodyPr/>
                    <a:lstStyle/>
                    <a:p>
                      <a:pPr algn="l" rtl="0" fontAlgn="b"/>
                      <a:r>
                        <a:rPr lang="fr-ca" sz="1400" b="0" u="none" strike="noStrike" baseline="0" dirty="0">
                          <a:effectLst/>
                        </a:rPr>
                        <a:t>1. a. Sélectionnez « Bâtiment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8956337"/>
                  </a:ext>
                </a:extLst>
              </a:tr>
              <a:tr h="157134">
                <a:tc>
                  <a:txBody>
                    <a:bodyPr/>
                    <a:lstStyle/>
                    <a:p>
                      <a:pPr algn="l" rtl="0" fontAlgn="b"/>
                      <a:r>
                        <a:rPr lang="fr-ca" sz="1400" b="0" u="none" strike="noStrike" baseline="0">
                          <a:effectLst/>
                        </a:rPr>
                        <a:t>1. a. Sélectionnez ou recherchez le bâtiment souhaité dans le tableau des données sur les bâtiments.</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7295597"/>
                  </a:ext>
                </a:extLst>
              </a:tr>
              <a:tr h="261890">
                <a:tc>
                  <a:txBody>
                    <a:bodyPr/>
                    <a:lstStyle/>
                    <a:p>
                      <a:pPr algn="l" rtl="0" fontAlgn="b"/>
                      <a:r>
                        <a:rPr lang="fr-ca" sz="1400" b="0" u="none" strike="noStrike" baseline="0">
                          <a:effectLst/>
                        </a:rPr>
                        <a:t>1 b. Sélectionner un campus</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2461369"/>
                  </a:ext>
                </a:extLst>
              </a:tr>
              <a:tr h="104756">
                <a:tc>
                  <a:txBody>
                    <a:bodyPr/>
                    <a:lstStyle/>
                    <a:p>
                      <a:pPr algn="l" rtl="0" fontAlgn="b"/>
                      <a:r>
                        <a:rPr lang="fr-ca" sz="1400" b="0" u="none" strike="noStrike" baseline="0">
                          <a:effectLst/>
                        </a:rPr>
                        <a:t>1 b. Sélectionnez (ou recherchez) le dossier du campus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6930859"/>
                  </a:ext>
                </a:extLst>
              </a:tr>
              <a:tr h="104756">
                <a:tc>
                  <a:txBody>
                    <a:bodyPr/>
                    <a:lstStyle/>
                    <a:p>
                      <a:pPr algn="l" rtl="0" fontAlgn="t"/>
                      <a:r>
                        <a:rPr lang="fr-ca" sz="1400" b="0" u="none" strike="noStrike" baseline="0" dirty="0">
                          <a:effectLst/>
                        </a:rPr>
                        <a:t>1 b. Ouvrez le dossier du campus et naviguez vers l’onglet « Inclut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988220988"/>
                  </a:ext>
                </a:extLst>
              </a:tr>
              <a:tr h="52378">
                <a:tc>
                  <a:txBody>
                    <a:bodyPr/>
                    <a:lstStyle/>
                    <a:p>
                      <a:pPr algn="l" rtl="0" fontAlgn="b"/>
                      <a:r>
                        <a:rPr lang="fr-ca" sz="1400" b="0" u="none" strike="noStrike" baseline="0">
                          <a:effectLst/>
                        </a:rPr>
                        <a:t>1 b. Sélectionnez le bâtiment souhaité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2956623"/>
                  </a:ext>
                </a:extLst>
              </a:tr>
              <a:tr h="157134">
                <a:tc>
                  <a:txBody>
                    <a:bodyPr/>
                    <a:lstStyle/>
                    <a:p>
                      <a:pPr algn="l" rtl="0" fontAlgn="b"/>
                      <a:r>
                        <a:rPr lang="fr-ca" sz="1400" b="0" u="none" strike="noStrike" baseline="0" dirty="0">
                          <a:effectLst/>
                        </a:rPr>
                        <a:t>1 b. Sélectionnez « Ouvrir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4998700"/>
                  </a:ext>
                </a:extLst>
              </a:tr>
            </a:tbl>
          </a:graphicData>
        </a:graphic>
      </p:graphicFrame>
      <p:sp>
        <p:nvSpPr>
          <p:cNvPr id="9" name="Slide Number Placeholder 8">
            <a:extLst>
              <a:ext uri="{FF2B5EF4-FFF2-40B4-BE49-F238E27FC236}">
                <a16:creationId xmlns:a16="http://schemas.microsoft.com/office/drawing/2014/main" id="{97E76082-2131-4D48-B479-35463C32237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29</a:t>
            </a:fld>
            <a:endParaRPr lang="en-CA" dirty="0"/>
          </a:p>
        </p:txBody>
      </p:sp>
      <p:sp>
        <p:nvSpPr>
          <p:cNvPr id="73" name="Slide Number Placeholder 7">
            <a:extLst>
              <a:ext uri="{FF2B5EF4-FFF2-40B4-BE49-F238E27FC236}">
                <a16:creationId xmlns:a16="http://schemas.microsoft.com/office/drawing/2014/main" id="{FD4FFC10-E1B4-4ECE-9164-615A24E62324}"/>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29</a:t>
            </a:fld>
            <a:endParaRPr lang="en-US" dirty="0">
              <a:solidFill>
                <a:schemeClr val="tx1"/>
              </a:solidFill>
            </a:endParaRPr>
          </a:p>
        </p:txBody>
      </p:sp>
    </p:spTree>
    <p:extLst>
      <p:ext uri="{BB962C8B-B14F-4D97-AF65-F5344CB8AC3E}">
        <p14:creationId xmlns:p14="http://schemas.microsoft.com/office/powerpoint/2010/main" val="86524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1722A88-6C89-4E2A-ACDF-9410925DA7A0}"/>
              </a:ext>
            </a:extLst>
          </p:cNvPr>
          <p:cNvSpPr txBox="1">
            <a:spLocks noGrp="1"/>
          </p:cNvSpPr>
          <p:nvPr>
            <p:ph type="title" idx="4294967295"/>
          </p:nvPr>
        </p:nvSpPr>
        <p:spPr>
          <a:xfrm>
            <a:off x="0" y="-17905"/>
            <a:ext cx="2940717" cy="410147"/>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Changer le nom de l’EUE</a:t>
            </a:r>
          </a:p>
        </p:txBody>
      </p:sp>
      <p:grpSp>
        <p:nvGrpSpPr>
          <p:cNvPr id="2" name="Group 1" descr="Capture d’écran des étapes 1 et 2 de Changer le nom de l’EUE, comme décrites dans la table suivante.">
            <a:extLst>
              <a:ext uri="{FF2B5EF4-FFF2-40B4-BE49-F238E27FC236}">
                <a16:creationId xmlns:a16="http://schemas.microsoft.com/office/drawing/2014/main" id="{890763C3-CCE2-244A-BE52-7781455F1DE1}"/>
              </a:ext>
            </a:extLst>
          </p:cNvPr>
          <p:cNvGrpSpPr/>
          <p:nvPr/>
        </p:nvGrpSpPr>
        <p:grpSpPr>
          <a:xfrm>
            <a:off x="0" y="500123"/>
            <a:ext cx="2940717" cy="3687965"/>
            <a:chOff x="0" y="500123"/>
            <a:chExt cx="2940717" cy="3687965"/>
          </a:xfrm>
        </p:grpSpPr>
        <p:pic>
          <p:nvPicPr>
            <p:cNvPr id="10" name="Picture 9" descr="Graphical user interface, text, application&#10;&#10;Description automatically generated">
              <a:extLst>
                <a:ext uri="{FF2B5EF4-FFF2-40B4-BE49-F238E27FC236}">
                  <a16:creationId xmlns:a16="http://schemas.microsoft.com/office/drawing/2014/main" id="{98B1DE92-18A2-49FC-B77B-FF7AFD335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532067"/>
              <a:ext cx="2852402" cy="3656021"/>
            </a:xfrm>
            <a:prstGeom prst="rect">
              <a:avLst/>
            </a:prstGeom>
            <a:ln>
              <a:solidFill>
                <a:schemeClr val="tx1"/>
              </a:solidFill>
            </a:ln>
          </p:spPr>
        </p:pic>
        <p:sp>
          <p:nvSpPr>
            <p:cNvPr id="6" name="Oval 5">
              <a:extLst>
                <a:ext uri="{FF2B5EF4-FFF2-40B4-BE49-F238E27FC236}">
                  <a16:creationId xmlns:a16="http://schemas.microsoft.com/office/drawing/2014/main" id="{BF5415FA-D233-4220-A49E-D8CF19E6C58E}"/>
                </a:ext>
              </a:extLst>
            </p:cNvPr>
            <p:cNvSpPr/>
            <p:nvPr/>
          </p:nvSpPr>
          <p:spPr>
            <a:xfrm>
              <a:off x="617300" y="373736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FF251BE2-1F2A-4ECA-99FD-30AE9E043CA9}"/>
                </a:ext>
              </a:extLst>
            </p:cNvPr>
            <p:cNvSpPr txBox="1"/>
            <p:nvPr/>
          </p:nvSpPr>
          <p:spPr>
            <a:xfrm>
              <a:off x="387198" y="3537555"/>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CE509A97-A32E-42BE-9BCF-EF48E874BC02}"/>
                </a:ext>
              </a:extLst>
            </p:cNvPr>
            <p:cNvSpPr/>
            <p:nvPr/>
          </p:nvSpPr>
          <p:spPr>
            <a:xfrm>
              <a:off x="0" y="6899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3EA0BE87-7BEB-4743-8D61-6C92A3713A6A}"/>
                </a:ext>
              </a:extLst>
            </p:cNvPr>
            <p:cNvSpPr txBox="1"/>
            <p:nvPr/>
          </p:nvSpPr>
          <p:spPr>
            <a:xfrm>
              <a:off x="768295" y="50012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4" name="Group 3" descr="Capture d’écran des étapes 3 à 5 de Changer le nom de l’EUE, comme décrites dans la table suivante.">
            <a:extLst>
              <a:ext uri="{FF2B5EF4-FFF2-40B4-BE49-F238E27FC236}">
                <a16:creationId xmlns:a16="http://schemas.microsoft.com/office/drawing/2014/main" id="{19DF929E-C06A-50C8-E868-220EB5BABD9D}"/>
              </a:ext>
            </a:extLst>
          </p:cNvPr>
          <p:cNvGrpSpPr/>
          <p:nvPr/>
        </p:nvGrpSpPr>
        <p:grpSpPr>
          <a:xfrm>
            <a:off x="3102934" y="549760"/>
            <a:ext cx="8794540" cy="3638327"/>
            <a:chOff x="3102934" y="549760"/>
            <a:chExt cx="8794540" cy="3638327"/>
          </a:xfrm>
        </p:grpSpPr>
        <p:pic>
          <p:nvPicPr>
            <p:cNvPr id="17" name="Picture 16" descr="Graphical user interface, table&#10;&#10;Description automatically generated">
              <a:extLst>
                <a:ext uri="{FF2B5EF4-FFF2-40B4-BE49-F238E27FC236}">
                  <a16:creationId xmlns:a16="http://schemas.microsoft.com/office/drawing/2014/main" id="{B625DC19-C173-4135-AF61-D0E9B68DD0FE}"/>
                </a:ext>
              </a:extLst>
            </p:cNvPr>
            <p:cNvPicPr>
              <a:picLocks noChangeAspect="1"/>
            </p:cNvPicPr>
            <p:nvPr/>
          </p:nvPicPr>
          <p:blipFill rotWithShape="1">
            <a:blip r:embed="rId3">
              <a:extLst>
                <a:ext uri="{28A0092B-C50C-407E-A947-70E740481C1C}">
                  <a14:useLocalDpi xmlns:a14="http://schemas.microsoft.com/office/drawing/2010/main" val="0"/>
                </a:ext>
              </a:extLst>
            </a:blip>
            <a:srcRect l="6157"/>
            <a:stretch/>
          </p:blipFill>
          <p:spPr>
            <a:xfrm>
              <a:off x="3102934" y="549760"/>
              <a:ext cx="8794540" cy="3638327"/>
            </a:xfrm>
            <a:prstGeom prst="rect">
              <a:avLst/>
            </a:prstGeom>
            <a:ln>
              <a:solidFill>
                <a:schemeClr val="tx1"/>
              </a:solidFill>
            </a:ln>
          </p:spPr>
        </p:pic>
        <p:sp>
          <p:nvSpPr>
            <p:cNvPr id="12" name="Oval 11">
              <a:extLst>
                <a:ext uri="{FF2B5EF4-FFF2-40B4-BE49-F238E27FC236}">
                  <a16:creationId xmlns:a16="http://schemas.microsoft.com/office/drawing/2014/main" id="{C48B1347-B979-4353-84D7-94B7673CFF8D}"/>
                </a:ext>
              </a:extLst>
            </p:cNvPr>
            <p:cNvSpPr/>
            <p:nvPr/>
          </p:nvSpPr>
          <p:spPr>
            <a:xfrm>
              <a:off x="10595915" y="1422792"/>
              <a:ext cx="1174933" cy="1946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318E7519-8DED-402A-B2B5-7CEAAA9CA860}"/>
                </a:ext>
              </a:extLst>
            </p:cNvPr>
            <p:cNvSpPr/>
            <p:nvPr/>
          </p:nvSpPr>
          <p:spPr>
            <a:xfrm>
              <a:off x="5707129" y="1792124"/>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8FA252B0-6EE9-4397-BAD7-21AA2412A3C0}"/>
                </a:ext>
              </a:extLst>
            </p:cNvPr>
            <p:cNvSpPr txBox="1"/>
            <p:nvPr/>
          </p:nvSpPr>
          <p:spPr>
            <a:xfrm>
              <a:off x="6219330" y="1422792"/>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15" name="TextBox 14">
              <a:extLst>
                <a:ext uri="{FF2B5EF4-FFF2-40B4-BE49-F238E27FC236}">
                  <a16:creationId xmlns:a16="http://schemas.microsoft.com/office/drawing/2014/main" id="{994DC732-6485-4522-A03A-D36B66D9FCBF}"/>
                </a:ext>
              </a:extLst>
            </p:cNvPr>
            <p:cNvSpPr txBox="1"/>
            <p:nvPr/>
          </p:nvSpPr>
          <p:spPr>
            <a:xfrm>
              <a:off x="10498311" y="1053460"/>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18" name="Oval 17">
              <a:extLst>
                <a:ext uri="{FF2B5EF4-FFF2-40B4-BE49-F238E27FC236}">
                  <a16:creationId xmlns:a16="http://schemas.microsoft.com/office/drawing/2014/main" id="{4F58EAD5-05E4-48A4-8D89-FF8AF9125990}"/>
                </a:ext>
              </a:extLst>
            </p:cNvPr>
            <p:cNvSpPr/>
            <p:nvPr/>
          </p:nvSpPr>
          <p:spPr>
            <a:xfrm>
              <a:off x="5556437" y="2389685"/>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a:extLst>
                <a:ext uri="{FF2B5EF4-FFF2-40B4-BE49-F238E27FC236}">
                  <a16:creationId xmlns:a16="http://schemas.microsoft.com/office/drawing/2014/main" id="{38C28ECF-18B5-4C06-870B-0FED5FAB5EA5}"/>
                </a:ext>
              </a:extLst>
            </p:cNvPr>
            <p:cNvSpPr txBox="1"/>
            <p:nvPr/>
          </p:nvSpPr>
          <p:spPr>
            <a:xfrm>
              <a:off x="5193837" y="2347040"/>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pSp>
        <p:nvGrpSpPr>
          <p:cNvPr id="5" name="Group 4" descr="Capture d’écran des étapes 6 et 7 de Changer le nom de l’EUE, comme décrites dans la table suivante.">
            <a:extLst>
              <a:ext uri="{FF2B5EF4-FFF2-40B4-BE49-F238E27FC236}">
                <a16:creationId xmlns:a16="http://schemas.microsoft.com/office/drawing/2014/main" id="{F1B84AD7-2227-951B-A369-5F14964B1639}"/>
              </a:ext>
            </a:extLst>
          </p:cNvPr>
          <p:cNvGrpSpPr/>
          <p:nvPr/>
        </p:nvGrpSpPr>
        <p:grpSpPr>
          <a:xfrm>
            <a:off x="463060" y="4315418"/>
            <a:ext cx="6430900" cy="2274939"/>
            <a:chOff x="463060" y="4315418"/>
            <a:chExt cx="6430900" cy="2274939"/>
          </a:xfrm>
        </p:grpSpPr>
        <p:pic>
          <p:nvPicPr>
            <p:cNvPr id="21" name="Picture 20" descr="Graphical user interface, text, application, email&#10;&#10;Description automatically generated">
              <a:extLst>
                <a:ext uri="{FF2B5EF4-FFF2-40B4-BE49-F238E27FC236}">
                  <a16:creationId xmlns:a16="http://schemas.microsoft.com/office/drawing/2014/main" id="{690C9CBC-059B-4746-B589-D066E7047767}"/>
                </a:ext>
              </a:extLst>
            </p:cNvPr>
            <p:cNvPicPr>
              <a:picLocks noChangeAspect="1"/>
            </p:cNvPicPr>
            <p:nvPr/>
          </p:nvPicPr>
          <p:blipFill rotWithShape="1">
            <a:blip r:embed="rId4">
              <a:extLst>
                <a:ext uri="{28A0092B-C50C-407E-A947-70E740481C1C}">
                  <a14:useLocalDpi xmlns:a14="http://schemas.microsoft.com/office/drawing/2010/main" val="0"/>
                </a:ext>
              </a:extLst>
            </a:blip>
            <a:srcRect b="21705"/>
            <a:stretch/>
          </p:blipFill>
          <p:spPr>
            <a:xfrm>
              <a:off x="463060" y="4315418"/>
              <a:ext cx="6430900" cy="2274939"/>
            </a:xfrm>
            <a:prstGeom prst="rect">
              <a:avLst/>
            </a:prstGeom>
            <a:ln>
              <a:solidFill>
                <a:schemeClr val="tx1"/>
              </a:solidFill>
            </a:ln>
          </p:spPr>
        </p:pic>
        <p:sp>
          <p:nvSpPr>
            <p:cNvPr id="23" name="Oval 22">
              <a:extLst>
                <a:ext uri="{FF2B5EF4-FFF2-40B4-BE49-F238E27FC236}">
                  <a16:creationId xmlns:a16="http://schemas.microsoft.com/office/drawing/2014/main" id="{E526AE2A-5C0F-4C98-8829-2C4E9007ECA5}"/>
                </a:ext>
              </a:extLst>
            </p:cNvPr>
            <p:cNvSpPr/>
            <p:nvPr/>
          </p:nvSpPr>
          <p:spPr>
            <a:xfrm>
              <a:off x="5613002" y="4487048"/>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5B183A86-BA76-4AFE-86C6-2966A162DB7A}"/>
                </a:ext>
              </a:extLst>
            </p:cNvPr>
            <p:cNvSpPr txBox="1"/>
            <p:nvPr/>
          </p:nvSpPr>
          <p:spPr>
            <a:xfrm>
              <a:off x="5733400" y="4710308"/>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26" name="Oval 25">
              <a:extLst>
                <a:ext uri="{FF2B5EF4-FFF2-40B4-BE49-F238E27FC236}">
                  <a16:creationId xmlns:a16="http://schemas.microsoft.com/office/drawing/2014/main" id="{B1D10D7E-8918-4EB2-9DF9-43C9B11C1880}"/>
                </a:ext>
              </a:extLst>
            </p:cNvPr>
            <p:cNvSpPr/>
            <p:nvPr/>
          </p:nvSpPr>
          <p:spPr>
            <a:xfrm>
              <a:off x="1852943" y="5140145"/>
              <a:ext cx="3233142"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TextBox 26">
              <a:extLst>
                <a:ext uri="{FF2B5EF4-FFF2-40B4-BE49-F238E27FC236}">
                  <a16:creationId xmlns:a16="http://schemas.microsoft.com/office/drawing/2014/main" id="{6EB99E00-8E71-4E9B-8C7B-96E8A0DF7185}"/>
                </a:ext>
              </a:extLst>
            </p:cNvPr>
            <p:cNvSpPr txBox="1"/>
            <p:nvPr/>
          </p:nvSpPr>
          <p:spPr>
            <a:xfrm>
              <a:off x="5193837" y="5047679"/>
              <a:ext cx="362600" cy="369332"/>
            </a:xfrm>
            <a:prstGeom prst="rect">
              <a:avLst/>
            </a:prstGeom>
            <a:noFill/>
            <a:ln>
              <a:solidFill>
                <a:schemeClr val="tx1"/>
              </a:solidFill>
            </a:ln>
          </p:spPr>
          <p:txBody>
            <a:bodyPr wrap="none" rtlCol="0">
              <a:spAutoFit/>
            </a:bodyPr>
            <a:lstStyle/>
            <a:p>
              <a:r>
                <a:rPr lang="en-US" b="1" dirty="0"/>
                <a:t>7.</a:t>
              </a:r>
              <a:endParaRPr lang="en-CA" b="1" dirty="0"/>
            </a:p>
          </p:txBody>
        </p:sp>
      </p:grpSp>
      <p:graphicFrame>
        <p:nvGraphicFramePr>
          <p:cNvPr id="24" name="Table 23">
            <a:extLst>
              <a:ext uri="{FF2B5EF4-FFF2-40B4-BE49-F238E27FC236}">
                <a16:creationId xmlns:a16="http://schemas.microsoft.com/office/drawing/2014/main" id="{73C77D4C-B892-48BC-BC5C-03154D5F70BC}"/>
              </a:ext>
            </a:extLst>
          </p:cNvPr>
          <p:cNvGraphicFramePr>
            <a:graphicFrameLocks noGrp="1"/>
          </p:cNvGraphicFramePr>
          <p:nvPr>
            <p:extLst>
              <p:ext uri="{D42A27DB-BD31-4B8C-83A1-F6EECF244321}">
                <p14:modId xmlns:p14="http://schemas.microsoft.com/office/powerpoint/2010/main" val="38445473"/>
              </p:ext>
            </p:extLst>
          </p:nvPr>
        </p:nvGraphicFramePr>
        <p:xfrm>
          <a:off x="7392396" y="4661852"/>
          <a:ext cx="4279900" cy="1499819"/>
        </p:xfrm>
        <a:graphic>
          <a:graphicData uri="http://schemas.openxmlformats.org/drawingml/2006/table">
            <a:tbl>
              <a:tblPr firstRow="1">
                <a:tableStyleId>{5940675A-B579-460E-94D1-54222C63F5DA}</a:tableStyleId>
              </a:tblPr>
              <a:tblGrid>
                <a:gridCol w="4279900">
                  <a:extLst>
                    <a:ext uri="{9D8B030D-6E8A-4147-A177-3AD203B41FA5}">
                      <a16:colId xmlns:a16="http://schemas.microsoft.com/office/drawing/2014/main" val="2878789688"/>
                    </a:ext>
                  </a:extLst>
                </a:gridCol>
              </a:tblGrid>
              <a:tr h="90026">
                <a:tc>
                  <a:txBody>
                    <a:bodyPr/>
                    <a:lstStyle/>
                    <a:p>
                      <a:pPr algn="l" rtl="0" fontAlgn="b"/>
                      <a:r>
                        <a:rPr lang="fr-ca" sz="1400" b="0" u="none" strike="noStrike" baseline="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0194024"/>
                  </a:ext>
                </a:extLst>
              </a:tr>
              <a:tr h="90026">
                <a:tc>
                  <a:txBody>
                    <a:bodyPr/>
                    <a:lstStyle/>
                    <a:p>
                      <a:pPr algn="l" rtl="0" fontAlgn="b"/>
                      <a:r>
                        <a:rPr lang="fr-ca" sz="1400" b="0" u="none" strike="noStrike" baseline="0">
                          <a:effectLst/>
                        </a:rPr>
                        <a:t>2. Sélectionnez « Contrat d’utilisation de l’espace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1778000"/>
                  </a:ext>
                </a:extLst>
              </a:tr>
              <a:tr h="90026">
                <a:tc>
                  <a:txBody>
                    <a:bodyPr/>
                    <a:lstStyle/>
                    <a:p>
                      <a:pPr algn="l" rtl="0" fontAlgn="b"/>
                      <a:r>
                        <a:rPr lang="fr-ca" sz="1400" b="0" u="none" strike="noStrike" baseline="0">
                          <a:effectLst/>
                        </a:rPr>
                        <a:t>3. Entrez la « SFIS ID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1968489"/>
                  </a:ext>
                </a:extLst>
              </a:tr>
              <a:tr h="131795">
                <a:tc>
                  <a:txBody>
                    <a:bodyPr/>
                    <a:lstStyle/>
                    <a:p>
                      <a:pPr algn="l" rtl="0" fontAlgn="b"/>
                      <a:r>
                        <a:rPr lang="fr-ca" sz="1400" b="0" u="none" strike="noStrike" baseline="0">
                          <a:effectLst/>
                        </a:rPr>
                        <a:t>4. Sélectionnez « Appliquez les filtres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52698811"/>
                  </a:ext>
                </a:extLst>
              </a:tr>
              <a:tr h="219659">
                <a:tc>
                  <a:txBody>
                    <a:bodyPr/>
                    <a:lstStyle/>
                    <a:p>
                      <a:pPr algn="l" rtl="0" fontAlgn="b"/>
                      <a:r>
                        <a:rPr lang="fr-ca" sz="1400" b="0" u="none" strike="noStrike" baseline="0">
                          <a:effectLst/>
                        </a:rPr>
                        <a:t>5. Sélectionnez pour ouvrir le dossier (un seul clic suffit)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76415840"/>
                  </a:ext>
                </a:extLst>
              </a:tr>
              <a:tr h="90026">
                <a:tc>
                  <a:txBody>
                    <a:bodyPr/>
                    <a:lstStyle/>
                    <a:p>
                      <a:pPr algn="l" rtl="0" fontAlgn="b"/>
                      <a:r>
                        <a:rPr lang="fr-ca" sz="1400" b="0" u="none" strike="noStrike" baseline="0">
                          <a:effectLst/>
                        </a:rPr>
                        <a:t>6. Sélectionnez « Réviser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7885045"/>
                  </a:ext>
                </a:extLst>
              </a:tr>
              <a:tr h="90026">
                <a:tc>
                  <a:txBody>
                    <a:bodyPr/>
                    <a:lstStyle/>
                    <a:p>
                      <a:pPr algn="l" rtl="0" fontAlgn="b"/>
                      <a:r>
                        <a:rPr lang="fr-ca" sz="1400" b="0" u="none" strike="noStrike" baseline="0" dirty="0">
                          <a:effectLst/>
                        </a:rPr>
                        <a:t>7. Modifier le nom du nouveau CUE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0176594"/>
                  </a:ext>
                </a:extLst>
              </a:tr>
            </a:tbl>
          </a:graphicData>
        </a:graphic>
      </p:graphicFrame>
      <p:sp>
        <p:nvSpPr>
          <p:cNvPr id="3" name="Slide Number Placeholder 2">
            <a:extLst>
              <a:ext uri="{FF2B5EF4-FFF2-40B4-BE49-F238E27FC236}">
                <a16:creationId xmlns:a16="http://schemas.microsoft.com/office/drawing/2014/main" id="{65A6B684-AD60-451B-965D-20416E1BCAB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a:t>
            </a:fld>
            <a:endParaRPr lang="en-CA" dirty="0"/>
          </a:p>
        </p:txBody>
      </p:sp>
      <p:sp>
        <p:nvSpPr>
          <p:cNvPr id="30" name="Slide Number Placeholder 7">
            <a:extLst>
              <a:ext uri="{FF2B5EF4-FFF2-40B4-BE49-F238E27FC236}">
                <a16:creationId xmlns:a16="http://schemas.microsoft.com/office/drawing/2014/main" id="{54B8AC78-983E-4AA5-B648-34012CD15F2F}"/>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1244466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15F2AAF-AFF0-4490-8855-D2B6F4975308}"/>
              </a:ext>
            </a:extLst>
          </p:cNvPr>
          <p:cNvSpPr txBox="1">
            <a:spLocks noGrp="1"/>
          </p:cNvSpPr>
          <p:nvPr>
            <p:ph type="title" idx="4294967295"/>
          </p:nvPr>
        </p:nvSpPr>
        <p:spPr>
          <a:xfrm>
            <a:off x="97603" y="17515"/>
            <a:ext cx="8874947" cy="411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statut opérationnel - explication pour les scénarios futurs </a:t>
            </a:r>
          </a:p>
        </p:txBody>
      </p:sp>
      <p:grpSp>
        <p:nvGrpSpPr>
          <p:cNvPr id="3" name="Group 2" descr="Capture d’écran de l’étape 2 de Modifier le bâtiment : statut opérationnel - explication pour les scénarios futurs, indiquant que le dossier du bâtiment s’ouvre, comme décrite dans le paragraphe suivant. ">
            <a:extLst>
              <a:ext uri="{FF2B5EF4-FFF2-40B4-BE49-F238E27FC236}">
                <a16:creationId xmlns:a16="http://schemas.microsoft.com/office/drawing/2014/main" id="{315BD8B3-3316-E983-4809-AB40EFEB9479}"/>
              </a:ext>
            </a:extLst>
          </p:cNvPr>
          <p:cNvGrpSpPr/>
          <p:nvPr/>
        </p:nvGrpSpPr>
        <p:grpSpPr>
          <a:xfrm>
            <a:off x="174496" y="1025911"/>
            <a:ext cx="5350009" cy="5172605"/>
            <a:chOff x="174496" y="1025911"/>
            <a:chExt cx="5350009" cy="5172605"/>
          </a:xfrm>
        </p:grpSpPr>
        <p:pic>
          <p:nvPicPr>
            <p:cNvPr id="5" name="Picture 4" descr="Graphical user interface, text, application&#10;&#10;Description automatically generated">
              <a:extLst>
                <a:ext uri="{FF2B5EF4-FFF2-40B4-BE49-F238E27FC236}">
                  <a16:creationId xmlns:a16="http://schemas.microsoft.com/office/drawing/2014/main" id="{45C16135-81B1-4C12-AC43-C146EAA23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96" y="1277013"/>
              <a:ext cx="5004057" cy="4921503"/>
            </a:xfrm>
            <a:prstGeom prst="rect">
              <a:avLst/>
            </a:prstGeom>
            <a:ln>
              <a:solidFill>
                <a:schemeClr val="tx1"/>
              </a:solidFill>
            </a:ln>
          </p:spPr>
        </p:pic>
        <p:sp>
          <p:nvSpPr>
            <p:cNvPr id="31" name="Oval 30">
              <a:extLst>
                <a:ext uri="{FF2B5EF4-FFF2-40B4-BE49-F238E27FC236}">
                  <a16:creationId xmlns:a16="http://schemas.microsoft.com/office/drawing/2014/main" id="{39355CBB-BA7C-42E3-A591-08B54E99F0CB}"/>
                </a:ext>
              </a:extLst>
            </p:cNvPr>
            <p:cNvSpPr/>
            <p:nvPr/>
          </p:nvSpPr>
          <p:spPr>
            <a:xfrm>
              <a:off x="289608" y="3284329"/>
              <a:ext cx="1529667" cy="2208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 name="Connector: Elbow 3">
              <a:extLst>
                <a:ext uri="{FF2B5EF4-FFF2-40B4-BE49-F238E27FC236}">
                  <a16:creationId xmlns:a16="http://schemas.microsoft.com/office/drawing/2014/main" id="{079ACE26-1EF9-489D-91A2-A3791DEB88CA}"/>
                </a:ext>
              </a:extLst>
            </p:cNvPr>
            <p:cNvCxnSpPr>
              <a:cxnSpLocks/>
              <a:endCxn id="5" idx="0"/>
            </p:cNvCxnSpPr>
            <p:nvPr/>
          </p:nvCxnSpPr>
          <p:spPr>
            <a:xfrm rot="10800000" flipV="1">
              <a:off x="2676526" y="1025911"/>
              <a:ext cx="2847979" cy="2511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1B1CFBF9-9EE6-4093-931A-AB04B121152E}"/>
              </a:ext>
            </a:extLst>
          </p:cNvPr>
          <p:cNvSpPr txBox="1"/>
          <p:nvPr/>
        </p:nvSpPr>
        <p:spPr>
          <a:xfrm>
            <a:off x="5524500" y="1461795"/>
            <a:ext cx="6377892" cy="4139595"/>
          </a:xfrm>
          <a:prstGeom prst="rect">
            <a:avLst/>
          </a:prstGeom>
          <a:noFill/>
          <a:ln>
            <a:solidFill>
              <a:schemeClr val="tx1"/>
            </a:solidFill>
          </a:ln>
        </p:spPr>
        <p:txBody>
          <a:bodyPr wrap="square">
            <a:spAutoFit/>
          </a:bodyPr>
          <a:lstStyle/>
          <a:p>
            <a:pPr lvl="0" algn="l" rtl="0"/>
            <a:r>
              <a:rPr lang="fr-ca" sz="1100" b="1" i="0" u="none" baseline="0" dirty="0">
                <a:effectLst/>
                <a:latin typeface="Arial" panose="020B0604020202020204" pitchFamily="34" charset="0"/>
                <a:ea typeface="Arial" panose="020B0604020202020204" pitchFamily="34" charset="0"/>
                <a:cs typeface="Arial" panose="020B0604020202020204" pitchFamily="34" charset="0"/>
              </a:rPr>
              <a:t>Statut opérationnel </a:t>
            </a: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 sélectionnez l’une des options déroulantes suivantes :</a:t>
            </a:r>
          </a:p>
          <a:p>
            <a:pPr lvl="0" algn="l" rtl="0"/>
            <a:endParaRPr lang="fr-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gn="l" rtl="0">
              <a:buFont typeface="+mj-lt"/>
              <a:buAutoNum type="alphaLcPeriod"/>
            </a:pP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lorsque le bâtiment est </a:t>
            </a:r>
            <a:r>
              <a:rPr lang="fr-ca" sz="1100" b="1" i="0" u="none" baseline="0" dirty="0">
                <a:effectLst/>
                <a:latin typeface="Arial" panose="020B0604020202020204" pitchFamily="34" charset="0"/>
                <a:ea typeface="Arial" panose="020B0604020202020204" pitchFamily="34" charset="0"/>
                <a:cs typeface="Arial" panose="020B0604020202020204" pitchFamily="34" charset="0"/>
              </a:rPr>
              <a:t>opérationnel</a:t>
            </a: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 l’utilisateur doit fournir les détails de la salle pour pouvoir associer les CUE. </a:t>
            </a:r>
          </a:p>
          <a:p>
            <a:pPr marL="742950" lvl="1" indent="-285750" algn="l" rtl="0">
              <a:buFont typeface="+mj-lt"/>
              <a:buAutoNum type="alphaLcPeriod"/>
            </a:pPr>
            <a:endParaRPr lang="fr-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gn="l" rtl="0">
              <a:buFont typeface="+mj-lt"/>
              <a:buAutoNum type="alphaLcPeriod"/>
            </a:pP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Lorsqu’il n’y a plus de CUE dans le bâtiment, celui-ci devient </a:t>
            </a:r>
            <a:r>
              <a:rPr lang="fr-ca" sz="1100" b="1" i="0" u="none" baseline="0" dirty="0">
                <a:effectLst/>
                <a:latin typeface="Arial" panose="020B0604020202020204" pitchFamily="34" charset="0"/>
                <a:ea typeface="Arial" panose="020B0604020202020204" pitchFamily="34" charset="0"/>
                <a:cs typeface="Arial" panose="020B0604020202020204" pitchFamily="34" charset="0"/>
              </a:rPr>
              <a:t>Vacant</a:t>
            </a: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 (il n’est plus occupé).</a:t>
            </a:r>
          </a:p>
          <a:p>
            <a:pPr marL="742950" lvl="1" indent="-285750" algn="l" rtl="0">
              <a:buFont typeface="+mj-lt"/>
              <a:buAutoNum type="alphaLcPeriod"/>
            </a:pPr>
            <a:endParaRPr lang="fr-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gn="l" rtl="0">
              <a:buFont typeface="+mj-lt"/>
              <a:buAutoNum type="alphaLcPeriod"/>
            </a:pP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Lorsqu’un bâtiment est en cours de construction, le statut est </a:t>
            </a:r>
            <a:r>
              <a:rPr lang="fr-ca" sz="1100" b="1" i="0" u="none" baseline="0" dirty="0">
                <a:effectLst/>
                <a:latin typeface="Arial" panose="020B0604020202020204" pitchFamily="34" charset="0"/>
                <a:ea typeface="Arial" panose="020B0604020202020204" pitchFamily="34" charset="0"/>
                <a:cs typeface="Arial" panose="020B0604020202020204" pitchFamily="34" charset="0"/>
              </a:rPr>
              <a:t>En construction </a:t>
            </a: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et il n’y aucun CUE d’actif. </a:t>
            </a:r>
          </a:p>
          <a:p>
            <a:pPr marL="742950" lvl="1" indent="-285750" algn="l" rtl="0">
              <a:buFont typeface="+mj-lt"/>
              <a:buAutoNum type="alphaLcPeriod"/>
            </a:pPr>
            <a:endParaRPr lang="fr-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gn="l" rtl="0">
              <a:buFont typeface="+mj-lt"/>
              <a:buAutoNum type="alphaLcPeriod"/>
            </a:pP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Lorsqu’un bâtiment est démoli, il n’y a aucun CUE actif, le statut est passé à </a:t>
            </a:r>
            <a:r>
              <a:rPr lang="fr-ca" sz="1100" b="1" i="0" u="none" baseline="0" dirty="0">
                <a:effectLst/>
                <a:latin typeface="Arial" panose="020B0604020202020204" pitchFamily="34" charset="0"/>
                <a:ea typeface="Arial" panose="020B0604020202020204" pitchFamily="34" charset="0"/>
                <a:cs typeface="Arial" panose="020B0604020202020204" pitchFamily="34" charset="0"/>
              </a:rPr>
              <a:t>Inactif</a:t>
            </a: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 et le dossier du bâtiment est retiré. </a:t>
            </a:r>
          </a:p>
          <a:p>
            <a:pPr marL="742950" lvl="1" indent="-285750" algn="l" rtl="0">
              <a:buFont typeface="+mj-lt"/>
              <a:buAutoNum type="alphaLcPeriod"/>
            </a:pPr>
            <a:endParaRPr lang="fr-ca" sz="2000" dirty="0">
              <a:effectLst/>
              <a:latin typeface="Arial" panose="020B0604020202020204" pitchFamily="34" charset="0"/>
              <a:ea typeface="Arial" panose="020B0604020202020204" pitchFamily="34" charset="0"/>
              <a:cs typeface="Arial" panose="020B0604020202020204" pitchFamily="34" charset="0"/>
            </a:endParaRPr>
          </a:p>
          <a:p>
            <a:pPr marL="742950" lvl="1" indent="-285750" algn="l" rtl="0">
              <a:buFont typeface="+mj-lt"/>
              <a:buAutoNum type="alphaLcPeriod"/>
            </a:pP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Lorsqu’un bâtiment est vendu, le projet de cession est également lancé. Les CS doivent fournir le transfert du titre de propriété à l’Unité de mise en œuvre et de coordination du SIIÉ : </a:t>
            </a:r>
            <a:r>
              <a:rPr lang="fr-ca" sz="1100" b="0" i="0" u="none" baseline="0" dirty="0">
                <a:solidFill>
                  <a:srgbClr val="0070C0"/>
                </a:solidFill>
                <a:effectLst/>
                <a:latin typeface="Arial" panose="020B0604020202020204" pitchFamily="34" charset="0"/>
                <a:ea typeface="Arial" panose="020B0604020202020204" pitchFamily="34" charset="0"/>
                <a:cs typeface="Arial" panose="020B0604020202020204" pitchFamily="34" charset="0"/>
                <a:hlinkClick r:id="rId3" tooltip="mailto:ECIS.Admin@ontario.ca"/>
              </a:rPr>
              <a:t>ECIS.Admin@ontario.ca</a:t>
            </a:r>
            <a:r>
              <a:rPr lang="fr-ca" sz="1100" b="0" i="0" u="none" baseline="0" dirty="0">
                <a:solidFill>
                  <a:srgbClr val="0070C0"/>
                </a:solidFill>
                <a:effectLst/>
                <a:latin typeface="Arial" panose="020B0604020202020204" pitchFamily="34" charset="0"/>
                <a:ea typeface="Arial" panose="020B0604020202020204" pitchFamily="34" charset="0"/>
                <a:cs typeface="Arial" panose="020B0604020202020204" pitchFamily="34" charset="0"/>
              </a:rPr>
              <a:t>, </a:t>
            </a: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le statut du bâtiment passe à </a:t>
            </a:r>
            <a:r>
              <a:rPr lang="fr-ca" sz="1100" b="1" i="0" u="none" baseline="0" dirty="0">
                <a:effectLst/>
                <a:latin typeface="Arial" panose="020B0604020202020204" pitchFamily="34" charset="0"/>
                <a:ea typeface="Arial" panose="020B0604020202020204" pitchFamily="34" charset="0"/>
                <a:cs typeface="Arial" panose="020B0604020202020204" pitchFamily="34" charset="0"/>
              </a:rPr>
              <a:t>Inactif</a:t>
            </a:r>
            <a:r>
              <a:rPr lang="fr-ca" sz="1100" b="0" i="0" u="none" baseline="0" dirty="0">
                <a:effectLst/>
                <a:latin typeface="Arial" panose="020B0604020202020204" pitchFamily="34" charset="0"/>
                <a:ea typeface="Arial" panose="020B0604020202020204" pitchFamily="34" charset="0"/>
                <a:cs typeface="Arial" panose="020B0604020202020204" pitchFamily="34" charset="0"/>
              </a:rPr>
              <a:t> (ainsi que le Campus et le Terrain si tous sont vendus) et le dossier du bâtiment est retiré. </a:t>
            </a:r>
          </a:p>
          <a:p>
            <a:pPr marL="742950" lvl="1" indent="-285750" algn="l" rtl="0">
              <a:buFont typeface="+mj-lt"/>
              <a:buAutoNum type="alphaLcPeriod"/>
            </a:pPr>
            <a:endParaRPr lang="fr-ca" sz="2000" dirty="0">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628832CE-57FC-4042-90BA-7473888AEE0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5117735"/>
              </p:ext>
            </p:extLst>
          </p:nvPr>
        </p:nvGraphicFramePr>
        <p:xfrm>
          <a:off x="5524500" y="919232"/>
          <a:ext cx="3276600" cy="213360"/>
        </p:xfrm>
        <a:graphic>
          <a:graphicData uri="http://schemas.openxmlformats.org/drawingml/2006/table">
            <a:tbl>
              <a:tblPr firstRow="1">
                <a:tableStyleId>{5940675A-B579-460E-94D1-54222C63F5DA}</a:tableStyleId>
              </a:tblPr>
              <a:tblGrid>
                <a:gridCol w="3276600">
                  <a:extLst>
                    <a:ext uri="{9D8B030D-6E8A-4147-A177-3AD203B41FA5}">
                      <a16:colId xmlns:a16="http://schemas.microsoft.com/office/drawing/2014/main" val="4033071963"/>
                    </a:ext>
                  </a:extLst>
                </a:gridCol>
              </a:tblGrid>
              <a:tr h="205391">
                <a:tc>
                  <a:txBody>
                    <a:bodyPr/>
                    <a:lstStyle/>
                    <a:p>
                      <a:pPr algn="l" rtl="0" fontAlgn="b"/>
                      <a:r>
                        <a:rPr lang="fr-ca" sz="1400" b="0" u="none" strike="noStrike" baseline="0" dirty="0">
                          <a:effectLst/>
                        </a:rPr>
                        <a:t>2. Le dossier du bâtiment s’ouvre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7353734"/>
                  </a:ext>
                </a:extLst>
              </a:tr>
            </a:tbl>
          </a:graphicData>
        </a:graphic>
      </p:graphicFrame>
      <p:sp>
        <p:nvSpPr>
          <p:cNvPr id="2" name="Slide Number Placeholder 1">
            <a:extLst>
              <a:ext uri="{FF2B5EF4-FFF2-40B4-BE49-F238E27FC236}">
                <a16:creationId xmlns:a16="http://schemas.microsoft.com/office/drawing/2014/main" id="{5D77DB45-2F57-415F-BDDA-46FF1621451C}"/>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30</a:t>
            </a:fld>
            <a:endParaRPr lang="en-CA" dirty="0"/>
          </a:p>
        </p:txBody>
      </p:sp>
      <p:sp>
        <p:nvSpPr>
          <p:cNvPr id="12" name="Slide Number Placeholder 7">
            <a:extLst>
              <a:ext uri="{FF2B5EF4-FFF2-40B4-BE49-F238E27FC236}">
                <a16:creationId xmlns:a16="http://schemas.microsoft.com/office/drawing/2014/main" id="{D78DE4BD-9725-490B-B4E4-6F4C1C21ED15}"/>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30</a:t>
            </a:fld>
            <a:endParaRPr lang="en-US" dirty="0">
              <a:solidFill>
                <a:schemeClr val="tx1"/>
              </a:solidFill>
            </a:endParaRPr>
          </a:p>
        </p:txBody>
      </p:sp>
    </p:spTree>
    <p:extLst>
      <p:ext uri="{BB962C8B-B14F-4D97-AF65-F5344CB8AC3E}">
        <p14:creationId xmlns:p14="http://schemas.microsoft.com/office/powerpoint/2010/main" val="150852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1013353-F580-4849-BDC4-937266417A6E}"/>
              </a:ext>
            </a:extLst>
          </p:cNvPr>
          <p:cNvSpPr txBox="1">
            <a:spLocks noGrp="1"/>
          </p:cNvSpPr>
          <p:nvPr>
            <p:ph type="title" idx="4294967295"/>
          </p:nvPr>
        </p:nvSpPr>
        <p:spPr>
          <a:xfrm>
            <a:off x="0" y="-8068"/>
            <a:ext cx="5390619"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statut opérationnel, bail   </a:t>
            </a:r>
          </a:p>
        </p:txBody>
      </p:sp>
      <p:grpSp>
        <p:nvGrpSpPr>
          <p:cNvPr id="2" name="Group 1" descr="Capture d’écran des étapes 3 à 5 de Modifier le bâtiment : statut opérationnel, bail, comme décrites dans les trois tables suivantes.">
            <a:extLst>
              <a:ext uri="{FF2B5EF4-FFF2-40B4-BE49-F238E27FC236}">
                <a16:creationId xmlns:a16="http://schemas.microsoft.com/office/drawing/2014/main" id="{0F73088A-2A9A-45B2-04CA-87A853D6657A}"/>
              </a:ext>
            </a:extLst>
          </p:cNvPr>
          <p:cNvGrpSpPr/>
          <p:nvPr/>
        </p:nvGrpSpPr>
        <p:grpSpPr>
          <a:xfrm>
            <a:off x="162672" y="564991"/>
            <a:ext cx="4937315" cy="3753122"/>
            <a:chOff x="162672" y="564991"/>
            <a:chExt cx="4937315" cy="3753122"/>
          </a:xfrm>
        </p:grpSpPr>
        <p:pic>
          <p:nvPicPr>
            <p:cNvPr id="8" name="Picture 7" descr="Graphical user interface, text, application&#10;&#10;Description automatically generated">
              <a:extLst>
                <a:ext uri="{FF2B5EF4-FFF2-40B4-BE49-F238E27FC236}">
                  <a16:creationId xmlns:a16="http://schemas.microsoft.com/office/drawing/2014/main" id="{EDF86893-4BA5-4368-9D6E-4692031ED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3" y="564991"/>
              <a:ext cx="4900962" cy="3753122"/>
            </a:xfrm>
            <a:prstGeom prst="rect">
              <a:avLst/>
            </a:prstGeom>
            <a:ln>
              <a:solidFill>
                <a:schemeClr val="tx1"/>
              </a:solidFill>
            </a:ln>
          </p:spPr>
        </p:pic>
        <p:sp>
          <p:nvSpPr>
            <p:cNvPr id="30" name="Oval 29">
              <a:extLst>
                <a:ext uri="{FF2B5EF4-FFF2-40B4-BE49-F238E27FC236}">
                  <a16:creationId xmlns:a16="http://schemas.microsoft.com/office/drawing/2014/main" id="{12DE3D0A-ACA6-46F2-94DB-31F44D73C5C6}"/>
                </a:ext>
              </a:extLst>
            </p:cNvPr>
            <p:cNvSpPr/>
            <p:nvPr/>
          </p:nvSpPr>
          <p:spPr>
            <a:xfrm>
              <a:off x="4518961" y="643226"/>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Oval 30">
              <a:extLst>
                <a:ext uri="{FF2B5EF4-FFF2-40B4-BE49-F238E27FC236}">
                  <a16:creationId xmlns:a16="http://schemas.microsoft.com/office/drawing/2014/main" id="{39355CBB-BA7C-42E3-A591-08B54E99F0CB}"/>
                </a:ext>
              </a:extLst>
            </p:cNvPr>
            <p:cNvSpPr/>
            <p:nvPr/>
          </p:nvSpPr>
          <p:spPr>
            <a:xfrm>
              <a:off x="162672" y="1698179"/>
              <a:ext cx="2014984" cy="1834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TextBox 33">
              <a:extLst>
                <a:ext uri="{FF2B5EF4-FFF2-40B4-BE49-F238E27FC236}">
                  <a16:creationId xmlns:a16="http://schemas.microsoft.com/office/drawing/2014/main" id="{1D6EE1FA-4AD2-414E-BFB3-2926BB251CDC}"/>
                </a:ext>
              </a:extLst>
            </p:cNvPr>
            <p:cNvSpPr txBox="1"/>
            <p:nvPr/>
          </p:nvSpPr>
          <p:spPr>
            <a:xfrm>
              <a:off x="4548991" y="1010755"/>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40" name="TextBox 39">
              <a:extLst>
                <a:ext uri="{FF2B5EF4-FFF2-40B4-BE49-F238E27FC236}">
                  <a16:creationId xmlns:a16="http://schemas.microsoft.com/office/drawing/2014/main" id="{E5E8A75A-E8F9-4182-8A78-1E4E229FFE29}"/>
                </a:ext>
              </a:extLst>
            </p:cNvPr>
            <p:cNvSpPr txBox="1"/>
            <p:nvPr/>
          </p:nvSpPr>
          <p:spPr>
            <a:xfrm>
              <a:off x="228890" y="1290747"/>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2" name="TextBox 41">
              <a:extLst>
                <a:ext uri="{FF2B5EF4-FFF2-40B4-BE49-F238E27FC236}">
                  <a16:creationId xmlns:a16="http://schemas.microsoft.com/office/drawing/2014/main" id="{74BAE597-A25B-4815-9D06-AA604D93473C}"/>
                </a:ext>
              </a:extLst>
            </p:cNvPr>
            <p:cNvSpPr txBox="1"/>
            <p:nvPr/>
          </p:nvSpPr>
          <p:spPr>
            <a:xfrm>
              <a:off x="1926449" y="2016503"/>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44" name="Oval 43">
              <a:extLst>
                <a:ext uri="{FF2B5EF4-FFF2-40B4-BE49-F238E27FC236}">
                  <a16:creationId xmlns:a16="http://schemas.microsoft.com/office/drawing/2014/main" id="{64DF61D9-E317-4559-8C3B-C57DC138348F}"/>
                </a:ext>
              </a:extLst>
            </p:cNvPr>
            <p:cNvSpPr/>
            <p:nvPr/>
          </p:nvSpPr>
          <p:spPr>
            <a:xfrm>
              <a:off x="597265" y="2385456"/>
              <a:ext cx="2014984" cy="1733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4" name="Group 3" descr="Capture d’écran de l’étape 6 de Modifier le bâtiment : statut opérationnel, bail, comme décrite dans la table dernière.">
            <a:extLst>
              <a:ext uri="{FF2B5EF4-FFF2-40B4-BE49-F238E27FC236}">
                <a16:creationId xmlns:a16="http://schemas.microsoft.com/office/drawing/2014/main" id="{571B64B6-46B3-9D50-D1DB-F9230CCAF47D}"/>
              </a:ext>
            </a:extLst>
          </p:cNvPr>
          <p:cNvGrpSpPr/>
          <p:nvPr/>
        </p:nvGrpSpPr>
        <p:grpSpPr>
          <a:xfrm>
            <a:off x="0" y="4325866"/>
            <a:ext cx="5099987" cy="1661160"/>
            <a:chOff x="0" y="4325866"/>
            <a:chExt cx="5099987" cy="1661160"/>
          </a:xfrm>
        </p:grpSpPr>
        <p:pic>
          <p:nvPicPr>
            <p:cNvPr id="6" name="Picture 5" descr="Graphical user interface, text, application, email&#10;&#10;Description automatically generated">
              <a:extLst>
                <a:ext uri="{FF2B5EF4-FFF2-40B4-BE49-F238E27FC236}">
                  <a16:creationId xmlns:a16="http://schemas.microsoft.com/office/drawing/2014/main" id="{AB700D39-D658-4E16-82AF-CE1495223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25" y="4325866"/>
              <a:ext cx="4900962" cy="1661160"/>
            </a:xfrm>
            <a:prstGeom prst="rect">
              <a:avLst/>
            </a:prstGeom>
            <a:ln>
              <a:solidFill>
                <a:schemeClr val="tx1"/>
              </a:solidFill>
            </a:ln>
          </p:spPr>
        </p:pic>
        <p:sp>
          <p:nvSpPr>
            <p:cNvPr id="51" name="Oval 50">
              <a:extLst>
                <a:ext uri="{FF2B5EF4-FFF2-40B4-BE49-F238E27FC236}">
                  <a16:creationId xmlns:a16="http://schemas.microsoft.com/office/drawing/2014/main" id="{4D76A8F8-6DCC-46EF-819A-CDCD69E8C0D6}"/>
                </a:ext>
              </a:extLst>
            </p:cNvPr>
            <p:cNvSpPr/>
            <p:nvPr/>
          </p:nvSpPr>
          <p:spPr>
            <a:xfrm>
              <a:off x="0" y="4480038"/>
              <a:ext cx="2014984" cy="2893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2" name="TextBox 51">
              <a:extLst>
                <a:ext uri="{FF2B5EF4-FFF2-40B4-BE49-F238E27FC236}">
                  <a16:creationId xmlns:a16="http://schemas.microsoft.com/office/drawing/2014/main" id="{DCFF5CBF-EA9F-4300-8BC8-18D502D5C599}"/>
                </a:ext>
              </a:extLst>
            </p:cNvPr>
            <p:cNvSpPr txBox="1"/>
            <p:nvPr/>
          </p:nvSpPr>
          <p:spPr>
            <a:xfrm>
              <a:off x="2033950" y="4383108"/>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aphicFrame>
        <p:nvGraphicFramePr>
          <p:cNvPr id="27" name="Table 26">
            <a:extLst>
              <a:ext uri="{FF2B5EF4-FFF2-40B4-BE49-F238E27FC236}">
                <a16:creationId xmlns:a16="http://schemas.microsoft.com/office/drawing/2014/main" id="{42DAF3D4-B4C6-4548-9940-D0E832A39138}"/>
              </a:ext>
            </a:extLst>
          </p:cNvPr>
          <p:cNvGraphicFramePr>
            <a:graphicFrameLocks noGrp="1"/>
          </p:cNvGraphicFramePr>
          <p:nvPr>
            <p:extLst>
              <p:ext uri="{D42A27DB-BD31-4B8C-83A1-F6EECF244321}">
                <p14:modId xmlns:p14="http://schemas.microsoft.com/office/powerpoint/2010/main" val="4170078968"/>
              </p:ext>
            </p:extLst>
          </p:nvPr>
        </p:nvGraphicFramePr>
        <p:xfrm>
          <a:off x="5559842" y="172013"/>
          <a:ext cx="3276600" cy="213360"/>
        </p:xfrm>
        <a:graphic>
          <a:graphicData uri="http://schemas.openxmlformats.org/drawingml/2006/table">
            <a:tbl>
              <a:tblPr firstRow="1">
                <a:tableStyleId>{5940675A-B579-460E-94D1-54222C63F5DA}</a:tableStyleId>
              </a:tblPr>
              <a:tblGrid>
                <a:gridCol w="3276600">
                  <a:extLst>
                    <a:ext uri="{9D8B030D-6E8A-4147-A177-3AD203B41FA5}">
                      <a16:colId xmlns:a16="http://schemas.microsoft.com/office/drawing/2014/main" val="4033071963"/>
                    </a:ext>
                  </a:extLst>
                </a:gridCol>
              </a:tblGrid>
              <a:tr h="82629">
                <a:tc>
                  <a:txBody>
                    <a:bodyPr/>
                    <a:lstStyle/>
                    <a:p>
                      <a:pPr algn="l" rtl="0" fontAlgn="b"/>
                      <a:r>
                        <a:rPr lang="fr-ca" sz="1400" b="0" u="none" strike="noStrike" baseline="0" dirty="0">
                          <a:effectLst/>
                        </a:rPr>
                        <a:t>3. Sélectionnez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0197328"/>
                  </a:ext>
                </a:extLst>
              </a:tr>
            </a:tbl>
          </a:graphicData>
        </a:graphic>
      </p:graphicFrame>
      <p:graphicFrame>
        <p:nvGraphicFramePr>
          <p:cNvPr id="22" name="Table 21">
            <a:extLst>
              <a:ext uri="{FF2B5EF4-FFF2-40B4-BE49-F238E27FC236}">
                <a16:creationId xmlns:a16="http://schemas.microsoft.com/office/drawing/2014/main" id="{41320504-A871-4F4B-83A5-CA7F60D20049}"/>
              </a:ext>
            </a:extLst>
          </p:cNvPr>
          <p:cNvGraphicFramePr>
            <a:graphicFrameLocks noGrp="1"/>
          </p:cNvGraphicFramePr>
          <p:nvPr>
            <p:extLst>
              <p:ext uri="{D42A27DB-BD31-4B8C-83A1-F6EECF244321}">
                <p14:modId xmlns:p14="http://schemas.microsoft.com/office/powerpoint/2010/main" val="4200135501"/>
              </p:ext>
            </p:extLst>
          </p:nvPr>
        </p:nvGraphicFramePr>
        <p:xfrm>
          <a:off x="5573682" y="570555"/>
          <a:ext cx="6525520" cy="3518173"/>
        </p:xfrm>
        <a:graphic>
          <a:graphicData uri="http://schemas.openxmlformats.org/drawingml/2006/table">
            <a:tbl>
              <a:tblPr firstRow="1" firstCol="1">
                <a:tableStyleId>{0E3FDE45-AF77-4B5C-9715-49D594BDF05E}</a:tableStyleId>
              </a:tblPr>
              <a:tblGrid>
                <a:gridCol w="1061055">
                  <a:extLst>
                    <a:ext uri="{9D8B030D-6E8A-4147-A177-3AD203B41FA5}">
                      <a16:colId xmlns:a16="http://schemas.microsoft.com/office/drawing/2014/main" val="2752596307"/>
                    </a:ext>
                  </a:extLst>
                </a:gridCol>
                <a:gridCol w="5464465">
                  <a:extLst>
                    <a:ext uri="{9D8B030D-6E8A-4147-A177-3AD203B41FA5}">
                      <a16:colId xmlns:a16="http://schemas.microsoft.com/office/drawing/2014/main" val="3449724508"/>
                    </a:ext>
                  </a:extLst>
                </a:gridCol>
              </a:tblGrid>
              <a:tr h="255125">
                <a:tc>
                  <a:txBody>
                    <a:bodyPr/>
                    <a:lstStyle/>
                    <a:p>
                      <a:pPr algn="l" rtl="0">
                        <a:spcBef>
                          <a:spcPts val="600"/>
                        </a:spcBef>
                        <a:spcAft>
                          <a:spcPts val="600"/>
                        </a:spcAft>
                      </a:pPr>
                      <a:r>
                        <a:rPr lang="fr-ca" sz="900" b="1" i="0" u="none" baseline="0">
                          <a:solidFill>
                            <a:schemeClr val="tx1"/>
                          </a:solidFill>
                          <a:effectLst/>
                        </a:rPr>
                        <a:t>4. Statut opérationnel du bâtiment</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1" i="0" u="none" baseline="0" dirty="0">
                          <a:solidFill>
                            <a:schemeClr val="tx1"/>
                          </a:solidFill>
                          <a:effectLst/>
                        </a:rPr>
                        <a:t>Définition du statut</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22672"/>
                  </a:ext>
                </a:extLst>
              </a:tr>
              <a:tr h="382688">
                <a:tc>
                  <a:txBody>
                    <a:bodyPr/>
                    <a:lstStyle/>
                    <a:p>
                      <a:pPr algn="l" rtl="0">
                        <a:spcBef>
                          <a:spcPts val="600"/>
                        </a:spcBef>
                        <a:spcAft>
                          <a:spcPts val="600"/>
                        </a:spcAft>
                      </a:pPr>
                      <a:r>
                        <a:rPr lang="fr-ca" sz="900" b="1" i="0" u="none" baseline="0">
                          <a:solidFill>
                            <a:schemeClr val="tx1"/>
                          </a:solidFill>
                          <a:effectLst/>
                        </a:rPr>
                        <a:t>Proposé</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Statut du dossier en brouillon; Un bâtiment proposé est un bâtiment qu’un conseil souhaite soumettre à une demande de financement pour répondre à ses besoins. Ce bâtiment n’existe pas en tant que collection d’actifs dans l’inventaire des conseils. Il s’agit de la première étape de la création d’un actif immobilier. </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141353"/>
                  </a:ext>
                </a:extLst>
              </a:tr>
              <a:tr h="765376">
                <a:tc>
                  <a:txBody>
                    <a:bodyPr/>
                    <a:lstStyle/>
                    <a:p>
                      <a:pPr algn="l" rtl="0">
                        <a:spcBef>
                          <a:spcPts val="600"/>
                        </a:spcBef>
                        <a:spcAft>
                          <a:spcPts val="600"/>
                        </a:spcAft>
                      </a:pPr>
                      <a:r>
                        <a:rPr lang="fr-ca" sz="900" b="1" i="0" u="none" baseline="0">
                          <a:solidFill>
                            <a:schemeClr val="tx1"/>
                          </a:solidFill>
                          <a:effectLst/>
                        </a:rPr>
                        <a:t>Associé</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Statut du dossier en brouillon; Un bâtiment associé est un bâtiment qu’un conseil a associé à une demande de financement. Si une demande de financement est approuvée, elle devient un dossier actif avec le statut opérationnel de planifié; si la demande de financement est refusée, l’utilisateur du conseil scolaire reprend le statut opérationnel proposé pour les futures soumissions de demandes de financement. Un bâtiment ne doit pas rester dans un statut opérationnel associé après que le cycle de soumission de financement soit arrivé à son terme et que tous les projets aient été approuvés ou refusés. </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387930"/>
                  </a:ext>
                </a:extLst>
              </a:tr>
              <a:tr h="255125">
                <a:tc>
                  <a:txBody>
                    <a:bodyPr/>
                    <a:lstStyle/>
                    <a:p>
                      <a:pPr algn="l" rtl="0">
                        <a:spcBef>
                          <a:spcPts val="600"/>
                        </a:spcBef>
                        <a:spcAft>
                          <a:spcPts val="600"/>
                        </a:spcAft>
                      </a:pPr>
                      <a:r>
                        <a:rPr lang="fr-ca" sz="900" b="1" i="0" u="none" baseline="0">
                          <a:solidFill>
                            <a:schemeClr val="tx1"/>
                          </a:solidFill>
                          <a:effectLst/>
                        </a:rPr>
                        <a:t>Prévue</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Le statut du dossier est actif; un bâtiment prévu est un bâtiment qui a été approuvé par une demande de financement et qui fait partie d’un projet d’immobilisations. </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682610"/>
                  </a:ext>
                </a:extLst>
              </a:tr>
              <a:tr h="510250">
                <a:tc>
                  <a:txBody>
                    <a:bodyPr/>
                    <a:lstStyle/>
                    <a:p>
                      <a:pPr algn="l" rtl="0">
                        <a:spcBef>
                          <a:spcPts val="600"/>
                        </a:spcBef>
                        <a:spcAft>
                          <a:spcPts val="600"/>
                        </a:spcAft>
                      </a:pPr>
                      <a:r>
                        <a:rPr lang="fr-ca" sz="900" b="1" i="0" u="none" baseline="0">
                          <a:solidFill>
                            <a:schemeClr val="tx1"/>
                          </a:solidFill>
                          <a:effectLst/>
                        </a:rPr>
                        <a:t>En construction</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dirty="0">
                          <a:solidFill>
                            <a:schemeClr val="tx1"/>
                          </a:solidFill>
                          <a:effectLst/>
                        </a:rPr>
                        <a:t>Le statut du dossier est actif; un bâtiment en construction est un bâtiment qui a été approuvé par une demande de financement et qui fait partie d’un projet d’immobilisations qui a été approuvé par le processus PEA pour commencer la construction. Il reste dans ce statut jusqu’à ce que tous les espaces aient été créés et qu’un CUE soit émis entre une division active et le ou les espaces dans le bâtiment.</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168905"/>
                  </a:ext>
                </a:extLst>
              </a:tr>
              <a:tr h="382688">
                <a:tc>
                  <a:txBody>
                    <a:bodyPr/>
                    <a:lstStyle/>
                    <a:p>
                      <a:pPr algn="l" rtl="0">
                        <a:spcBef>
                          <a:spcPts val="600"/>
                        </a:spcBef>
                        <a:spcAft>
                          <a:spcPts val="600"/>
                        </a:spcAft>
                      </a:pPr>
                      <a:r>
                        <a:rPr lang="fr-ca" sz="900" b="1" i="0" u="none" baseline="0">
                          <a:solidFill>
                            <a:schemeClr val="tx1"/>
                          </a:solidFill>
                          <a:effectLst/>
                        </a:rPr>
                        <a:t>Exploitation</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Le statut du dossier est actif; un bâtiment opérationnel est un bâtiment avec un actif opérationnel lorsqu’il est utilisé par un utilisateur quelconque. Cela signifie qu’il possède un actif de localisation actif, ou des divisions vers des CUE associés et son ou ses espaces. Ou il a la classification et l’utilisation principale de Récréation.</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163011"/>
                  </a:ext>
                </a:extLst>
              </a:tr>
              <a:tr h="382688">
                <a:tc>
                  <a:txBody>
                    <a:bodyPr/>
                    <a:lstStyle/>
                    <a:p>
                      <a:pPr algn="l" rtl="0">
                        <a:spcBef>
                          <a:spcPts val="600"/>
                        </a:spcBef>
                        <a:spcAft>
                          <a:spcPts val="600"/>
                        </a:spcAft>
                      </a:pPr>
                      <a:r>
                        <a:rPr lang="fr-ca" sz="900" b="1" i="0" u="none" baseline="0">
                          <a:solidFill>
                            <a:schemeClr val="tx1"/>
                          </a:solidFill>
                          <a:effectLst/>
                        </a:rPr>
                        <a:t>Inactif</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a:solidFill>
                            <a:schemeClr val="tx1"/>
                          </a:solidFill>
                          <a:effectLst/>
                        </a:rPr>
                        <a:t>Le statut du dossier passe à Inactif; un bâtiment est inactif lorsqu’il n’est plus un actif du conseil. Que l’actif ait été vendu ou que la location ait pris fin, le statut opérationnel est Inactif, le dossier est alors retiré du système.</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468324"/>
                  </a:ext>
                </a:extLst>
              </a:tr>
              <a:tr h="255125">
                <a:tc>
                  <a:txBody>
                    <a:bodyPr/>
                    <a:lstStyle/>
                    <a:p>
                      <a:pPr algn="l" rtl="0">
                        <a:spcBef>
                          <a:spcPts val="600"/>
                        </a:spcBef>
                        <a:spcAft>
                          <a:spcPts val="600"/>
                        </a:spcAft>
                      </a:pPr>
                      <a:r>
                        <a:rPr lang="fr-ca" sz="900" b="1" i="0" u="none" baseline="0">
                          <a:solidFill>
                            <a:schemeClr val="tx1"/>
                          </a:solidFill>
                          <a:effectLst/>
                        </a:rPr>
                        <a:t>Non vérifié</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spcBef>
                          <a:spcPts val="600"/>
                        </a:spcBef>
                        <a:spcAft>
                          <a:spcPts val="600"/>
                        </a:spcAft>
                      </a:pPr>
                      <a:r>
                        <a:rPr lang="fr-ca" sz="900" b="0" i="0" u="none" baseline="0" dirty="0">
                          <a:solidFill>
                            <a:schemeClr val="tx1"/>
                          </a:solidFill>
                          <a:effectLst/>
                        </a:rPr>
                        <a:t>Statut opérationnel du dossier campus non vérifié. Suivi avec le conseil pour confirmer le statut du dossier.</a:t>
                      </a:r>
                      <a:endParaRPr lang="fr-ca" sz="90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16183" marR="16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850592"/>
                  </a:ext>
                </a:extLst>
              </a:tr>
            </a:tbl>
          </a:graphicData>
        </a:graphic>
      </p:graphicFrame>
      <p:graphicFrame>
        <p:nvGraphicFramePr>
          <p:cNvPr id="25" name="Table 24">
            <a:extLst>
              <a:ext uri="{FF2B5EF4-FFF2-40B4-BE49-F238E27FC236}">
                <a16:creationId xmlns:a16="http://schemas.microsoft.com/office/drawing/2014/main" id="{16285A58-68C2-49BD-8D26-0F6716C80B17}"/>
              </a:ext>
            </a:extLst>
          </p:cNvPr>
          <p:cNvGraphicFramePr>
            <a:graphicFrameLocks noGrp="1"/>
          </p:cNvGraphicFramePr>
          <p:nvPr>
            <p:extLst>
              <p:ext uri="{D42A27DB-BD31-4B8C-83A1-F6EECF244321}">
                <p14:modId xmlns:p14="http://schemas.microsoft.com/office/powerpoint/2010/main" val="862510238"/>
              </p:ext>
            </p:extLst>
          </p:nvPr>
        </p:nvGraphicFramePr>
        <p:xfrm>
          <a:off x="5547866" y="4305546"/>
          <a:ext cx="6525520" cy="1752600"/>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452553823"/>
                    </a:ext>
                  </a:extLst>
                </a:gridCol>
              </a:tblGrid>
              <a:tr h="1582243">
                <a:tc>
                  <a:txBody>
                    <a:bodyPr/>
                    <a:lstStyle/>
                    <a:p>
                      <a:pPr algn="l" rtl="0">
                        <a:spcBef>
                          <a:spcPts val="600"/>
                        </a:spcBef>
                        <a:spcAft>
                          <a:spcPts val="600"/>
                        </a:spcAft>
                      </a:pPr>
                      <a:r>
                        <a:rPr lang="fr-ca" sz="1050" b="0" i="0" u="none" baseline="0" dirty="0">
                          <a:solidFill>
                            <a:schemeClr val="tx1"/>
                          </a:solidFill>
                          <a:effectLst/>
                        </a:rPr>
                        <a:t>5. Champ obligatoire - deux options : Propriété ou Location.</a:t>
                      </a:r>
                      <a:br>
                        <a:rPr lang="fr-ca" sz="1050" b="0" dirty="0">
                          <a:solidFill>
                            <a:schemeClr val="tx1"/>
                          </a:solidFill>
                          <a:effectLst/>
                        </a:rPr>
                      </a:br>
                      <a:r>
                        <a:rPr lang="fr-ca" sz="1050" b="1" i="0" u="none" baseline="0" dirty="0">
                          <a:solidFill>
                            <a:schemeClr val="tx1"/>
                          </a:solidFill>
                          <a:effectLst/>
                        </a:rPr>
                        <a:t>Propriété</a:t>
                      </a:r>
                      <a:r>
                        <a:rPr lang="fr-ca" sz="1050" b="0" i="0" u="none" baseline="0" dirty="0">
                          <a:solidFill>
                            <a:schemeClr val="tx1"/>
                          </a:solidFill>
                          <a:effectLst/>
                        </a:rPr>
                        <a:t> = Lorsqu’un actif immobilier est la propriété d’un conseil. Un contrat pour le campus (honoraires) doit être créé, et le bail est classé en « propriété ». </a:t>
                      </a:r>
                      <a:br>
                        <a:rPr lang="fr-ca" sz="1050" b="0" dirty="0">
                          <a:solidFill>
                            <a:schemeClr val="tx1"/>
                          </a:solidFill>
                          <a:effectLst/>
                        </a:rPr>
                      </a:br>
                      <a:r>
                        <a:rPr lang="fr-ca" sz="1050" b="1" i="0" u="none" baseline="0" dirty="0">
                          <a:solidFill>
                            <a:schemeClr val="tx1"/>
                          </a:solidFill>
                          <a:effectLst/>
                        </a:rPr>
                        <a:t>Location</a:t>
                      </a:r>
                      <a:r>
                        <a:rPr lang="fr-ca" sz="1050" b="0" i="0" u="none" baseline="0" dirty="0">
                          <a:solidFill>
                            <a:schemeClr val="tx1"/>
                          </a:solidFill>
                          <a:effectLst/>
                        </a:rPr>
                        <a:t> = Lorsqu’un actif immobilier est loué par un conseil. Un bail immobilier doit être créé pour le bâtiment et le bail est classé en « location ». (Les dossiers définis comme « </a:t>
                      </a:r>
                      <a:r>
                        <a:rPr lang="fr-ca" sz="1050" b="0" i="0" u="none" baseline="0" dirty="0" err="1">
                          <a:solidFill>
                            <a:schemeClr val="tx1"/>
                          </a:solidFill>
                          <a:effectLst/>
                        </a:rPr>
                        <a:t>Managed</a:t>
                      </a:r>
                      <a:r>
                        <a:rPr lang="fr-ca" sz="1050" b="0" i="0" u="none" baseline="0" dirty="0">
                          <a:solidFill>
                            <a:schemeClr val="tx1"/>
                          </a:solidFill>
                          <a:effectLst/>
                        </a:rPr>
                        <a:t> » concernent les biens dont le statut d’occupation - propriété ou location - n’est pas clair).</a:t>
                      </a:r>
                    </a:p>
                    <a:p>
                      <a:pPr algn="l" rtl="0">
                        <a:spcBef>
                          <a:spcPts val="600"/>
                        </a:spcBef>
                        <a:spcAft>
                          <a:spcPts val="600"/>
                        </a:spcAft>
                      </a:pPr>
                      <a:r>
                        <a:rPr lang="fr-ca" sz="1050" b="1" i="0" u="sng" baseline="0" dirty="0">
                          <a:solidFill>
                            <a:schemeClr val="tx1"/>
                          </a:solidFill>
                          <a:effectLst/>
                        </a:rPr>
                        <a:t>Notes marginales</a:t>
                      </a:r>
                      <a:r>
                        <a:rPr lang="fr-ca" sz="1050" b="0" i="0" u="none" baseline="0" dirty="0">
                          <a:solidFill>
                            <a:schemeClr val="tx1"/>
                          </a:solidFill>
                          <a:effectLst/>
                        </a:rPr>
                        <a:t> : Si un conseil loue un bâtiment ou des locaux à un autre conseil, un bail immobilier est créé pour l’utilisation des locaux dans ce bâtiment.  Si un conseil loue des locaux dans un bâtiment d’une tierce partie. Le conseil doit créer un contrat de Campus pour la tierce partie et ensuite créer un bail immobilier pour indiquer l’utilisation louée du bâtiment et de son espace.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287712"/>
                  </a:ext>
                </a:extLst>
              </a:tr>
            </a:tbl>
          </a:graphicData>
        </a:graphic>
      </p:graphicFrame>
      <p:graphicFrame>
        <p:nvGraphicFramePr>
          <p:cNvPr id="26" name="Table 25">
            <a:extLst>
              <a:ext uri="{FF2B5EF4-FFF2-40B4-BE49-F238E27FC236}">
                <a16:creationId xmlns:a16="http://schemas.microsoft.com/office/drawing/2014/main" id="{0E067012-0027-4BB8-B245-0BD9C1634678}"/>
              </a:ext>
            </a:extLst>
          </p:cNvPr>
          <p:cNvGraphicFramePr>
            <a:graphicFrameLocks noGrp="1"/>
          </p:cNvGraphicFramePr>
          <p:nvPr/>
        </p:nvGraphicFramePr>
        <p:xfrm>
          <a:off x="5547866" y="6341607"/>
          <a:ext cx="6525520" cy="442017"/>
        </p:xfrm>
        <a:graphic>
          <a:graphicData uri="http://schemas.openxmlformats.org/drawingml/2006/table">
            <a:tbl>
              <a:tblPr firstRow="1" firstCol="1" bandRow="1">
                <a:tableStyleId>{5C22544A-7EE6-4342-B048-85BDC9FD1C3A}</a:tableStyleId>
              </a:tblPr>
              <a:tblGrid>
                <a:gridCol w="6525520">
                  <a:extLst>
                    <a:ext uri="{9D8B030D-6E8A-4147-A177-3AD203B41FA5}">
                      <a16:colId xmlns:a16="http://schemas.microsoft.com/office/drawing/2014/main" val="2539149166"/>
                    </a:ext>
                  </a:extLst>
                </a:gridCol>
              </a:tblGrid>
              <a:tr h="442017">
                <a:tc>
                  <a:txBody>
                    <a:bodyPr/>
                    <a:lstStyle/>
                    <a:p>
                      <a:pPr algn="l" rtl="0">
                        <a:spcBef>
                          <a:spcPts val="600"/>
                        </a:spcBef>
                        <a:spcAft>
                          <a:spcPts val="600"/>
                        </a:spcAft>
                      </a:pPr>
                      <a:r>
                        <a:rPr lang="fr-ca" sz="1100" b="0" i="0" u="none" baseline="0" dirty="0">
                          <a:solidFill>
                            <a:schemeClr val="tx1"/>
                          </a:solidFill>
                          <a:effectLst/>
                        </a:rPr>
                        <a:t>6. Champ alimenté par l’intégration - tiré du fichier d’actifs VFA OPENDATE, signifiant la date d’ouverture du </a:t>
                      </a:r>
                      <a:r>
                        <a:rPr lang="fr-ca" sz="1100" b="0" i="0" u="none" kern="1200" baseline="0" dirty="0">
                          <a:solidFill>
                            <a:schemeClr val="tx1"/>
                          </a:solidFill>
                          <a:effectLst/>
                          <a:latin typeface="+mn-lt"/>
                          <a:ea typeface="+mn-ea"/>
                          <a:cs typeface="+mn-cs"/>
                        </a:rPr>
                        <a:t>bâtiment</a:t>
                      </a:r>
                      <a:r>
                        <a:rPr lang="fr-ca" sz="1100" b="0" i="0" u="none" baseline="0" dirty="0">
                          <a:solidFill>
                            <a:schemeClr val="tx1"/>
                          </a:solidFill>
                          <a:effectLst/>
                        </a:rPr>
                        <a:t> (date de début d’activité).  Le format de ce </a:t>
                      </a:r>
                      <a:r>
                        <a:rPr lang="fr-ca" sz="1100" b="0" i="0" u="none" kern="1200" baseline="0" dirty="0">
                          <a:solidFill>
                            <a:schemeClr val="tx1"/>
                          </a:solidFill>
                          <a:effectLst/>
                          <a:latin typeface="+mn-lt"/>
                          <a:ea typeface="+mn-ea"/>
                          <a:cs typeface="+mn-cs"/>
                        </a:rPr>
                        <a:t>champ</a:t>
                      </a:r>
                      <a:r>
                        <a:rPr lang="fr-ca" sz="1100" b="0" i="0" u="none" baseline="0" dirty="0">
                          <a:solidFill>
                            <a:schemeClr val="tx1"/>
                          </a:solidFill>
                          <a:effectLst/>
                        </a:rPr>
                        <a:t> est MM/JJ/AAAA.</a:t>
                      </a:r>
                      <a:endParaRPr lang="fr-ca" sz="1100" b="0" dirty="0">
                        <a:solidFill>
                          <a:schemeClr val="tx1"/>
                        </a:solidFill>
                        <a:effectLst/>
                        <a:latin typeface="Source Sans Pro" panose="020B0503030403020204" pitchFamily="34" charset="0"/>
                        <a:ea typeface="Source Sans Pro Light" panose="020B040303040302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371519"/>
                  </a:ext>
                </a:extLst>
              </a:tr>
            </a:tbl>
          </a:graphicData>
        </a:graphic>
      </p:graphicFrame>
      <p:sp>
        <p:nvSpPr>
          <p:cNvPr id="3" name="Slide Number Placeholder 2">
            <a:extLst>
              <a:ext uri="{FF2B5EF4-FFF2-40B4-BE49-F238E27FC236}">
                <a16:creationId xmlns:a16="http://schemas.microsoft.com/office/drawing/2014/main" id="{5259742E-0849-4170-BD05-01BC204827F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31</a:t>
            </a:fld>
            <a:endParaRPr lang="en-CA" dirty="0"/>
          </a:p>
        </p:txBody>
      </p:sp>
      <p:sp>
        <p:nvSpPr>
          <p:cNvPr id="23" name="Slide Number Placeholder 7">
            <a:extLst>
              <a:ext uri="{FF2B5EF4-FFF2-40B4-BE49-F238E27FC236}">
                <a16:creationId xmlns:a16="http://schemas.microsoft.com/office/drawing/2014/main" id="{3CE8DF40-AFCD-4571-9BA6-42B33448E62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3802429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4CD6915-79A7-4C1E-9440-DFAAF0150363}"/>
              </a:ext>
            </a:extLst>
          </p:cNvPr>
          <p:cNvSpPr txBox="1">
            <a:spLocks noGrp="1"/>
          </p:cNvSpPr>
          <p:nvPr>
            <p:ph type="title" idx="4294967295"/>
          </p:nvPr>
        </p:nvSpPr>
        <p:spPr>
          <a:xfrm>
            <a:off x="97603" y="17515"/>
            <a:ext cx="5407847"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pour une adresse future</a:t>
            </a:r>
          </a:p>
        </p:txBody>
      </p:sp>
      <p:grpSp>
        <p:nvGrpSpPr>
          <p:cNvPr id="2" name="Group 1" descr="Capture d’écran de l’étape 1 de Modifier le bâtiment pour une adresse future, comme décrite dans la table suivante.">
            <a:extLst>
              <a:ext uri="{FF2B5EF4-FFF2-40B4-BE49-F238E27FC236}">
                <a16:creationId xmlns:a16="http://schemas.microsoft.com/office/drawing/2014/main" id="{585BF056-9C4B-F5FC-DA7D-9326E90AC33A}"/>
              </a:ext>
            </a:extLst>
          </p:cNvPr>
          <p:cNvGrpSpPr/>
          <p:nvPr/>
        </p:nvGrpSpPr>
        <p:grpSpPr>
          <a:xfrm>
            <a:off x="186211" y="537673"/>
            <a:ext cx="2221830" cy="2760072"/>
            <a:chOff x="186211" y="537673"/>
            <a:chExt cx="2221830" cy="2760072"/>
          </a:xfrm>
        </p:grpSpPr>
        <p:pic>
          <p:nvPicPr>
            <p:cNvPr id="31" name="Picture 30" descr="Graphical user interface&#10;&#10;Description automatically generated">
              <a:extLst>
                <a:ext uri="{FF2B5EF4-FFF2-40B4-BE49-F238E27FC236}">
                  <a16:creationId xmlns:a16="http://schemas.microsoft.com/office/drawing/2014/main" id="{1815BA97-BEE9-4001-B42B-4A4FD1EBA31F}"/>
                </a:ext>
              </a:extLst>
            </p:cNvPr>
            <p:cNvPicPr>
              <a:picLocks noChangeAspect="1"/>
            </p:cNvPicPr>
            <p:nvPr/>
          </p:nvPicPr>
          <p:blipFill rotWithShape="1">
            <a:blip r:embed="rId2">
              <a:extLst>
                <a:ext uri="{28A0092B-C50C-407E-A947-70E740481C1C}">
                  <a14:useLocalDpi xmlns:a14="http://schemas.microsoft.com/office/drawing/2010/main" val="0"/>
                </a:ext>
              </a:extLst>
            </a:blip>
            <a:srcRect t="25741"/>
            <a:stretch/>
          </p:blipFill>
          <p:spPr>
            <a:xfrm>
              <a:off x="186211" y="537673"/>
              <a:ext cx="2221830" cy="2760072"/>
            </a:xfrm>
            <a:prstGeom prst="rect">
              <a:avLst/>
            </a:prstGeom>
            <a:ln>
              <a:solidFill>
                <a:schemeClr val="tx1"/>
              </a:solidFill>
            </a:ln>
          </p:spPr>
        </p:pic>
        <p:sp>
          <p:nvSpPr>
            <p:cNvPr id="30" name="Oval 29">
              <a:extLst>
                <a:ext uri="{FF2B5EF4-FFF2-40B4-BE49-F238E27FC236}">
                  <a16:creationId xmlns:a16="http://schemas.microsoft.com/office/drawing/2014/main" id="{59DA8307-E25B-4857-806E-14784BFBB729}"/>
                </a:ext>
              </a:extLst>
            </p:cNvPr>
            <p:cNvSpPr/>
            <p:nvPr/>
          </p:nvSpPr>
          <p:spPr>
            <a:xfrm>
              <a:off x="606778" y="2192009"/>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a:extLst>
                <a:ext uri="{FF2B5EF4-FFF2-40B4-BE49-F238E27FC236}">
                  <a16:creationId xmlns:a16="http://schemas.microsoft.com/office/drawing/2014/main" id="{FE58EAA1-BABC-4E83-94CE-A5842FA03A47}"/>
                </a:ext>
              </a:extLst>
            </p:cNvPr>
            <p:cNvSpPr txBox="1"/>
            <p:nvPr/>
          </p:nvSpPr>
          <p:spPr>
            <a:xfrm>
              <a:off x="1471851" y="2129395"/>
              <a:ext cx="362600"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4" name="Group 3" descr="Capture d’écran de l’étape 2 de Modifier le bâtiment pour une adresse future, comme décrite dans la table suivante.">
            <a:extLst>
              <a:ext uri="{FF2B5EF4-FFF2-40B4-BE49-F238E27FC236}">
                <a16:creationId xmlns:a16="http://schemas.microsoft.com/office/drawing/2014/main" id="{9AF49D9E-000B-37F8-3707-C734786216B7}"/>
              </a:ext>
            </a:extLst>
          </p:cNvPr>
          <p:cNvGrpSpPr/>
          <p:nvPr/>
        </p:nvGrpSpPr>
        <p:grpSpPr>
          <a:xfrm>
            <a:off x="2492447" y="565991"/>
            <a:ext cx="5055064" cy="2453433"/>
            <a:chOff x="2492447" y="565991"/>
            <a:chExt cx="5055064" cy="2453433"/>
          </a:xfrm>
        </p:grpSpPr>
        <p:pic>
          <p:nvPicPr>
            <p:cNvPr id="28" name="Picture 27" descr="Table&#10;&#10;Description automatically generated">
              <a:extLst>
                <a:ext uri="{FF2B5EF4-FFF2-40B4-BE49-F238E27FC236}">
                  <a16:creationId xmlns:a16="http://schemas.microsoft.com/office/drawing/2014/main" id="{D85FA9C3-CC3E-4A9A-BE74-C79DDEC9D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447" y="565991"/>
              <a:ext cx="5055064" cy="2453433"/>
            </a:xfrm>
            <a:prstGeom prst="rect">
              <a:avLst/>
            </a:prstGeom>
            <a:ln>
              <a:solidFill>
                <a:schemeClr val="tx1"/>
              </a:solidFill>
            </a:ln>
          </p:spPr>
        </p:pic>
        <p:sp>
          <p:nvSpPr>
            <p:cNvPr id="34" name="Oval 33">
              <a:extLst>
                <a:ext uri="{FF2B5EF4-FFF2-40B4-BE49-F238E27FC236}">
                  <a16:creationId xmlns:a16="http://schemas.microsoft.com/office/drawing/2014/main" id="{7FF63BC7-D6C3-433A-9D19-90A053FB1F56}"/>
                </a:ext>
              </a:extLst>
            </p:cNvPr>
            <p:cNvSpPr/>
            <p:nvPr/>
          </p:nvSpPr>
          <p:spPr>
            <a:xfrm>
              <a:off x="3016421" y="2445594"/>
              <a:ext cx="1357485" cy="302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TextBox 37">
              <a:extLst>
                <a:ext uri="{FF2B5EF4-FFF2-40B4-BE49-F238E27FC236}">
                  <a16:creationId xmlns:a16="http://schemas.microsoft.com/office/drawing/2014/main" id="{61174C4A-7549-49E5-AFE6-73948948C81F}"/>
                </a:ext>
              </a:extLst>
            </p:cNvPr>
            <p:cNvSpPr txBox="1"/>
            <p:nvPr/>
          </p:nvSpPr>
          <p:spPr>
            <a:xfrm>
              <a:off x="4146409" y="2058561"/>
              <a:ext cx="362600" cy="369332"/>
            </a:xfrm>
            <a:prstGeom prst="rect">
              <a:avLst/>
            </a:prstGeom>
            <a:solidFill>
              <a:schemeClr val="bg1"/>
            </a:solidFill>
            <a:ln>
              <a:solidFill>
                <a:schemeClr val="tx1"/>
              </a:solidFill>
            </a:ln>
          </p:spPr>
          <p:txBody>
            <a:bodyPr wrap="none" rtlCol="0">
              <a:spAutoFit/>
            </a:bodyPr>
            <a:lstStyle/>
            <a:p>
              <a:r>
                <a:rPr lang="en-US" b="1" dirty="0"/>
                <a:t>2.</a:t>
              </a:r>
              <a:endParaRPr lang="en-CA" b="1" dirty="0"/>
            </a:p>
          </p:txBody>
        </p:sp>
      </p:grpSp>
      <p:graphicFrame>
        <p:nvGraphicFramePr>
          <p:cNvPr id="37" name="Table 36">
            <a:extLst>
              <a:ext uri="{FF2B5EF4-FFF2-40B4-BE49-F238E27FC236}">
                <a16:creationId xmlns:a16="http://schemas.microsoft.com/office/drawing/2014/main" id="{92243ADC-DC63-4124-B994-FC278F1C51DE}"/>
              </a:ext>
            </a:extLst>
          </p:cNvPr>
          <p:cNvGraphicFramePr>
            <a:graphicFrameLocks noGrp="1"/>
          </p:cNvGraphicFramePr>
          <p:nvPr>
            <p:extLst>
              <p:ext uri="{D42A27DB-BD31-4B8C-83A1-F6EECF244321}">
                <p14:modId xmlns:p14="http://schemas.microsoft.com/office/powerpoint/2010/main" val="1390644469"/>
              </p:ext>
            </p:extLst>
          </p:nvPr>
        </p:nvGraphicFramePr>
        <p:xfrm>
          <a:off x="7734299" y="727421"/>
          <a:ext cx="4219575" cy="2383911"/>
        </p:xfrm>
        <a:graphic>
          <a:graphicData uri="http://schemas.openxmlformats.org/drawingml/2006/table">
            <a:tbl>
              <a:tblPr firstRow="1">
                <a:tableStyleId>{5940675A-B579-460E-94D1-54222C63F5DA}</a:tableStyleId>
              </a:tblPr>
              <a:tblGrid>
                <a:gridCol w="4219575">
                  <a:extLst>
                    <a:ext uri="{9D8B030D-6E8A-4147-A177-3AD203B41FA5}">
                      <a16:colId xmlns:a16="http://schemas.microsoft.com/office/drawing/2014/main" val="1739510114"/>
                    </a:ext>
                  </a:extLst>
                </a:gridCol>
              </a:tblGrid>
              <a:tr h="82859">
                <a:tc>
                  <a:txBody>
                    <a:bodyPr/>
                    <a:lstStyle/>
                    <a:p>
                      <a:pPr algn="l" rtl="0" fontAlgn="b"/>
                      <a:r>
                        <a:rPr lang="fr-ca" sz="1400" b="0" u="none" strike="noStrike" baseline="0" dirty="0">
                          <a:effectLst/>
                        </a:rPr>
                        <a:t>1. Sélectionnez "Bâtiment" dans le widget de localisation</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5828624"/>
                  </a:ext>
                </a:extLst>
              </a:tr>
              <a:tr h="165717">
                <a:tc>
                  <a:txBody>
                    <a:bodyPr/>
                    <a:lstStyle/>
                    <a:p>
                      <a:pPr algn="l" rtl="0" fontAlgn="b"/>
                      <a:r>
                        <a:rPr lang="fr-ca" sz="1400" b="0" u="none" strike="noStrike" baseline="0">
                          <a:effectLst/>
                        </a:rPr>
                        <a:t>2. Le tableau des données des bâtiments s’ouvre - recherchez le bâtiment souhaité et cliquez une fois pour ouvrir.</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48841783"/>
                  </a:ext>
                </a:extLst>
              </a:tr>
              <a:tr h="82859">
                <a:tc>
                  <a:txBody>
                    <a:bodyPr/>
                    <a:lstStyle/>
                    <a:p>
                      <a:pPr algn="l" rtl="0" fontAlgn="b"/>
                      <a:r>
                        <a:rPr lang="fr-ca" sz="1400" b="0" u="none" strike="noStrike" baseline="0">
                          <a:effectLst/>
                        </a:rPr>
                        <a:t>3. Sur le dossier du bâtiment, sélectionnez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3093409"/>
                  </a:ext>
                </a:extLst>
              </a:tr>
              <a:tr h="82859">
                <a:tc>
                  <a:txBody>
                    <a:bodyPr/>
                    <a:lstStyle/>
                    <a:p>
                      <a:pPr algn="l" rtl="0" fontAlgn="b"/>
                      <a:r>
                        <a:rPr lang="fr-ca" sz="1400" b="0" u="none" strike="noStrike" baseline="0">
                          <a:effectLst/>
                        </a:rPr>
                        <a:t>4. Naviguez vers l’onglet « Détails sur le contact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9963632"/>
                  </a:ext>
                </a:extLst>
              </a:tr>
              <a:tr h="82859">
                <a:tc>
                  <a:txBody>
                    <a:bodyPr/>
                    <a:lstStyle/>
                    <a:p>
                      <a:pPr algn="l" rtl="0" fontAlgn="b"/>
                      <a:r>
                        <a:rPr lang="fr-ca" sz="1400" b="0" u="none" strike="noStrike" baseline="0">
                          <a:effectLst/>
                        </a:rPr>
                        <a:t>5. Sous « Autres adresses », sélectionnez « Ajouter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5971625"/>
                  </a:ext>
                </a:extLst>
              </a:tr>
              <a:tr h="165717">
                <a:tc>
                  <a:txBody>
                    <a:bodyPr/>
                    <a:lstStyle/>
                    <a:p>
                      <a:pPr algn="l" rtl="0" fontAlgn="b"/>
                      <a:r>
                        <a:rPr lang="fr-ca" sz="1400" b="0" u="none" strike="noStrike" baseline="0">
                          <a:effectLst/>
                        </a:rPr>
                        <a:t>6. Une nouvelle fenêtre contextuelle s’ouvre. Dans le champ « Type d’adresse », il faut choisir l’option « Future » dans le menu déroulant.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2605060"/>
                  </a:ext>
                </a:extLst>
              </a:tr>
              <a:tr h="250311">
                <a:tc>
                  <a:txBody>
                    <a:bodyPr/>
                    <a:lstStyle/>
                    <a:p>
                      <a:pPr algn="l" rtl="0" fontAlgn="t">
                        <a:buClr>
                          <a:srgbClr val="000000"/>
                        </a:buClr>
                        <a:buSzPts val="1100"/>
                        <a:buFont typeface="Calibri" panose="020F0502020204030204" pitchFamily="34" charset="0"/>
                        <a:buNone/>
                      </a:pPr>
                      <a:r>
                        <a:rPr lang="fr-ca" sz="1400" b="0" u="none" strike="noStrike" baseline="0" dirty="0">
                          <a:effectLst/>
                        </a:rPr>
                        <a:t>7. Cliquez sur « Validation de l’adresse »</a:t>
                      </a:r>
                      <a:endParaRPr lang="fr-ca"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002721296"/>
                  </a:ext>
                </a:extLst>
              </a:tr>
            </a:tbl>
          </a:graphicData>
        </a:graphic>
      </p:graphicFrame>
      <p:grpSp>
        <p:nvGrpSpPr>
          <p:cNvPr id="5" name="Group 4" descr="Capture d’écran des étapes 3 à 5 de Modifier le bâtiment pour une adresse future, comme décrites dans la table suivante.">
            <a:extLst>
              <a:ext uri="{FF2B5EF4-FFF2-40B4-BE49-F238E27FC236}">
                <a16:creationId xmlns:a16="http://schemas.microsoft.com/office/drawing/2014/main" id="{15484474-3F17-49A5-27CC-7FE1CB10E2AE}"/>
              </a:ext>
            </a:extLst>
          </p:cNvPr>
          <p:cNvGrpSpPr/>
          <p:nvPr/>
        </p:nvGrpSpPr>
        <p:grpSpPr>
          <a:xfrm>
            <a:off x="186211" y="3446303"/>
            <a:ext cx="5793955" cy="3195425"/>
            <a:chOff x="186211" y="3446303"/>
            <a:chExt cx="5793955" cy="3195425"/>
          </a:xfrm>
        </p:grpSpPr>
        <p:pic>
          <p:nvPicPr>
            <p:cNvPr id="7" name="Picture 6" descr="Graphical user interface, application&#10;&#10;Description automatically generated">
              <a:extLst>
                <a:ext uri="{FF2B5EF4-FFF2-40B4-BE49-F238E27FC236}">
                  <a16:creationId xmlns:a16="http://schemas.microsoft.com/office/drawing/2014/main" id="{E2D432A1-1CA5-4CF3-BEB9-A2205D518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11" y="3446303"/>
              <a:ext cx="5793955" cy="3092609"/>
            </a:xfrm>
            <a:prstGeom prst="rect">
              <a:avLst/>
            </a:prstGeom>
            <a:ln>
              <a:solidFill>
                <a:schemeClr val="tx1"/>
              </a:solidFill>
            </a:ln>
          </p:spPr>
        </p:pic>
        <p:sp>
          <p:nvSpPr>
            <p:cNvPr id="29" name="TextBox 28">
              <a:extLst>
                <a:ext uri="{FF2B5EF4-FFF2-40B4-BE49-F238E27FC236}">
                  <a16:creationId xmlns:a16="http://schemas.microsoft.com/office/drawing/2014/main" id="{5013B710-34C1-47F7-A095-ACF22F318F3D}"/>
                </a:ext>
              </a:extLst>
            </p:cNvPr>
            <p:cNvSpPr txBox="1"/>
            <p:nvPr/>
          </p:nvSpPr>
          <p:spPr>
            <a:xfrm>
              <a:off x="3826229" y="4000172"/>
              <a:ext cx="362600" cy="369332"/>
            </a:xfrm>
            <a:prstGeom prst="rect">
              <a:avLst/>
            </a:prstGeom>
            <a:solidFill>
              <a:schemeClr val="bg1"/>
            </a:solidFill>
            <a:ln>
              <a:solidFill>
                <a:schemeClr val="tx1"/>
              </a:solidFill>
            </a:ln>
          </p:spPr>
          <p:txBody>
            <a:bodyPr wrap="none" rtlCol="0">
              <a:spAutoFit/>
            </a:bodyPr>
            <a:lstStyle/>
            <a:p>
              <a:r>
                <a:rPr lang="en-US" b="1" dirty="0"/>
                <a:t>3.</a:t>
              </a:r>
              <a:endParaRPr lang="en-CA" b="1" dirty="0"/>
            </a:p>
          </p:txBody>
        </p:sp>
        <p:sp>
          <p:nvSpPr>
            <p:cNvPr id="12" name="Oval 11">
              <a:extLst>
                <a:ext uri="{FF2B5EF4-FFF2-40B4-BE49-F238E27FC236}">
                  <a16:creationId xmlns:a16="http://schemas.microsoft.com/office/drawing/2014/main" id="{3F87EFA8-2D99-4BB3-8569-413281CF6797}"/>
                </a:ext>
              </a:extLst>
            </p:cNvPr>
            <p:cNvSpPr/>
            <p:nvPr/>
          </p:nvSpPr>
          <p:spPr>
            <a:xfrm>
              <a:off x="1139367" y="3627476"/>
              <a:ext cx="851357" cy="3613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C8FF6389-DEBC-465C-AEAA-3A7A753D15E0}"/>
                </a:ext>
              </a:extLst>
            </p:cNvPr>
            <p:cNvSpPr txBox="1"/>
            <p:nvPr/>
          </p:nvSpPr>
          <p:spPr>
            <a:xfrm>
              <a:off x="1918212" y="4070637"/>
              <a:ext cx="362600" cy="369332"/>
            </a:xfrm>
            <a:prstGeom prst="rect">
              <a:avLst/>
            </a:prstGeom>
            <a:solidFill>
              <a:schemeClr val="bg1"/>
            </a:solidFill>
            <a:ln>
              <a:solidFill>
                <a:schemeClr val="tx1"/>
              </a:solidFill>
            </a:ln>
          </p:spPr>
          <p:txBody>
            <a:bodyPr wrap="none" rtlCol="0">
              <a:spAutoFit/>
            </a:bodyPr>
            <a:lstStyle/>
            <a:p>
              <a:r>
                <a:rPr lang="en-US" b="1" dirty="0"/>
                <a:t>4.</a:t>
              </a:r>
              <a:endParaRPr lang="en-CA" b="1" dirty="0"/>
            </a:p>
          </p:txBody>
        </p:sp>
        <p:sp>
          <p:nvSpPr>
            <p:cNvPr id="6" name="TextBox 5">
              <a:extLst>
                <a:ext uri="{FF2B5EF4-FFF2-40B4-BE49-F238E27FC236}">
                  <a16:creationId xmlns:a16="http://schemas.microsoft.com/office/drawing/2014/main" id="{B1E5E2A7-422B-438E-8D77-5131269BFD0A}"/>
                </a:ext>
              </a:extLst>
            </p:cNvPr>
            <p:cNvSpPr txBox="1"/>
            <p:nvPr/>
          </p:nvSpPr>
          <p:spPr>
            <a:xfrm>
              <a:off x="4398401" y="3696376"/>
              <a:ext cx="596638" cy="261610"/>
            </a:xfrm>
            <a:prstGeom prst="rect">
              <a:avLst/>
            </a:prstGeom>
            <a:solidFill>
              <a:schemeClr val="bg1"/>
            </a:solidFill>
            <a:ln>
              <a:solidFill>
                <a:schemeClr val="tx1"/>
              </a:solidFill>
            </a:ln>
          </p:spPr>
          <p:txBody>
            <a:bodyPr wrap="none" rtlCol="0">
              <a:spAutoFit/>
            </a:bodyPr>
            <a:lstStyle/>
            <a:p>
              <a:r>
                <a:rPr lang="en-US" sz="1100" b="1" dirty="0"/>
                <a:t>Revise </a:t>
              </a:r>
              <a:endParaRPr lang="en-CA" sz="1100" b="1" dirty="0"/>
            </a:p>
          </p:txBody>
        </p:sp>
        <p:sp>
          <p:nvSpPr>
            <p:cNvPr id="18" name="Oval 17">
              <a:extLst>
                <a:ext uri="{FF2B5EF4-FFF2-40B4-BE49-F238E27FC236}">
                  <a16:creationId xmlns:a16="http://schemas.microsoft.com/office/drawing/2014/main" id="{12D8D519-D522-4076-85F9-0367E1ACCF1F}"/>
                </a:ext>
              </a:extLst>
            </p:cNvPr>
            <p:cNvSpPr/>
            <p:nvPr/>
          </p:nvSpPr>
          <p:spPr>
            <a:xfrm>
              <a:off x="4829175" y="5520935"/>
              <a:ext cx="676275"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a:extLst>
                <a:ext uri="{FF2B5EF4-FFF2-40B4-BE49-F238E27FC236}">
                  <a16:creationId xmlns:a16="http://schemas.microsoft.com/office/drawing/2014/main" id="{28269AB2-8EE3-4225-BF3D-114EF86C9CFF}"/>
                </a:ext>
              </a:extLst>
            </p:cNvPr>
            <p:cNvSpPr/>
            <p:nvPr/>
          </p:nvSpPr>
          <p:spPr>
            <a:xfrm>
              <a:off x="4417062" y="3677748"/>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TextBox 32">
              <a:extLst>
                <a:ext uri="{FF2B5EF4-FFF2-40B4-BE49-F238E27FC236}">
                  <a16:creationId xmlns:a16="http://schemas.microsoft.com/office/drawing/2014/main" id="{7DC6800C-04E0-4FED-97FE-89A3A1F8ABCA}"/>
                </a:ext>
              </a:extLst>
            </p:cNvPr>
            <p:cNvSpPr txBox="1"/>
            <p:nvPr/>
          </p:nvSpPr>
          <p:spPr>
            <a:xfrm>
              <a:off x="4235762" y="5472695"/>
              <a:ext cx="362600" cy="369332"/>
            </a:xfrm>
            <a:prstGeom prst="rect">
              <a:avLst/>
            </a:prstGeom>
            <a:solidFill>
              <a:schemeClr val="bg1"/>
            </a:solidFill>
            <a:ln>
              <a:solidFill>
                <a:schemeClr val="tx1"/>
              </a:solidFill>
            </a:ln>
          </p:spPr>
          <p:txBody>
            <a:bodyPr wrap="none" rtlCol="0">
              <a:spAutoFit/>
            </a:bodyPr>
            <a:lstStyle/>
            <a:p>
              <a:r>
                <a:rPr lang="en-US" b="1" dirty="0"/>
                <a:t>5.</a:t>
              </a:r>
              <a:endParaRPr lang="en-CA" b="1" dirty="0"/>
            </a:p>
          </p:txBody>
        </p:sp>
        <p:sp>
          <p:nvSpPr>
            <p:cNvPr id="24" name="Slide Number Placeholder 7">
              <a:extLst>
                <a:ext uri="{FF2B5EF4-FFF2-40B4-BE49-F238E27FC236}">
                  <a16:creationId xmlns:a16="http://schemas.microsoft.com/office/drawing/2014/main" id="{05D265FA-2BFE-4DA3-8A76-B58087484596}"/>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32</a:t>
              </a:fld>
              <a:endParaRPr lang="en-US" dirty="0">
                <a:solidFill>
                  <a:schemeClr val="tx1"/>
                </a:solidFill>
              </a:endParaRPr>
            </a:p>
          </p:txBody>
        </p:sp>
      </p:grpSp>
      <p:grpSp>
        <p:nvGrpSpPr>
          <p:cNvPr id="8" name="Group 7" descr="Capture d’écran des étapes 6 et 7 de Modifier le bâtiment pour une adresse future, comme décrites dans la table suivante.">
            <a:extLst>
              <a:ext uri="{FF2B5EF4-FFF2-40B4-BE49-F238E27FC236}">
                <a16:creationId xmlns:a16="http://schemas.microsoft.com/office/drawing/2014/main" id="{2E69401E-2B71-E4BB-9783-AA3788B674EB}"/>
              </a:ext>
            </a:extLst>
          </p:cNvPr>
          <p:cNvGrpSpPr/>
          <p:nvPr/>
        </p:nvGrpSpPr>
        <p:grpSpPr>
          <a:xfrm>
            <a:off x="6257015" y="3429000"/>
            <a:ext cx="5048509" cy="3041806"/>
            <a:chOff x="6257015" y="3429000"/>
            <a:chExt cx="5048509" cy="3041806"/>
          </a:xfrm>
        </p:grpSpPr>
        <p:pic>
          <p:nvPicPr>
            <p:cNvPr id="10" name="Picture 9" descr="Graphical user interface, text, application, email&#10;&#10;Description automatically generated">
              <a:extLst>
                <a:ext uri="{FF2B5EF4-FFF2-40B4-BE49-F238E27FC236}">
                  <a16:creationId xmlns:a16="http://schemas.microsoft.com/office/drawing/2014/main" id="{139E1E15-DDE1-47A6-A815-B0E6F8FFB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015" y="3429000"/>
              <a:ext cx="5048509" cy="3041806"/>
            </a:xfrm>
            <a:prstGeom prst="rect">
              <a:avLst/>
            </a:prstGeom>
            <a:ln>
              <a:solidFill>
                <a:schemeClr val="tx1"/>
              </a:solidFill>
            </a:ln>
          </p:spPr>
        </p:pic>
        <p:sp>
          <p:nvSpPr>
            <p:cNvPr id="32" name="TextBox 31">
              <a:extLst>
                <a:ext uri="{FF2B5EF4-FFF2-40B4-BE49-F238E27FC236}">
                  <a16:creationId xmlns:a16="http://schemas.microsoft.com/office/drawing/2014/main" id="{11490266-60BE-403C-A1C6-67B03B94354D}"/>
                </a:ext>
              </a:extLst>
            </p:cNvPr>
            <p:cNvSpPr txBox="1"/>
            <p:nvPr/>
          </p:nvSpPr>
          <p:spPr>
            <a:xfrm>
              <a:off x="8023879" y="4252163"/>
              <a:ext cx="362600" cy="369332"/>
            </a:xfrm>
            <a:prstGeom prst="rect">
              <a:avLst/>
            </a:prstGeom>
            <a:solidFill>
              <a:schemeClr val="bg1"/>
            </a:solidFill>
            <a:ln>
              <a:solidFill>
                <a:schemeClr val="tx1"/>
              </a:solidFill>
            </a:ln>
          </p:spPr>
          <p:txBody>
            <a:bodyPr wrap="none" rtlCol="0">
              <a:spAutoFit/>
            </a:bodyPr>
            <a:lstStyle/>
            <a:p>
              <a:r>
                <a:rPr lang="en-US" b="1" dirty="0"/>
                <a:t>6.</a:t>
              </a:r>
              <a:endParaRPr lang="en-CA" b="1" dirty="0"/>
            </a:p>
          </p:txBody>
        </p:sp>
        <p:sp>
          <p:nvSpPr>
            <p:cNvPr id="21" name="Oval 20">
              <a:extLst>
                <a:ext uri="{FF2B5EF4-FFF2-40B4-BE49-F238E27FC236}">
                  <a16:creationId xmlns:a16="http://schemas.microsoft.com/office/drawing/2014/main" id="{2C726A96-A9ED-4F0C-A2AF-340B35E5B766}"/>
                </a:ext>
              </a:extLst>
            </p:cNvPr>
            <p:cNvSpPr/>
            <p:nvPr/>
          </p:nvSpPr>
          <p:spPr>
            <a:xfrm>
              <a:off x="7273207" y="4333959"/>
              <a:ext cx="581026" cy="2988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Oval 21">
              <a:extLst>
                <a:ext uri="{FF2B5EF4-FFF2-40B4-BE49-F238E27FC236}">
                  <a16:creationId xmlns:a16="http://schemas.microsoft.com/office/drawing/2014/main" id="{076AB73E-B5A8-44A3-9CDE-6B14170AA3EA}"/>
                </a:ext>
              </a:extLst>
            </p:cNvPr>
            <p:cNvSpPr/>
            <p:nvPr/>
          </p:nvSpPr>
          <p:spPr>
            <a:xfrm>
              <a:off x="10155560" y="4621495"/>
              <a:ext cx="1149964" cy="40011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TextBox 24">
              <a:extLst>
                <a:ext uri="{FF2B5EF4-FFF2-40B4-BE49-F238E27FC236}">
                  <a16:creationId xmlns:a16="http://schemas.microsoft.com/office/drawing/2014/main" id="{76E03C22-718B-4D48-8D6F-A80F489279F8}"/>
                </a:ext>
              </a:extLst>
            </p:cNvPr>
            <p:cNvSpPr txBox="1"/>
            <p:nvPr/>
          </p:nvSpPr>
          <p:spPr>
            <a:xfrm>
              <a:off x="10235043" y="5070416"/>
              <a:ext cx="614290" cy="369332"/>
            </a:xfrm>
            <a:prstGeom prst="rect">
              <a:avLst/>
            </a:prstGeom>
            <a:solidFill>
              <a:schemeClr val="bg1"/>
            </a:solidFill>
            <a:ln>
              <a:solidFill>
                <a:schemeClr val="tx1"/>
              </a:solidFill>
            </a:ln>
          </p:spPr>
          <p:txBody>
            <a:bodyPr wrap="square" rtlCol="0">
              <a:spAutoFit/>
            </a:bodyPr>
            <a:lstStyle/>
            <a:p>
              <a:pPr algn="r"/>
              <a:r>
                <a:rPr lang="en-US" b="1" dirty="0"/>
                <a:t>7. </a:t>
              </a:r>
              <a:endParaRPr lang="en-CA" b="1" dirty="0"/>
            </a:p>
          </p:txBody>
        </p:sp>
      </p:grpSp>
      <p:sp>
        <p:nvSpPr>
          <p:cNvPr id="3" name="Slide Number Placeholder 2">
            <a:extLst>
              <a:ext uri="{FF2B5EF4-FFF2-40B4-BE49-F238E27FC236}">
                <a16:creationId xmlns:a16="http://schemas.microsoft.com/office/drawing/2014/main" id="{9908A28B-571F-4E08-A3E0-C9572D386331}"/>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32</a:t>
            </a:fld>
            <a:endParaRPr lang="en-CA" dirty="0"/>
          </a:p>
        </p:txBody>
      </p:sp>
    </p:spTree>
    <p:extLst>
      <p:ext uri="{BB962C8B-B14F-4D97-AF65-F5344CB8AC3E}">
        <p14:creationId xmlns:p14="http://schemas.microsoft.com/office/powerpoint/2010/main" val="3062854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337CECD-DBE1-4163-96F5-CB3C7983C515}"/>
              </a:ext>
            </a:extLst>
          </p:cNvPr>
          <p:cNvSpPr txBox="1">
            <a:spLocks noGrp="1"/>
          </p:cNvSpPr>
          <p:nvPr>
            <p:ph type="title" idx="4294967295"/>
          </p:nvPr>
        </p:nvSpPr>
        <p:spPr>
          <a:xfrm>
            <a:off x="97603" y="17515"/>
            <a:ext cx="4320393"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Adresse   </a:t>
            </a:r>
          </a:p>
        </p:txBody>
      </p:sp>
      <p:grpSp>
        <p:nvGrpSpPr>
          <p:cNvPr id="2" name="Group 1" descr="Capture d’écran de l’étape 8 de Modifier le bâtiment : Adresse, comme décrite dans la table suivante.">
            <a:extLst>
              <a:ext uri="{FF2B5EF4-FFF2-40B4-BE49-F238E27FC236}">
                <a16:creationId xmlns:a16="http://schemas.microsoft.com/office/drawing/2014/main" id="{D76B83F8-69AD-7E57-0776-B169B5836599}"/>
              </a:ext>
            </a:extLst>
          </p:cNvPr>
          <p:cNvGrpSpPr/>
          <p:nvPr/>
        </p:nvGrpSpPr>
        <p:grpSpPr>
          <a:xfrm>
            <a:off x="97603" y="716082"/>
            <a:ext cx="8934909" cy="1181161"/>
            <a:chOff x="97603" y="716082"/>
            <a:chExt cx="8934909" cy="1181161"/>
          </a:xfrm>
        </p:grpSpPr>
        <p:pic>
          <p:nvPicPr>
            <p:cNvPr id="5" name="Picture 4" descr="Graphical user interface, application&#10;&#10;Description automatically generated">
              <a:extLst>
                <a:ext uri="{FF2B5EF4-FFF2-40B4-BE49-F238E27FC236}">
                  <a16:creationId xmlns:a16="http://schemas.microsoft.com/office/drawing/2014/main" id="{24166431-F2E7-42DE-AD32-4A6DB8A23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3" y="716082"/>
              <a:ext cx="8934909" cy="1181161"/>
            </a:xfrm>
            <a:prstGeom prst="rect">
              <a:avLst/>
            </a:prstGeom>
            <a:ln>
              <a:solidFill>
                <a:schemeClr val="tx1"/>
              </a:solidFill>
            </a:ln>
          </p:spPr>
        </p:pic>
        <p:sp>
          <p:nvSpPr>
            <p:cNvPr id="10" name="TextBox 9">
              <a:extLst>
                <a:ext uri="{FF2B5EF4-FFF2-40B4-BE49-F238E27FC236}">
                  <a16:creationId xmlns:a16="http://schemas.microsoft.com/office/drawing/2014/main" id="{AB270856-C0E5-4724-BDD4-324158763609}"/>
                </a:ext>
              </a:extLst>
            </p:cNvPr>
            <p:cNvSpPr txBox="1"/>
            <p:nvPr/>
          </p:nvSpPr>
          <p:spPr>
            <a:xfrm>
              <a:off x="1861180" y="807530"/>
              <a:ext cx="362600" cy="369332"/>
            </a:xfrm>
            <a:prstGeom prst="rect">
              <a:avLst/>
            </a:prstGeom>
            <a:solidFill>
              <a:schemeClr val="bg1"/>
            </a:solidFill>
            <a:ln>
              <a:solidFill>
                <a:schemeClr val="tx1"/>
              </a:solidFill>
            </a:ln>
          </p:spPr>
          <p:txBody>
            <a:bodyPr wrap="none" rtlCol="0">
              <a:spAutoFit/>
            </a:bodyPr>
            <a:lstStyle/>
            <a:p>
              <a:r>
                <a:rPr lang="en-US" b="1" dirty="0"/>
                <a:t>8.</a:t>
              </a:r>
              <a:endParaRPr lang="en-CA" b="1" dirty="0"/>
            </a:p>
          </p:txBody>
        </p:sp>
        <p:sp>
          <p:nvSpPr>
            <p:cNvPr id="15" name="Oval 14">
              <a:extLst>
                <a:ext uri="{FF2B5EF4-FFF2-40B4-BE49-F238E27FC236}">
                  <a16:creationId xmlns:a16="http://schemas.microsoft.com/office/drawing/2014/main" id="{4470B507-04FC-4745-8ABE-F8217D1E5780}"/>
                </a:ext>
              </a:extLst>
            </p:cNvPr>
            <p:cNvSpPr/>
            <p:nvPr/>
          </p:nvSpPr>
          <p:spPr>
            <a:xfrm>
              <a:off x="831320" y="1308581"/>
              <a:ext cx="1448242" cy="2722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4" name="Group 3" descr="Capture d’écran des étapes 9 à 11 de Modifier le bâtiment : Adresse, comme décrites dans la table suivante.">
            <a:extLst>
              <a:ext uri="{FF2B5EF4-FFF2-40B4-BE49-F238E27FC236}">
                <a16:creationId xmlns:a16="http://schemas.microsoft.com/office/drawing/2014/main" id="{F2EC2118-B704-BDB7-A592-9E8475D7CD24}"/>
              </a:ext>
            </a:extLst>
          </p:cNvPr>
          <p:cNvGrpSpPr/>
          <p:nvPr/>
        </p:nvGrpSpPr>
        <p:grpSpPr>
          <a:xfrm>
            <a:off x="97603" y="2014725"/>
            <a:ext cx="8934909" cy="3683189"/>
            <a:chOff x="97603" y="2014725"/>
            <a:chExt cx="8934909" cy="3683189"/>
          </a:xfrm>
        </p:grpSpPr>
        <p:pic>
          <p:nvPicPr>
            <p:cNvPr id="7" name="Picture 6" descr="Graphical user interface, text, application, email&#10;&#10;Description automatically generated">
              <a:extLst>
                <a:ext uri="{FF2B5EF4-FFF2-40B4-BE49-F238E27FC236}">
                  <a16:creationId xmlns:a16="http://schemas.microsoft.com/office/drawing/2014/main" id="{8079E665-C76B-4106-A511-3E3E328CD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3" y="2014725"/>
              <a:ext cx="8934909" cy="3683189"/>
            </a:xfrm>
            <a:prstGeom prst="rect">
              <a:avLst/>
            </a:prstGeom>
            <a:ln>
              <a:solidFill>
                <a:schemeClr val="tx1"/>
              </a:solidFill>
            </a:ln>
          </p:spPr>
        </p:pic>
        <p:sp>
          <p:nvSpPr>
            <p:cNvPr id="29" name="TextBox 28">
              <a:extLst>
                <a:ext uri="{FF2B5EF4-FFF2-40B4-BE49-F238E27FC236}">
                  <a16:creationId xmlns:a16="http://schemas.microsoft.com/office/drawing/2014/main" id="{5013B710-34C1-47F7-A095-ACF22F318F3D}"/>
                </a:ext>
              </a:extLst>
            </p:cNvPr>
            <p:cNvSpPr txBox="1"/>
            <p:nvPr/>
          </p:nvSpPr>
          <p:spPr>
            <a:xfrm>
              <a:off x="3211463" y="2392615"/>
              <a:ext cx="362600" cy="369332"/>
            </a:xfrm>
            <a:prstGeom prst="rect">
              <a:avLst/>
            </a:prstGeom>
            <a:solidFill>
              <a:schemeClr val="bg1"/>
            </a:solidFill>
            <a:ln>
              <a:solidFill>
                <a:schemeClr val="tx1"/>
              </a:solidFill>
            </a:ln>
          </p:spPr>
          <p:txBody>
            <a:bodyPr wrap="none" rtlCol="0">
              <a:spAutoFit/>
            </a:bodyPr>
            <a:lstStyle/>
            <a:p>
              <a:r>
                <a:rPr lang="en-US" b="1" dirty="0"/>
                <a:t>9.</a:t>
              </a:r>
              <a:endParaRPr lang="en-CA" b="1" dirty="0"/>
            </a:p>
          </p:txBody>
        </p:sp>
        <p:sp>
          <p:nvSpPr>
            <p:cNvPr id="32" name="TextBox 31">
              <a:extLst>
                <a:ext uri="{FF2B5EF4-FFF2-40B4-BE49-F238E27FC236}">
                  <a16:creationId xmlns:a16="http://schemas.microsoft.com/office/drawing/2014/main" id="{11490266-60BE-403C-A1C6-67B03B94354D}"/>
                </a:ext>
              </a:extLst>
            </p:cNvPr>
            <p:cNvSpPr txBox="1"/>
            <p:nvPr/>
          </p:nvSpPr>
          <p:spPr>
            <a:xfrm>
              <a:off x="2623800" y="3818482"/>
              <a:ext cx="479618" cy="369332"/>
            </a:xfrm>
            <a:prstGeom prst="rect">
              <a:avLst/>
            </a:prstGeom>
            <a:solidFill>
              <a:schemeClr val="bg1"/>
            </a:solidFill>
            <a:ln>
              <a:solidFill>
                <a:schemeClr val="tx1"/>
              </a:solidFill>
            </a:ln>
          </p:spPr>
          <p:txBody>
            <a:bodyPr wrap="none" rtlCol="0">
              <a:spAutoFit/>
            </a:bodyPr>
            <a:lstStyle/>
            <a:p>
              <a:r>
                <a:rPr lang="en-US" b="1" dirty="0"/>
                <a:t>10.</a:t>
              </a:r>
              <a:endParaRPr lang="en-CA" b="1" dirty="0"/>
            </a:p>
          </p:txBody>
        </p:sp>
        <p:sp>
          <p:nvSpPr>
            <p:cNvPr id="33" name="TextBox 32">
              <a:extLst>
                <a:ext uri="{FF2B5EF4-FFF2-40B4-BE49-F238E27FC236}">
                  <a16:creationId xmlns:a16="http://schemas.microsoft.com/office/drawing/2014/main" id="{7DC6800C-04E0-4FED-97FE-89A3A1F8ABCA}"/>
                </a:ext>
              </a:extLst>
            </p:cNvPr>
            <p:cNvSpPr txBox="1"/>
            <p:nvPr/>
          </p:nvSpPr>
          <p:spPr>
            <a:xfrm>
              <a:off x="7417518" y="2950983"/>
              <a:ext cx="479618" cy="369332"/>
            </a:xfrm>
            <a:prstGeom prst="rect">
              <a:avLst/>
            </a:prstGeom>
            <a:solidFill>
              <a:schemeClr val="bg1"/>
            </a:solidFill>
            <a:ln>
              <a:solidFill>
                <a:schemeClr val="tx1"/>
              </a:solidFill>
            </a:ln>
          </p:spPr>
          <p:txBody>
            <a:bodyPr wrap="none" rtlCol="0">
              <a:spAutoFit/>
            </a:bodyPr>
            <a:lstStyle/>
            <a:p>
              <a:r>
                <a:rPr lang="en-US" b="1" dirty="0"/>
                <a:t>11.</a:t>
              </a:r>
              <a:endParaRPr lang="en-CA" b="1" dirty="0"/>
            </a:p>
          </p:txBody>
        </p:sp>
        <p:sp>
          <p:nvSpPr>
            <p:cNvPr id="13" name="Oval 12">
              <a:extLst>
                <a:ext uri="{FF2B5EF4-FFF2-40B4-BE49-F238E27FC236}">
                  <a16:creationId xmlns:a16="http://schemas.microsoft.com/office/drawing/2014/main" id="{90639C7D-BA56-4AB1-8103-A62B3A3A9434}"/>
                </a:ext>
              </a:extLst>
            </p:cNvPr>
            <p:cNvSpPr/>
            <p:nvPr/>
          </p:nvSpPr>
          <p:spPr>
            <a:xfrm>
              <a:off x="695561" y="2565836"/>
              <a:ext cx="1584000" cy="30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Oval 13">
              <a:extLst>
                <a:ext uri="{FF2B5EF4-FFF2-40B4-BE49-F238E27FC236}">
                  <a16:creationId xmlns:a16="http://schemas.microsoft.com/office/drawing/2014/main" id="{76911F7B-6364-40DB-B6BF-7C1C80355401}"/>
                </a:ext>
              </a:extLst>
            </p:cNvPr>
            <p:cNvSpPr/>
            <p:nvPr/>
          </p:nvSpPr>
          <p:spPr>
            <a:xfrm>
              <a:off x="6295510" y="3004984"/>
              <a:ext cx="1061490" cy="3153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Oval 15">
              <a:extLst>
                <a:ext uri="{FF2B5EF4-FFF2-40B4-BE49-F238E27FC236}">
                  <a16:creationId xmlns:a16="http://schemas.microsoft.com/office/drawing/2014/main" id="{11958AB9-3D99-46F7-A626-860235DD7032}"/>
                </a:ext>
              </a:extLst>
            </p:cNvPr>
            <p:cNvSpPr/>
            <p:nvPr/>
          </p:nvSpPr>
          <p:spPr>
            <a:xfrm>
              <a:off x="263561" y="3898151"/>
              <a:ext cx="567759" cy="30599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Oval 18">
              <a:extLst>
                <a:ext uri="{FF2B5EF4-FFF2-40B4-BE49-F238E27FC236}">
                  <a16:creationId xmlns:a16="http://schemas.microsoft.com/office/drawing/2014/main" id="{C66248AF-B6F9-41C7-A957-209D1BB1BADB}"/>
                </a:ext>
              </a:extLst>
            </p:cNvPr>
            <p:cNvSpPr/>
            <p:nvPr/>
          </p:nvSpPr>
          <p:spPr>
            <a:xfrm>
              <a:off x="2236291" y="2505479"/>
              <a:ext cx="709563" cy="4783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23" name="Table 22">
            <a:extLst>
              <a:ext uri="{FF2B5EF4-FFF2-40B4-BE49-F238E27FC236}">
                <a16:creationId xmlns:a16="http://schemas.microsoft.com/office/drawing/2014/main" id="{62A27498-C88D-4BE4-B763-4394A8B8282D}"/>
              </a:ext>
            </a:extLst>
          </p:cNvPr>
          <p:cNvGraphicFramePr>
            <a:graphicFrameLocks noGrp="1"/>
          </p:cNvGraphicFramePr>
          <p:nvPr>
            <p:extLst>
              <p:ext uri="{D42A27DB-BD31-4B8C-83A1-F6EECF244321}">
                <p14:modId xmlns:p14="http://schemas.microsoft.com/office/powerpoint/2010/main" val="1671108015"/>
              </p:ext>
            </p:extLst>
          </p:nvPr>
        </p:nvGraphicFramePr>
        <p:xfrm>
          <a:off x="9143760" y="2203579"/>
          <a:ext cx="2671953" cy="1116736"/>
        </p:xfrm>
        <a:graphic>
          <a:graphicData uri="http://schemas.openxmlformats.org/drawingml/2006/table">
            <a:tbl>
              <a:tblPr firstRow="1">
                <a:tableStyleId>{5940675A-B579-460E-94D1-54222C63F5DA}</a:tableStyleId>
              </a:tblPr>
              <a:tblGrid>
                <a:gridCol w="2671953">
                  <a:extLst>
                    <a:ext uri="{9D8B030D-6E8A-4147-A177-3AD203B41FA5}">
                      <a16:colId xmlns:a16="http://schemas.microsoft.com/office/drawing/2014/main" val="3856530738"/>
                    </a:ext>
                  </a:extLst>
                </a:gridCol>
              </a:tblGrid>
              <a:tr h="279184">
                <a:tc>
                  <a:txBody>
                    <a:bodyPr/>
                    <a:lstStyle/>
                    <a:p>
                      <a:pPr algn="l" rtl="0" fontAlgn="b"/>
                      <a:r>
                        <a:rPr lang="fr-ca" sz="1400" b="0" u="none" strike="noStrike" baseline="0" dirty="0">
                          <a:solidFill>
                            <a:srgbClr val="000000"/>
                          </a:solidFill>
                          <a:effectLst/>
                        </a:rPr>
                        <a:t>8. Entrez le code postal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rtl="0" fontAlgn="b"/>
                      <a:r>
                        <a:rPr lang="fr-ca" sz="1400" b="0" u="none" strike="noStrike" baseline="0" dirty="0">
                          <a:solidFill>
                            <a:srgbClr val="000000"/>
                          </a:solidFill>
                          <a:effectLst/>
                        </a:rPr>
                        <a:t>9. Cliquez sur « R</a:t>
                      </a:r>
                      <a:r>
                        <a:rPr lang="fr-CA" sz="1400" b="0" u="none" strike="noStrike" baseline="0" dirty="0">
                          <a:solidFill>
                            <a:srgbClr val="000000"/>
                          </a:solidFill>
                          <a:effectLst/>
                        </a:rPr>
                        <a:t>e</a:t>
                      </a:r>
                      <a:r>
                        <a:rPr lang="fr-ca" sz="1400" b="0" u="none" strike="noStrike" baseline="0" dirty="0">
                          <a:solidFill>
                            <a:srgbClr val="000000"/>
                          </a:solidFill>
                          <a:effectLst/>
                        </a:rPr>
                        <a:t>chercher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rtl="0" fontAlgn="b"/>
                      <a:r>
                        <a:rPr lang="fr-ca" sz="1400" b="0" u="none" strike="noStrike" baseline="0" dirty="0">
                          <a:solidFill>
                            <a:srgbClr val="000000"/>
                          </a:solidFill>
                          <a:effectLst/>
                        </a:rPr>
                        <a:t>10. Sélectionnez l’adresse souhaitée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rtl="0" fontAlgn="b"/>
                      <a:r>
                        <a:rPr lang="fr-ca" sz="1400" b="0" u="none" strike="noStrike" baseline="0" dirty="0">
                          <a:solidFill>
                            <a:srgbClr val="000000"/>
                          </a:solidFill>
                          <a:effectLst/>
                        </a:rPr>
                        <a:t>11. Cliquez sur « Sélectionner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bl>
          </a:graphicData>
        </a:graphic>
      </p:graphicFrame>
      <p:sp>
        <p:nvSpPr>
          <p:cNvPr id="3" name="Slide Number Placeholder 2">
            <a:extLst>
              <a:ext uri="{FF2B5EF4-FFF2-40B4-BE49-F238E27FC236}">
                <a16:creationId xmlns:a16="http://schemas.microsoft.com/office/drawing/2014/main" id="{0ED33125-4894-43DD-8BB1-716FB8305643}"/>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33</a:t>
            </a:fld>
            <a:endParaRPr lang="en-CA" dirty="0"/>
          </a:p>
        </p:txBody>
      </p:sp>
      <p:sp>
        <p:nvSpPr>
          <p:cNvPr id="20" name="Slide Number Placeholder 7">
            <a:extLst>
              <a:ext uri="{FF2B5EF4-FFF2-40B4-BE49-F238E27FC236}">
                <a16:creationId xmlns:a16="http://schemas.microsoft.com/office/drawing/2014/main" id="{37CABE9F-9574-4AFD-A704-CF5D53D2CCF0}"/>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3385607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F07C382C-8F96-41AE-9BFD-D0929F74A297}"/>
              </a:ext>
            </a:extLst>
          </p:cNvPr>
          <p:cNvSpPr txBox="1">
            <a:spLocks noGrp="1"/>
          </p:cNvSpPr>
          <p:nvPr>
            <p:ph type="title" idx="4294967295"/>
          </p:nvPr>
        </p:nvSpPr>
        <p:spPr>
          <a:xfrm>
            <a:off x="97603" y="17515"/>
            <a:ext cx="3800629"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le bâtiment : Adresse    </a:t>
            </a:r>
          </a:p>
        </p:txBody>
      </p:sp>
      <p:grpSp>
        <p:nvGrpSpPr>
          <p:cNvPr id="5" name="Group 4" descr="Capture d’écran des étapes 12 et 13 de Modifier le bâtiment : Adresse, comme décrites dans la table suivante.">
            <a:extLst>
              <a:ext uri="{FF2B5EF4-FFF2-40B4-BE49-F238E27FC236}">
                <a16:creationId xmlns:a16="http://schemas.microsoft.com/office/drawing/2014/main" id="{D27844C4-9E46-60B7-16D0-7E193795600B}"/>
              </a:ext>
            </a:extLst>
          </p:cNvPr>
          <p:cNvGrpSpPr/>
          <p:nvPr/>
        </p:nvGrpSpPr>
        <p:grpSpPr>
          <a:xfrm>
            <a:off x="0" y="605048"/>
            <a:ext cx="5883411" cy="2823952"/>
            <a:chOff x="0" y="605048"/>
            <a:chExt cx="5883411" cy="2823952"/>
          </a:xfrm>
        </p:grpSpPr>
        <p:pic>
          <p:nvPicPr>
            <p:cNvPr id="6" name="Picture 5" descr="Graphical user interface, text, application&#10;&#10;Description automatically generated">
              <a:extLst>
                <a:ext uri="{FF2B5EF4-FFF2-40B4-BE49-F238E27FC236}">
                  <a16:creationId xmlns:a16="http://schemas.microsoft.com/office/drawing/2014/main" id="{AD6A4CEE-1B9A-4554-BC00-455AD218E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05" y="605048"/>
              <a:ext cx="5659337" cy="2823952"/>
            </a:xfrm>
            <a:prstGeom prst="rect">
              <a:avLst/>
            </a:prstGeom>
            <a:ln>
              <a:solidFill>
                <a:schemeClr val="tx1"/>
              </a:solidFill>
            </a:ln>
          </p:spPr>
        </p:pic>
        <p:sp>
          <p:nvSpPr>
            <p:cNvPr id="29" name="TextBox 28">
              <a:extLst>
                <a:ext uri="{FF2B5EF4-FFF2-40B4-BE49-F238E27FC236}">
                  <a16:creationId xmlns:a16="http://schemas.microsoft.com/office/drawing/2014/main" id="{5013B710-34C1-47F7-A095-ACF22F318F3D}"/>
                </a:ext>
              </a:extLst>
            </p:cNvPr>
            <p:cNvSpPr txBox="1"/>
            <p:nvPr/>
          </p:nvSpPr>
          <p:spPr>
            <a:xfrm>
              <a:off x="3662892" y="1003717"/>
              <a:ext cx="479618" cy="369332"/>
            </a:xfrm>
            <a:prstGeom prst="rect">
              <a:avLst/>
            </a:prstGeom>
            <a:solidFill>
              <a:schemeClr val="bg1"/>
            </a:solidFill>
            <a:ln>
              <a:solidFill>
                <a:schemeClr val="tx1"/>
              </a:solidFill>
            </a:ln>
          </p:spPr>
          <p:txBody>
            <a:bodyPr wrap="none" rtlCol="0">
              <a:spAutoFit/>
            </a:bodyPr>
            <a:lstStyle/>
            <a:p>
              <a:r>
                <a:rPr lang="en-US" b="1" dirty="0"/>
                <a:t>12.</a:t>
              </a:r>
              <a:endParaRPr lang="en-CA" b="1" dirty="0"/>
            </a:p>
          </p:txBody>
        </p:sp>
        <p:sp>
          <p:nvSpPr>
            <p:cNvPr id="10" name="TextBox 9">
              <a:extLst>
                <a:ext uri="{FF2B5EF4-FFF2-40B4-BE49-F238E27FC236}">
                  <a16:creationId xmlns:a16="http://schemas.microsoft.com/office/drawing/2014/main" id="{09E249B2-22F1-42A8-9E26-AFCFA75BB509}"/>
                </a:ext>
              </a:extLst>
            </p:cNvPr>
            <p:cNvSpPr txBox="1"/>
            <p:nvPr/>
          </p:nvSpPr>
          <p:spPr>
            <a:xfrm>
              <a:off x="5342111" y="1003717"/>
              <a:ext cx="479618" cy="646331"/>
            </a:xfrm>
            <a:prstGeom prst="rect">
              <a:avLst/>
            </a:prstGeom>
            <a:solidFill>
              <a:schemeClr val="bg1"/>
            </a:solidFill>
            <a:ln>
              <a:solidFill>
                <a:schemeClr val="tx1"/>
              </a:solidFill>
            </a:ln>
          </p:spPr>
          <p:txBody>
            <a:bodyPr wrap="none" rtlCol="0">
              <a:spAutoFit/>
            </a:bodyPr>
            <a:lstStyle/>
            <a:p>
              <a:r>
                <a:rPr lang="en-US" b="1" dirty="0"/>
                <a:t>13.</a:t>
              </a:r>
            </a:p>
            <a:p>
              <a:endParaRPr lang="en-CA" b="1" dirty="0"/>
            </a:p>
          </p:txBody>
        </p:sp>
        <p:sp>
          <p:nvSpPr>
            <p:cNvPr id="19" name="Oval 18">
              <a:extLst>
                <a:ext uri="{FF2B5EF4-FFF2-40B4-BE49-F238E27FC236}">
                  <a16:creationId xmlns:a16="http://schemas.microsoft.com/office/drawing/2014/main" id="{5DC90CA5-528F-497B-A196-BB82211226DB}"/>
                </a:ext>
              </a:extLst>
            </p:cNvPr>
            <p:cNvSpPr/>
            <p:nvPr/>
          </p:nvSpPr>
          <p:spPr>
            <a:xfrm>
              <a:off x="0" y="934515"/>
              <a:ext cx="3314700" cy="301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Oval 19">
              <a:extLst>
                <a:ext uri="{FF2B5EF4-FFF2-40B4-BE49-F238E27FC236}">
                  <a16:creationId xmlns:a16="http://schemas.microsoft.com/office/drawing/2014/main" id="{E70961F7-85AE-4571-A94E-3373F480F7B5}"/>
                </a:ext>
              </a:extLst>
            </p:cNvPr>
            <p:cNvSpPr/>
            <p:nvPr/>
          </p:nvSpPr>
          <p:spPr>
            <a:xfrm>
              <a:off x="5523411" y="745736"/>
              <a:ext cx="360000" cy="216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36" name="Table 35">
            <a:extLst>
              <a:ext uri="{FF2B5EF4-FFF2-40B4-BE49-F238E27FC236}">
                <a16:creationId xmlns:a16="http://schemas.microsoft.com/office/drawing/2014/main" id="{815B3F16-3CDA-40B3-AEBF-3FC7B1198D7A}"/>
              </a:ext>
            </a:extLst>
          </p:cNvPr>
          <p:cNvGraphicFramePr>
            <a:graphicFrameLocks noGrp="1"/>
          </p:cNvGraphicFramePr>
          <p:nvPr>
            <p:extLst>
              <p:ext uri="{D42A27DB-BD31-4B8C-83A1-F6EECF244321}">
                <p14:modId xmlns:p14="http://schemas.microsoft.com/office/powerpoint/2010/main" val="1594380605"/>
              </p:ext>
            </p:extLst>
          </p:nvPr>
        </p:nvGraphicFramePr>
        <p:xfrm>
          <a:off x="6415083" y="568080"/>
          <a:ext cx="5261003" cy="2381008"/>
        </p:xfrm>
        <a:graphic>
          <a:graphicData uri="http://schemas.openxmlformats.org/drawingml/2006/table">
            <a:tbl>
              <a:tblPr firstRow="1">
                <a:tableStyleId>{5940675A-B579-460E-94D1-54222C63F5DA}</a:tableStyleId>
              </a:tblPr>
              <a:tblGrid>
                <a:gridCol w="5261003">
                  <a:extLst>
                    <a:ext uri="{9D8B030D-6E8A-4147-A177-3AD203B41FA5}">
                      <a16:colId xmlns:a16="http://schemas.microsoft.com/office/drawing/2014/main" val="3856530738"/>
                    </a:ext>
                  </a:extLst>
                </a:gridCol>
              </a:tblGrid>
              <a:tr h="279184">
                <a:tc>
                  <a:txBody>
                    <a:bodyPr/>
                    <a:lstStyle/>
                    <a:p>
                      <a:pPr algn="l" rtl="0" fontAlgn="b"/>
                      <a:r>
                        <a:rPr lang="fr-ca" sz="1400" b="0" u="none" strike="noStrike" baseline="0" dirty="0">
                          <a:solidFill>
                            <a:srgbClr val="000000"/>
                          </a:solidFill>
                          <a:effectLst/>
                        </a:rPr>
                        <a:t>12. Un message en vert apparaît : «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4400715"/>
                  </a:ext>
                </a:extLst>
              </a:tr>
              <a:tr h="279184">
                <a:tc>
                  <a:txBody>
                    <a:bodyPr/>
                    <a:lstStyle/>
                    <a:p>
                      <a:pPr algn="l" rtl="0" fontAlgn="b"/>
                      <a:r>
                        <a:rPr lang="fr-ca" sz="1400" b="0" u="none" strike="noStrike" baseline="0">
                          <a:solidFill>
                            <a:srgbClr val="000000"/>
                          </a:solidFill>
                          <a:effectLst/>
                        </a:rPr>
                        <a:t>13. Cliquez sur « Next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4654182"/>
                  </a:ext>
                </a:extLst>
              </a:tr>
              <a:tr h="279184">
                <a:tc>
                  <a:txBody>
                    <a:bodyPr/>
                    <a:lstStyle/>
                    <a:p>
                      <a:pPr algn="l" rtl="0" fontAlgn="b"/>
                      <a:r>
                        <a:rPr lang="fr-ca" sz="1400" b="0" u="none" strike="noStrike" baseline="0">
                          <a:solidFill>
                            <a:srgbClr val="000000"/>
                          </a:solidFill>
                          <a:effectLst/>
                        </a:rPr>
                        <a:t>14. Sous la section « Details », le numéro municipal apparaît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434276"/>
                  </a:ext>
                </a:extLst>
              </a:tr>
              <a:tr h="279184">
                <a:tc>
                  <a:txBody>
                    <a:bodyPr/>
                    <a:lstStyle/>
                    <a:p>
                      <a:pPr algn="l" rtl="0" fontAlgn="b"/>
                      <a:r>
                        <a:rPr lang="fr-ca" sz="1400" b="0" u="none" strike="noStrike" baseline="0">
                          <a:solidFill>
                            <a:srgbClr val="000000"/>
                          </a:solidFill>
                          <a:effectLst/>
                        </a:rPr>
                        <a:t>15. Sélectionnez « Validate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416467"/>
                  </a:ext>
                </a:extLst>
              </a:tr>
              <a:tr h="279184">
                <a:tc>
                  <a:txBody>
                    <a:bodyPr/>
                    <a:lstStyle/>
                    <a:p>
                      <a:pPr algn="l" rtl="0" fontAlgn="b"/>
                      <a:r>
                        <a:rPr lang="fr-ca" sz="1400" b="0" u="none" strike="noStrike" baseline="0">
                          <a:solidFill>
                            <a:srgbClr val="000000"/>
                          </a:solidFill>
                          <a:effectLst/>
                        </a:rPr>
                        <a:t>16. La case « Valid » doit être cochée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1379978"/>
                  </a:ext>
                </a:extLst>
              </a:tr>
              <a:tr h="279184">
                <a:tc>
                  <a:txBody>
                    <a:bodyPr/>
                    <a:lstStyle/>
                    <a:p>
                      <a:pPr algn="l" rtl="0" fontAlgn="b"/>
                      <a:r>
                        <a:rPr lang="fr-ca" sz="1400" b="0" u="none" strike="noStrike" baseline="0">
                          <a:solidFill>
                            <a:srgbClr val="000000"/>
                          </a:solidFill>
                          <a:effectLst/>
                        </a:rPr>
                        <a:t>17. Sélectionnez « Done » (fait), la fenêtre contextuelle se ferme.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6818796"/>
                  </a:ext>
                </a:extLst>
              </a:tr>
              <a:tr h="279184">
                <a:tc>
                  <a:txBody>
                    <a:bodyPr/>
                    <a:lstStyle/>
                    <a:p>
                      <a:pPr algn="l" rtl="0" fontAlgn="b"/>
                      <a:r>
                        <a:rPr lang="fr-ca" sz="1400" b="0" u="none" strike="noStrike" baseline="0">
                          <a:solidFill>
                            <a:srgbClr val="000000"/>
                          </a:solidFill>
                          <a:effectLst/>
                        </a:rPr>
                        <a:t>18. La section « Autres adresses » se remplit.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6541479"/>
                  </a:ext>
                </a:extLst>
              </a:tr>
              <a:tr h="279184">
                <a:tc>
                  <a:txBody>
                    <a:bodyPr/>
                    <a:lstStyle/>
                    <a:p>
                      <a:pPr algn="l" rtl="0" fontAlgn="b"/>
                      <a:r>
                        <a:rPr lang="fr-ca" sz="1400" b="0" u="none" strike="noStrike" baseline="0" dirty="0">
                          <a:solidFill>
                            <a:srgbClr val="000000"/>
                          </a:solidFill>
                          <a:effectLst/>
                        </a:rPr>
                        <a:t>19. Sélectionnez « Activer » Le dossier restera en « Révision en cours » jusqu’à ce qu’il soit approuvé. Le dossier se ferme. </a:t>
                      </a:r>
                      <a:endParaRPr lang="fr-ca" sz="14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083651309"/>
                  </a:ext>
                </a:extLst>
              </a:tr>
            </a:tbl>
          </a:graphicData>
        </a:graphic>
      </p:graphicFrame>
      <p:grpSp>
        <p:nvGrpSpPr>
          <p:cNvPr id="7" name="Group 6" descr="Capture d’écran des étapes 14 à 17 de Modifier le bâtiment : Adresse, comme décrites dans la table suivante.">
            <a:extLst>
              <a:ext uri="{FF2B5EF4-FFF2-40B4-BE49-F238E27FC236}">
                <a16:creationId xmlns:a16="http://schemas.microsoft.com/office/drawing/2014/main" id="{94AB3DDC-DC22-CD7A-4E35-AC42F8603F50}"/>
              </a:ext>
            </a:extLst>
          </p:cNvPr>
          <p:cNvGrpSpPr/>
          <p:nvPr/>
        </p:nvGrpSpPr>
        <p:grpSpPr>
          <a:xfrm>
            <a:off x="97604" y="3543757"/>
            <a:ext cx="5785807" cy="3149762"/>
            <a:chOff x="97604" y="3543757"/>
            <a:chExt cx="5785807" cy="3149762"/>
          </a:xfrm>
        </p:grpSpPr>
        <p:pic>
          <p:nvPicPr>
            <p:cNvPr id="8" name="Picture 7" descr="Graphical user interface, text, application, email&#10;&#10;Description automatically generated">
              <a:extLst>
                <a:ext uri="{FF2B5EF4-FFF2-40B4-BE49-F238E27FC236}">
                  <a16:creationId xmlns:a16="http://schemas.microsoft.com/office/drawing/2014/main" id="{D684EB12-13D5-47A9-B332-81E3E12E6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4" y="3543757"/>
              <a:ext cx="5659338" cy="3149762"/>
            </a:xfrm>
            <a:prstGeom prst="rect">
              <a:avLst/>
            </a:prstGeom>
            <a:ln>
              <a:solidFill>
                <a:schemeClr val="tx1"/>
              </a:solidFill>
            </a:ln>
          </p:spPr>
        </p:pic>
        <p:sp>
          <p:nvSpPr>
            <p:cNvPr id="13" name="TextBox 12">
              <a:extLst>
                <a:ext uri="{FF2B5EF4-FFF2-40B4-BE49-F238E27FC236}">
                  <a16:creationId xmlns:a16="http://schemas.microsoft.com/office/drawing/2014/main" id="{0427F8A3-7094-43B1-AA0D-C6E0377AF9C9}"/>
                </a:ext>
              </a:extLst>
            </p:cNvPr>
            <p:cNvSpPr txBox="1"/>
            <p:nvPr/>
          </p:nvSpPr>
          <p:spPr>
            <a:xfrm>
              <a:off x="3160300" y="3856855"/>
              <a:ext cx="479618" cy="369332"/>
            </a:xfrm>
            <a:prstGeom prst="rect">
              <a:avLst/>
            </a:prstGeom>
            <a:solidFill>
              <a:schemeClr val="bg1"/>
            </a:solidFill>
            <a:ln>
              <a:solidFill>
                <a:schemeClr val="tx1"/>
              </a:solidFill>
            </a:ln>
          </p:spPr>
          <p:txBody>
            <a:bodyPr wrap="none" rtlCol="0">
              <a:spAutoFit/>
            </a:bodyPr>
            <a:lstStyle/>
            <a:p>
              <a:r>
                <a:rPr lang="en-US" b="1" dirty="0"/>
                <a:t>14.</a:t>
              </a:r>
              <a:endParaRPr lang="en-CA" b="1" dirty="0"/>
            </a:p>
          </p:txBody>
        </p:sp>
        <p:sp>
          <p:nvSpPr>
            <p:cNvPr id="14" name="TextBox 13">
              <a:extLst>
                <a:ext uri="{FF2B5EF4-FFF2-40B4-BE49-F238E27FC236}">
                  <a16:creationId xmlns:a16="http://schemas.microsoft.com/office/drawing/2014/main" id="{C0B3372F-AEC5-439B-A333-92279E683924}"/>
                </a:ext>
              </a:extLst>
            </p:cNvPr>
            <p:cNvSpPr txBox="1"/>
            <p:nvPr/>
          </p:nvSpPr>
          <p:spPr>
            <a:xfrm>
              <a:off x="4857527" y="3938961"/>
              <a:ext cx="479618" cy="369332"/>
            </a:xfrm>
            <a:prstGeom prst="rect">
              <a:avLst/>
            </a:prstGeom>
            <a:solidFill>
              <a:schemeClr val="bg1"/>
            </a:solidFill>
            <a:ln>
              <a:solidFill>
                <a:schemeClr val="tx1"/>
              </a:solidFill>
            </a:ln>
          </p:spPr>
          <p:txBody>
            <a:bodyPr wrap="none" rtlCol="0">
              <a:spAutoFit/>
            </a:bodyPr>
            <a:lstStyle/>
            <a:p>
              <a:r>
                <a:rPr lang="en-US" b="1" dirty="0"/>
                <a:t>15.</a:t>
              </a:r>
              <a:endParaRPr lang="en-CA" b="1" dirty="0"/>
            </a:p>
          </p:txBody>
        </p:sp>
        <p:sp>
          <p:nvSpPr>
            <p:cNvPr id="15" name="TextBox 14">
              <a:extLst>
                <a:ext uri="{FF2B5EF4-FFF2-40B4-BE49-F238E27FC236}">
                  <a16:creationId xmlns:a16="http://schemas.microsoft.com/office/drawing/2014/main" id="{BA402B1B-A99F-4B70-8A8C-16DF7B10ADF4}"/>
                </a:ext>
              </a:extLst>
            </p:cNvPr>
            <p:cNvSpPr txBox="1"/>
            <p:nvPr/>
          </p:nvSpPr>
          <p:spPr>
            <a:xfrm>
              <a:off x="5403793" y="3958011"/>
              <a:ext cx="479618" cy="369332"/>
            </a:xfrm>
            <a:prstGeom prst="rect">
              <a:avLst/>
            </a:prstGeom>
            <a:solidFill>
              <a:schemeClr val="bg1"/>
            </a:solidFill>
            <a:ln>
              <a:solidFill>
                <a:schemeClr val="tx1"/>
              </a:solidFill>
            </a:ln>
          </p:spPr>
          <p:txBody>
            <a:bodyPr wrap="none" rtlCol="0">
              <a:spAutoFit/>
            </a:bodyPr>
            <a:lstStyle/>
            <a:p>
              <a:r>
                <a:rPr lang="en-US" b="1" dirty="0"/>
                <a:t>17.</a:t>
              </a:r>
              <a:endParaRPr lang="en-CA" b="1" dirty="0"/>
            </a:p>
          </p:txBody>
        </p:sp>
        <p:sp>
          <p:nvSpPr>
            <p:cNvPr id="16" name="TextBox 15">
              <a:extLst>
                <a:ext uri="{FF2B5EF4-FFF2-40B4-BE49-F238E27FC236}">
                  <a16:creationId xmlns:a16="http://schemas.microsoft.com/office/drawing/2014/main" id="{A0174B08-3CB7-4DEA-9E6D-D96A69600C20}"/>
                </a:ext>
              </a:extLst>
            </p:cNvPr>
            <p:cNvSpPr txBox="1"/>
            <p:nvPr/>
          </p:nvSpPr>
          <p:spPr>
            <a:xfrm>
              <a:off x="2155279" y="5593995"/>
              <a:ext cx="479618" cy="369332"/>
            </a:xfrm>
            <a:prstGeom prst="rect">
              <a:avLst/>
            </a:prstGeom>
            <a:solidFill>
              <a:schemeClr val="bg1"/>
            </a:solidFill>
            <a:ln>
              <a:solidFill>
                <a:schemeClr val="tx1"/>
              </a:solidFill>
            </a:ln>
          </p:spPr>
          <p:txBody>
            <a:bodyPr wrap="none" rtlCol="0">
              <a:spAutoFit/>
            </a:bodyPr>
            <a:lstStyle/>
            <a:p>
              <a:r>
                <a:rPr lang="en-US" b="1" dirty="0"/>
                <a:t>16.</a:t>
              </a:r>
              <a:endParaRPr lang="en-CA" b="1" dirty="0"/>
            </a:p>
          </p:txBody>
        </p:sp>
        <p:sp>
          <p:nvSpPr>
            <p:cNvPr id="21" name="Oval 20">
              <a:extLst>
                <a:ext uri="{FF2B5EF4-FFF2-40B4-BE49-F238E27FC236}">
                  <a16:creationId xmlns:a16="http://schemas.microsoft.com/office/drawing/2014/main" id="{6A23DB06-4A19-46E0-85F7-42E1BEB6249D}"/>
                </a:ext>
              </a:extLst>
            </p:cNvPr>
            <p:cNvSpPr/>
            <p:nvPr/>
          </p:nvSpPr>
          <p:spPr>
            <a:xfrm>
              <a:off x="5377471" y="3715817"/>
              <a:ext cx="271931" cy="2421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Oval 21">
              <a:extLst>
                <a:ext uri="{FF2B5EF4-FFF2-40B4-BE49-F238E27FC236}">
                  <a16:creationId xmlns:a16="http://schemas.microsoft.com/office/drawing/2014/main" id="{6AD7B356-D1F6-4E10-B458-B8A5050A5EF4}"/>
                </a:ext>
              </a:extLst>
            </p:cNvPr>
            <p:cNvSpPr/>
            <p:nvPr/>
          </p:nvSpPr>
          <p:spPr>
            <a:xfrm>
              <a:off x="4964881" y="3682913"/>
              <a:ext cx="398735" cy="2612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Oval 22">
              <a:extLst>
                <a:ext uri="{FF2B5EF4-FFF2-40B4-BE49-F238E27FC236}">
                  <a16:creationId xmlns:a16="http://schemas.microsoft.com/office/drawing/2014/main" id="{C117BCD6-632E-4B3F-BC4E-D4270FD8752C}"/>
                </a:ext>
              </a:extLst>
            </p:cNvPr>
            <p:cNvSpPr/>
            <p:nvPr/>
          </p:nvSpPr>
          <p:spPr>
            <a:xfrm>
              <a:off x="3160300" y="4368084"/>
              <a:ext cx="1161943" cy="22481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Oval 23">
              <a:extLst>
                <a:ext uri="{FF2B5EF4-FFF2-40B4-BE49-F238E27FC236}">
                  <a16:creationId xmlns:a16="http://schemas.microsoft.com/office/drawing/2014/main" id="{96C0FC3C-A66E-4E2D-98D3-29FDA883DA23}"/>
                </a:ext>
              </a:extLst>
            </p:cNvPr>
            <p:cNvSpPr/>
            <p:nvPr/>
          </p:nvSpPr>
          <p:spPr>
            <a:xfrm>
              <a:off x="1333660" y="5847918"/>
              <a:ext cx="549210" cy="2576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Slide Number Placeholder 7">
              <a:extLst>
                <a:ext uri="{FF2B5EF4-FFF2-40B4-BE49-F238E27FC236}">
                  <a16:creationId xmlns:a16="http://schemas.microsoft.com/office/drawing/2014/main" id="{572C0291-70C7-40C8-BD67-64ED600EC7FC}"/>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34</a:t>
              </a:fld>
              <a:endParaRPr lang="en-US" dirty="0">
                <a:solidFill>
                  <a:schemeClr val="tx1"/>
                </a:solidFill>
              </a:endParaRPr>
            </a:p>
          </p:txBody>
        </p:sp>
      </p:grpSp>
      <p:grpSp>
        <p:nvGrpSpPr>
          <p:cNvPr id="9" name="Group 8" descr="Capture d’écran des étapes 18 et 19 de Modifier le bâtiment : Adresse, comme décrites dans la table suivante.">
            <a:extLst>
              <a:ext uri="{FF2B5EF4-FFF2-40B4-BE49-F238E27FC236}">
                <a16:creationId xmlns:a16="http://schemas.microsoft.com/office/drawing/2014/main" id="{EC720683-4393-0DCE-11DD-A821CBFDAADB}"/>
              </a:ext>
            </a:extLst>
          </p:cNvPr>
          <p:cNvGrpSpPr/>
          <p:nvPr/>
        </p:nvGrpSpPr>
        <p:grpSpPr>
          <a:xfrm>
            <a:off x="6029352" y="3509806"/>
            <a:ext cx="5907496" cy="3029106"/>
            <a:chOff x="6029352" y="3509806"/>
            <a:chExt cx="5907496" cy="3029106"/>
          </a:xfrm>
        </p:grpSpPr>
        <p:pic>
          <p:nvPicPr>
            <p:cNvPr id="38" name="Picture 37" descr="Graphical user interface&#10;&#10;Description automatically generated">
              <a:extLst>
                <a:ext uri="{FF2B5EF4-FFF2-40B4-BE49-F238E27FC236}">
                  <a16:creationId xmlns:a16="http://schemas.microsoft.com/office/drawing/2014/main" id="{DF325824-34A2-4597-A451-EA263B223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352" y="3509806"/>
              <a:ext cx="5907496" cy="3029106"/>
            </a:xfrm>
            <a:prstGeom prst="rect">
              <a:avLst/>
            </a:prstGeom>
            <a:ln>
              <a:solidFill>
                <a:schemeClr val="tx1"/>
              </a:solidFill>
            </a:ln>
          </p:spPr>
        </p:pic>
        <p:sp>
          <p:nvSpPr>
            <p:cNvPr id="17" name="TextBox 16">
              <a:extLst>
                <a:ext uri="{FF2B5EF4-FFF2-40B4-BE49-F238E27FC236}">
                  <a16:creationId xmlns:a16="http://schemas.microsoft.com/office/drawing/2014/main" id="{DE976CC5-FA73-4919-B5FF-ACBEB83BB855}"/>
                </a:ext>
              </a:extLst>
            </p:cNvPr>
            <p:cNvSpPr txBox="1"/>
            <p:nvPr/>
          </p:nvSpPr>
          <p:spPr>
            <a:xfrm>
              <a:off x="8484420" y="5073709"/>
              <a:ext cx="479618" cy="369332"/>
            </a:xfrm>
            <a:prstGeom prst="rect">
              <a:avLst/>
            </a:prstGeom>
            <a:solidFill>
              <a:schemeClr val="bg1"/>
            </a:solidFill>
            <a:ln>
              <a:solidFill>
                <a:schemeClr val="tx1"/>
              </a:solidFill>
            </a:ln>
          </p:spPr>
          <p:txBody>
            <a:bodyPr wrap="none" rtlCol="0">
              <a:spAutoFit/>
            </a:bodyPr>
            <a:lstStyle/>
            <a:p>
              <a:r>
                <a:rPr lang="en-US" b="1" dirty="0"/>
                <a:t>18.</a:t>
              </a:r>
              <a:endParaRPr lang="en-CA" b="1" dirty="0"/>
            </a:p>
          </p:txBody>
        </p:sp>
        <p:sp>
          <p:nvSpPr>
            <p:cNvPr id="2" name="Rectangle 1">
              <a:extLst>
                <a:ext uri="{FF2B5EF4-FFF2-40B4-BE49-F238E27FC236}">
                  <a16:creationId xmlns:a16="http://schemas.microsoft.com/office/drawing/2014/main" id="{0E1546EA-8925-4FE4-BF1E-86DFE431B6BE}"/>
                </a:ext>
              </a:extLst>
            </p:cNvPr>
            <p:cNvSpPr/>
            <p:nvPr/>
          </p:nvSpPr>
          <p:spPr>
            <a:xfrm flipV="1">
              <a:off x="6096000" y="5593995"/>
              <a:ext cx="1850146" cy="5614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8" name="Picture 27" descr="User interface of a campus form and populated primary address">
              <a:extLst>
                <a:ext uri="{FF2B5EF4-FFF2-40B4-BE49-F238E27FC236}">
                  <a16:creationId xmlns:a16="http://schemas.microsoft.com/office/drawing/2014/main" id="{B5F333E2-4FBB-4F35-B51E-CDFB2F819E69}"/>
                </a:ext>
              </a:extLst>
            </p:cNvPr>
            <p:cNvPicPr/>
            <p:nvPr/>
          </p:nvPicPr>
          <p:blipFill rotWithShape="1">
            <a:blip r:embed="rId5"/>
            <a:srcRect l="8465" t="23110" r="80681" b="71431"/>
            <a:stretch/>
          </p:blipFill>
          <p:spPr>
            <a:xfrm>
              <a:off x="6799738" y="5870750"/>
              <a:ext cx="590551" cy="164232"/>
            </a:xfrm>
            <a:prstGeom prst="rect">
              <a:avLst/>
            </a:prstGeom>
            <a:ln w="12700"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30" name="Picture 29" descr="User interface of a campus form and populated primary address">
              <a:extLst>
                <a:ext uri="{FF2B5EF4-FFF2-40B4-BE49-F238E27FC236}">
                  <a16:creationId xmlns:a16="http://schemas.microsoft.com/office/drawing/2014/main" id="{38E0406F-4B71-4E33-A2A4-7766BA7235EF}"/>
                </a:ext>
              </a:extLst>
            </p:cNvPr>
            <p:cNvPicPr/>
            <p:nvPr/>
          </p:nvPicPr>
          <p:blipFill rotWithShape="1">
            <a:blip r:embed="rId5"/>
            <a:srcRect l="7725" t="40748" r="84420" b="55896"/>
            <a:stretch/>
          </p:blipFill>
          <p:spPr>
            <a:xfrm>
              <a:off x="7518763" y="5870750"/>
              <a:ext cx="427383" cy="100941"/>
            </a:xfrm>
            <a:prstGeom prst="rect">
              <a:avLst/>
            </a:prstGeom>
            <a:ln w="12700"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3" name="TextBox 2">
              <a:extLst>
                <a:ext uri="{FF2B5EF4-FFF2-40B4-BE49-F238E27FC236}">
                  <a16:creationId xmlns:a16="http://schemas.microsoft.com/office/drawing/2014/main" id="{AF90B111-DC4B-4047-8C90-631F895460DD}"/>
                </a:ext>
              </a:extLst>
            </p:cNvPr>
            <p:cNvSpPr txBox="1"/>
            <p:nvPr/>
          </p:nvSpPr>
          <p:spPr>
            <a:xfrm>
              <a:off x="6236762" y="5781444"/>
              <a:ext cx="460382" cy="215444"/>
            </a:xfrm>
            <a:prstGeom prst="rect">
              <a:avLst/>
            </a:prstGeom>
            <a:noFill/>
          </p:spPr>
          <p:txBody>
            <a:bodyPr wrap="none" rtlCol="0">
              <a:spAutoFit/>
            </a:bodyPr>
            <a:lstStyle/>
            <a:p>
              <a:r>
                <a:rPr lang="en-US" sz="800" dirty="0"/>
                <a:t>Future</a:t>
              </a:r>
              <a:endParaRPr lang="en-CA" sz="1100" dirty="0"/>
            </a:p>
          </p:txBody>
        </p:sp>
        <p:sp>
          <p:nvSpPr>
            <p:cNvPr id="31" name="TextBox 30">
              <a:extLst>
                <a:ext uri="{FF2B5EF4-FFF2-40B4-BE49-F238E27FC236}">
                  <a16:creationId xmlns:a16="http://schemas.microsoft.com/office/drawing/2014/main" id="{8021A3AF-E7D2-4052-B797-ED8D30903FEA}"/>
                </a:ext>
              </a:extLst>
            </p:cNvPr>
            <p:cNvSpPr txBox="1"/>
            <p:nvPr/>
          </p:nvSpPr>
          <p:spPr>
            <a:xfrm>
              <a:off x="9697494" y="4011285"/>
              <a:ext cx="479618" cy="369332"/>
            </a:xfrm>
            <a:prstGeom prst="rect">
              <a:avLst/>
            </a:prstGeom>
            <a:solidFill>
              <a:schemeClr val="bg1"/>
            </a:solidFill>
            <a:ln>
              <a:solidFill>
                <a:schemeClr val="tx1"/>
              </a:solidFill>
            </a:ln>
          </p:spPr>
          <p:txBody>
            <a:bodyPr wrap="none" rtlCol="0">
              <a:spAutoFit/>
            </a:bodyPr>
            <a:lstStyle/>
            <a:p>
              <a:r>
                <a:rPr lang="en-US" b="1" dirty="0"/>
                <a:t>19.</a:t>
              </a:r>
              <a:endParaRPr lang="en-CA" b="1" dirty="0"/>
            </a:p>
          </p:txBody>
        </p:sp>
        <p:sp>
          <p:nvSpPr>
            <p:cNvPr id="32" name="Oval 31">
              <a:extLst>
                <a:ext uri="{FF2B5EF4-FFF2-40B4-BE49-F238E27FC236}">
                  <a16:creationId xmlns:a16="http://schemas.microsoft.com/office/drawing/2014/main" id="{A4995A13-7F9B-4006-9D24-5364502EC9B2}"/>
                </a:ext>
              </a:extLst>
            </p:cNvPr>
            <p:cNvSpPr/>
            <p:nvPr/>
          </p:nvSpPr>
          <p:spPr>
            <a:xfrm>
              <a:off x="9707019" y="3698187"/>
              <a:ext cx="418844" cy="30471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4" name="Slide Number Placeholder 3">
            <a:extLst>
              <a:ext uri="{FF2B5EF4-FFF2-40B4-BE49-F238E27FC236}">
                <a16:creationId xmlns:a16="http://schemas.microsoft.com/office/drawing/2014/main" id="{0A35242A-7035-4753-A403-8EBE74FD8404}"/>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34</a:t>
            </a:fld>
            <a:endParaRPr lang="en-CA" dirty="0"/>
          </a:p>
        </p:txBody>
      </p:sp>
    </p:spTree>
    <p:extLst>
      <p:ext uri="{BB962C8B-B14F-4D97-AF65-F5344CB8AC3E}">
        <p14:creationId xmlns:p14="http://schemas.microsoft.com/office/powerpoint/2010/main" val="27855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9DAB47A4-50B8-4027-89A9-1A81FF8EC81A}"/>
              </a:ext>
            </a:extLst>
          </p:cNvPr>
          <p:cNvSpPr txBox="1">
            <a:spLocks noGrp="1"/>
          </p:cNvSpPr>
          <p:nvPr>
            <p:ph type="title" idx="4294967295"/>
          </p:nvPr>
        </p:nvSpPr>
        <p:spPr>
          <a:xfrm>
            <a:off x="0" y="-17905"/>
            <a:ext cx="2940717" cy="410147"/>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Changer le nom de l’EUE </a:t>
            </a:r>
          </a:p>
        </p:txBody>
      </p:sp>
      <p:grpSp>
        <p:nvGrpSpPr>
          <p:cNvPr id="2" name="Group 1" descr="Capture d’écran de l’étape 8 de Changer le nom de l’EUE, comme décrite dans la table suivante.">
            <a:extLst>
              <a:ext uri="{FF2B5EF4-FFF2-40B4-BE49-F238E27FC236}">
                <a16:creationId xmlns:a16="http://schemas.microsoft.com/office/drawing/2014/main" id="{D82BB070-0FF7-7384-84B5-2C147DD30922}"/>
              </a:ext>
            </a:extLst>
          </p:cNvPr>
          <p:cNvGrpSpPr/>
          <p:nvPr/>
        </p:nvGrpSpPr>
        <p:grpSpPr>
          <a:xfrm>
            <a:off x="58648" y="489942"/>
            <a:ext cx="2658049" cy="5602633"/>
            <a:chOff x="58648" y="489942"/>
            <a:chExt cx="2658049" cy="5602633"/>
          </a:xfrm>
        </p:grpSpPr>
        <p:pic>
          <p:nvPicPr>
            <p:cNvPr id="7" name="Picture 6" descr="Graphical user interface, text, application, email&#10;&#10;Description automatically generated">
              <a:extLst>
                <a:ext uri="{FF2B5EF4-FFF2-40B4-BE49-F238E27FC236}">
                  <a16:creationId xmlns:a16="http://schemas.microsoft.com/office/drawing/2014/main" id="{44CBD532-51A5-4918-95B8-453CE6383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8" y="489942"/>
              <a:ext cx="2658049" cy="5602633"/>
            </a:xfrm>
            <a:prstGeom prst="rect">
              <a:avLst/>
            </a:prstGeom>
            <a:ln>
              <a:solidFill>
                <a:schemeClr val="tx1"/>
              </a:solidFill>
            </a:ln>
          </p:spPr>
        </p:pic>
        <p:sp>
          <p:nvSpPr>
            <p:cNvPr id="4" name="Oval 3">
              <a:extLst>
                <a:ext uri="{FF2B5EF4-FFF2-40B4-BE49-F238E27FC236}">
                  <a16:creationId xmlns:a16="http://schemas.microsoft.com/office/drawing/2014/main" id="{66833269-9DF8-42F9-BA25-37D7F4DBBCFC}"/>
                </a:ext>
              </a:extLst>
            </p:cNvPr>
            <p:cNvSpPr/>
            <p:nvPr/>
          </p:nvSpPr>
          <p:spPr>
            <a:xfrm>
              <a:off x="102608" y="4227550"/>
              <a:ext cx="2294984" cy="2780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TextBox 4">
              <a:extLst>
                <a:ext uri="{FF2B5EF4-FFF2-40B4-BE49-F238E27FC236}">
                  <a16:creationId xmlns:a16="http://schemas.microsoft.com/office/drawing/2014/main" id="{26DF944F-CD45-493E-8BB7-079881C3FC9C}"/>
                </a:ext>
              </a:extLst>
            </p:cNvPr>
            <p:cNvSpPr txBox="1"/>
            <p:nvPr/>
          </p:nvSpPr>
          <p:spPr>
            <a:xfrm>
              <a:off x="293704" y="4642623"/>
              <a:ext cx="362600" cy="369332"/>
            </a:xfrm>
            <a:prstGeom prst="rect">
              <a:avLst/>
            </a:prstGeom>
            <a:noFill/>
            <a:ln>
              <a:solidFill>
                <a:schemeClr val="tx1"/>
              </a:solidFill>
            </a:ln>
          </p:spPr>
          <p:txBody>
            <a:bodyPr wrap="none" rtlCol="0">
              <a:spAutoFit/>
            </a:bodyPr>
            <a:lstStyle/>
            <a:p>
              <a:r>
                <a:rPr lang="en-US" b="1" dirty="0"/>
                <a:t>8.</a:t>
              </a:r>
              <a:endParaRPr lang="en-CA" b="1" dirty="0"/>
            </a:p>
          </p:txBody>
        </p:sp>
      </p:grpSp>
      <p:grpSp>
        <p:nvGrpSpPr>
          <p:cNvPr id="3" name="Group 2" descr="Capture d’écran des étapes 9 et 10 de Changer le nom de l’EUE, comme décrites dans la table suivante.">
            <a:extLst>
              <a:ext uri="{FF2B5EF4-FFF2-40B4-BE49-F238E27FC236}">
                <a16:creationId xmlns:a16="http://schemas.microsoft.com/office/drawing/2014/main" id="{A5E7AF55-D511-7C01-CE02-73BD88205993}"/>
              </a:ext>
            </a:extLst>
          </p:cNvPr>
          <p:cNvGrpSpPr/>
          <p:nvPr/>
        </p:nvGrpSpPr>
        <p:grpSpPr>
          <a:xfrm>
            <a:off x="2863195" y="489942"/>
            <a:ext cx="7105672" cy="1940675"/>
            <a:chOff x="2863195" y="489942"/>
            <a:chExt cx="7105672" cy="1940675"/>
          </a:xfrm>
        </p:grpSpPr>
        <p:pic>
          <p:nvPicPr>
            <p:cNvPr id="9" name="Picture 8" descr="Graphical user interface, text, application, email&#10;&#10;Description automatically generated">
              <a:extLst>
                <a:ext uri="{FF2B5EF4-FFF2-40B4-BE49-F238E27FC236}">
                  <a16:creationId xmlns:a16="http://schemas.microsoft.com/office/drawing/2014/main" id="{C3E22A55-980C-49DC-8B27-CA5CE08BC9E7}"/>
                </a:ext>
              </a:extLst>
            </p:cNvPr>
            <p:cNvPicPr>
              <a:picLocks noChangeAspect="1"/>
            </p:cNvPicPr>
            <p:nvPr/>
          </p:nvPicPr>
          <p:blipFill rotWithShape="1">
            <a:blip r:embed="rId3">
              <a:extLst>
                <a:ext uri="{28A0092B-C50C-407E-A947-70E740481C1C}">
                  <a14:useLocalDpi xmlns:a14="http://schemas.microsoft.com/office/drawing/2010/main" val="0"/>
                </a:ext>
              </a:extLst>
            </a:blip>
            <a:srcRect b="65095"/>
            <a:stretch/>
          </p:blipFill>
          <p:spPr>
            <a:xfrm>
              <a:off x="2863195" y="489942"/>
              <a:ext cx="7105672" cy="1940675"/>
            </a:xfrm>
            <a:prstGeom prst="rect">
              <a:avLst/>
            </a:prstGeom>
            <a:ln>
              <a:solidFill>
                <a:schemeClr val="tx1"/>
              </a:solidFill>
            </a:ln>
          </p:spPr>
        </p:pic>
        <p:sp>
          <p:nvSpPr>
            <p:cNvPr id="15" name="Oval 14">
              <a:extLst>
                <a:ext uri="{FF2B5EF4-FFF2-40B4-BE49-F238E27FC236}">
                  <a16:creationId xmlns:a16="http://schemas.microsoft.com/office/drawing/2014/main" id="{23683D12-AD58-4E5B-8795-B00844CFEF9C}"/>
                </a:ext>
              </a:extLst>
            </p:cNvPr>
            <p:cNvSpPr/>
            <p:nvPr/>
          </p:nvSpPr>
          <p:spPr>
            <a:xfrm>
              <a:off x="8698419" y="654226"/>
              <a:ext cx="636999" cy="3208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TextBox 15">
              <a:extLst>
                <a:ext uri="{FF2B5EF4-FFF2-40B4-BE49-F238E27FC236}">
                  <a16:creationId xmlns:a16="http://schemas.microsoft.com/office/drawing/2014/main" id="{04ABBE12-3850-4FA4-99D2-07083F4542F4}"/>
                </a:ext>
              </a:extLst>
            </p:cNvPr>
            <p:cNvSpPr txBox="1"/>
            <p:nvPr/>
          </p:nvSpPr>
          <p:spPr>
            <a:xfrm>
              <a:off x="8898288" y="975084"/>
              <a:ext cx="362600" cy="369332"/>
            </a:xfrm>
            <a:prstGeom prst="rect">
              <a:avLst/>
            </a:prstGeom>
            <a:noFill/>
            <a:ln>
              <a:solidFill>
                <a:schemeClr val="tx1"/>
              </a:solidFill>
            </a:ln>
          </p:spPr>
          <p:txBody>
            <a:bodyPr wrap="square" rtlCol="0">
              <a:spAutoFit/>
            </a:bodyPr>
            <a:lstStyle/>
            <a:p>
              <a:r>
                <a:rPr lang="en-US" b="1" dirty="0"/>
                <a:t>9.</a:t>
              </a:r>
              <a:endParaRPr lang="en-CA" b="1" dirty="0"/>
            </a:p>
          </p:txBody>
        </p:sp>
        <p:sp>
          <p:nvSpPr>
            <p:cNvPr id="30" name="Oval 29">
              <a:extLst>
                <a:ext uri="{FF2B5EF4-FFF2-40B4-BE49-F238E27FC236}">
                  <a16:creationId xmlns:a16="http://schemas.microsoft.com/office/drawing/2014/main" id="{2C6A46FD-99D5-43E4-BDC2-AC13DCDB51CD}"/>
                </a:ext>
              </a:extLst>
            </p:cNvPr>
            <p:cNvSpPr/>
            <p:nvPr/>
          </p:nvSpPr>
          <p:spPr>
            <a:xfrm>
              <a:off x="6817324" y="654226"/>
              <a:ext cx="636999" cy="3208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TextBox 30">
              <a:extLst>
                <a:ext uri="{FF2B5EF4-FFF2-40B4-BE49-F238E27FC236}">
                  <a16:creationId xmlns:a16="http://schemas.microsoft.com/office/drawing/2014/main" id="{81130512-253D-48AC-ACC5-5CAF0325CEE4}"/>
                </a:ext>
              </a:extLst>
            </p:cNvPr>
            <p:cNvSpPr txBox="1"/>
            <p:nvPr/>
          </p:nvSpPr>
          <p:spPr>
            <a:xfrm>
              <a:off x="6935955" y="994202"/>
              <a:ext cx="479618" cy="369332"/>
            </a:xfrm>
            <a:prstGeom prst="rect">
              <a:avLst/>
            </a:prstGeom>
            <a:noFill/>
            <a:ln>
              <a:solidFill>
                <a:schemeClr val="tx1"/>
              </a:solidFill>
            </a:ln>
          </p:spPr>
          <p:txBody>
            <a:bodyPr wrap="square" rtlCol="0">
              <a:spAutoFit/>
            </a:bodyPr>
            <a:lstStyle/>
            <a:p>
              <a:r>
                <a:rPr lang="en-US" b="1" dirty="0"/>
                <a:t>10.</a:t>
              </a:r>
              <a:endParaRPr lang="en-CA" b="1" dirty="0"/>
            </a:p>
          </p:txBody>
        </p:sp>
      </p:grpSp>
      <p:grpSp>
        <p:nvGrpSpPr>
          <p:cNvPr id="8" name="Group 7" descr="Capture d’écran des étapes 11 à 13 de Changer le nom de l’EUE, comme décrites dans la table suivante, et indiquant les Défauts de la langue française – actuellement en cours de révision et de correction pour « Associated Contracts », « Associated Temporary Asset », « Associated Space Level Occupancy Allocation », et « Refresh Org Name ».">
            <a:extLst>
              <a:ext uri="{FF2B5EF4-FFF2-40B4-BE49-F238E27FC236}">
                <a16:creationId xmlns:a16="http://schemas.microsoft.com/office/drawing/2014/main" id="{839AAFD3-D1D9-217A-1AB5-0D2943D89C4F}"/>
              </a:ext>
            </a:extLst>
          </p:cNvPr>
          <p:cNvGrpSpPr/>
          <p:nvPr/>
        </p:nvGrpSpPr>
        <p:grpSpPr>
          <a:xfrm>
            <a:off x="2885153" y="2544745"/>
            <a:ext cx="7083714" cy="3547829"/>
            <a:chOff x="2885153" y="2544745"/>
            <a:chExt cx="7083714" cy="3547829"/>
          </a:xfrm>
        </p:grpSpPr>
        <p:pic>
          <p:nvPicPr>
            <p:cNvPr id="22" name="Picture 21" descr="Graphical user interface, text, application, email&#10;&#10;Description automatically generated">
              <a:extLst>
                <a:ext uri="{FF2B5EF4-FFF2-40B4-BE49-F238E27FC236}">
                  <a16:creationId xmlns:a16="http://schemas.microsoft.com/office/drawing/2014/main" id="{9D4CBC8B-B7BE-460D-B238-AA4841A00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153" y="2544745"/>
              <a:ext cx="7083714" cy="3547829"/>
            </a:xfrm>
            <a:prstGeom prst="rect">
              <a:avLst/>
            </a:prstGeom>
            <a:ln>
              <a:solidFill>
                <a:schemeClr val="tx1"/>
              </a:solidFill>
            </a:ln>
          </p:spPr>
        </p:pic>
        <p:sp>
          <p:nvSpPr>
            <p:cNvPr id="19" name="Oval 18">
              <a:extLst>
                <a:ext uri="{FF2B5EF4-FFF2-40B4-BE49-F238E27FC236}">
                  <a16:creationId xmlns:a16="http://schemas.microsoft.com/office/drawing/2014/main" id="{E51F2FF2-1AD1-4E51-BE6A-364B44C48198}"/>
                </a:ext>
              </a:extLst>
            </p:cNvPr>
            <p:cNvSpPr/>
            <p:nvPr/>
          </p:nvSpPr>
          <p:spPr>
            <a:xfrm>
              <a:off x="6931161" y="2794801"/>
              <a:ext cx="636999" cy="3208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a:extLst>
                <a:ext uri="{FF2B5EF4-FFF2-40B4-BE49-F238E27FC236}">
                  <a16:creationId xmlns:a16="http://schemas.microsoft.com/office/drawing/2014/main" id="{DB73C93A-6431-4B4E-8F0D-99E3220C2C6E}"/>
                </a:ext>
              </a:extLst>
            </p:cNvPr>
            <p:cNvSpPr txBox="1"/>
            <p:nvPr/>
          </p:nvSpPr>
          <p:spPr>
            <a:xfrm>
              <a:off x="7131030" y="3153759"/>
              <a:ext cx="479618" cy="369332"/>
            </a:xfrm>
            <a:prstGeom prst="rect">
              <a:avLst/>
            </a:prstGeom>
            <a:noFill/>
            <a:ln>
              <a:solidFill>
                <a:schemeClr val="tx1"/>
              </a:solidFill>
            </a:ln>
          </p:spPr>
          <p:txBody>
            <a:bodyPr wrap="square" rtlCol="0">
              <a:spAutoFit/>
            </a:bodyPr>
            <a:lstStyle/>
            <a:p>
              <a:r>
                <a:rPr lang="en-US" b="1" dirty="0"/>
                <a:t>13.</a:t>
              </a:r>
              <a:endParaRPr lang="en-CA" b="1" dirty="0"/>
            </a:p>
          </p:txBody>
        </p:sp>
        <p:sp>
          <p:nvSpPr>
            <p:cNvPr id="34" name="Oval 33">
              <a:extLst>
                <a:ext uri="{FF2B5EF4-FFF2-40B4-BE49-F238E27FC236}">
                  <a16:creationId xmlns:a16="http://schemas.microsoft.com/office/drawing/2014/main" id="{42ABFA9C-B93D-4CB3-B28D-A4724EA7FC65}"/>
                </a:ext>
              </a:extLst>
            </p:cNvPr>
            <p:cNvSpPr/>
            <p:nvPr/>
          </p:nvSpPr>
          <p:spPr>
            <a:xfrm>
              <a:off x="8833484" y="4261069"/>
              <a:ext cx="1026850" cy="3693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Oval 34">
              <a:extLst>
                <a:ext uri="{FF2B5EF4-FFF2-40B4-BE49-F238E27FC236}">
                  <a16:creationId xmlns:a16="http://schemas.microsoft.com/office/drawing/2014/main" id="{4993A879-A722-4BD8-84C4-511B6EB165E8}"/>
                </a:ext>
              </a:extLst>
            </p:cNvPr>
            <p:cNvSpPr/>
            <p:nvPr/>
          </p:nvSpPr>
          <p:spPr>
            <a:xfrm>
              <a:off x="2904291" y="4317340"/>
              <a:ext cx="3043041" cy="34966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8" name="Connector: Elbow 37">
              <a:extLst>
                <a:ext uri="{FF2B5EF4-FFF2-40B4-BE49-F238E27FC236}">
                  <a16:creationId xmlns:a16="http://schemas.microsoft.com/office/drawing/2014/main" id="{B29170FB-A7C3-4B23-A86A-6E3E1328F10F}"/>
                </a:ext>
              </a:extLst>
            </p:cNvPr>
            <p:cNvCxnSpPr>
              <a:cxnSpLocks/>
              <a:endCxn id="35" idx="6"/>
            </p:cNvCxnSpPr>
            <p:nvPr/>
          </p:nvCxnSpPr>
          <p:spPr>
            <a:xfrm rot="5400000">
              <a:off x="5366669" y="3696322"/>
              <a:ext cx="1376513" cy="21518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2BAF44A-2ECF-481D-B139-7AB85E6D104E}"/>
                </a:ext>
              </a:extLst>
            </p:cNvPr>
            <p:cNvSpPr txBox="1"/>
            <p:nvPr/>
          </p:nvSpPr>
          <p:spPr>
            <a:xfrm>
              <a:off x="6277194" y="4042884"/>
              <a:ext cx="479618" cy="369332"/>
            </a:xfrm>
            <a:prstGeom prst="rect">
              <a:avLst/>
            </a:prstGeom>
            <a:noFill/>
            <a:ln>
              <a:solidFill>
                <a:schemeClr val="tx1"/>
              </a:solidFill>
            </a:ln>
          </p:spPr>
          <p:txBody>
            <a:bodyPr wrap="square" rtlCol="0">
              <a:spAutoFit/>
            </a:bodyPr>
            <a:lstStyle/>
            <a:p>
              <a:r>
                <a:rPr lang="en-US" b="1" dirty="0"/>
                <a:t>11.</a:t>
              </a:r>
              <a:endParaRPr lang="en-CA" b="1" dirty="0"/>
            </a:p>
          </p:txBody>
        </p:sp>
        <p:sp>
          <p:nvSpPr>
            <p:cNvPr id="42" name="TextBox 41">
              <a:extLst>
                <a:ext uri="{FF2B5EF4-FFF2-40B4-BE49-F238E27FC236}">
                  <a16:creationId xmlns:a16="http://schemas.microsoft.com/office/drawing/2014/main" id="{DC80528C-DDE3-4BAF-9FD6-01324842E853}"/>
                </a:ext>
              </a:extLst>
            </p:cNvPr>
            <p:cNvSpPr txBox="1"/>
            <p:nvPr/>
          </p:nvSpPr>
          <p:spPr>
            <a:xfrm>
              <a:off x="8229666" y="4220858"/>
              <a:ext cx="479618" cy="369332"/>
            </a:xfrm>
            <a:prstGeom prst="rect">
              <a:avLst/>
            </a:prstGeom>
            <a:noFill/>
            <a:ln>
              <a:solidFill>
                <a:schemeClr val="tx1"/>
              </a:solidFill>
            </a:ln>
          </p:spPr>
          <p:txBody>
            <a:bodyPr wrap="square" rtlCol="0">
              <a:spAutoFit/>
            </a:bodyPr>
            <a:lstStyle/>
            <a:p>
              <a:r>
                <a:rPr lang="en-US" b="1" dirty="0"/>
                <a:t>12.</a:t>
              </a:r>
              <a:endParaRPr lang="en-CA" b="1" dirty="0"/>
            </a:p>
          </p:txBody>
        </p:sp>
        <p:sp>
          <p:nvSpPr>
            <p:cNvPr id="27" name="Isosceles Triangle 26">
              <a:extLst>
                <a:ext uri="{FF2B5EF4-FFF2-40B4-BE49-F238E27FC236}">
                  <a16:creationId xmlns:a16="http://schemas.microsoft.com/office/drawing/2014/main" id="{504EE2E6-23B9-4F64-A1E3-CDCCE57B5318}"/>
                </a:ext>
              </a:extLst>
            </p:cNvPr>
            <p:cNvSpPr/>
            <p:nvPr/>
          </p:nvSpPr>
          <p:spPr>
            <a:xfrm>
              <a:off x="4288109" y="4541911"/>
              <a:ext cx="257176" cy="2853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Isosceles Triangle 38">
              <a:extLst>
                <a:ext uri="{FF2B5EF4-FFF2-40B4-BE49-F238E27FC236}">
                  <a16:creationId xmlns:a16="http://schemas.microsoft.com/office/drawing/2014/main" id="{819A8DEA-F747-4AF0-9DCC-231032D17DF6}"/>
                </a:ext>
              </a:extLst>
            </p:cNvPr>
            <p:cNvSpPr/>
            <p:nvPr/>
          </p:nvSpPr>
          <p:spPr>
            <a:xfrm>
              <a:off x="4889023" y="3975691"/>
              <a:ext cx="257176" cy="2853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Isosceles Triangle 39">
              <a:extLst>
                <a:ext uri="{FF2B5EF4-FFF2-40B4-BE49-F238E27FC236}">
                  <a16:creationId xmlns:a16="http://schemas.microsoft.com/office/drawing/2014/main" id="{2300FD10-75BF-4822-B43C-B4B842D01462}"/>
                </a:ext>
              </a:extLst>
            </p:cNvPr>
            <p:cNvSpPr/>
            <p:nvPr/>
          </p:nvSpPr>
          <p:spPr>
            <a:xfrm>
              <a:off x="4491283" y="3632299"/>
              <a:ext cx="257176" cy="2853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Isosceles Triangle 42">
              <a:extLst>
                <a:ext uri="{FF2B5EF4-FFF2-40B4-BE49-F238E27FC236}">
                  <a16:creationId xmlns:a16="http://schemas.microsoft.com/office/drawing/2014/main" id="{73BCB081-D83A-40DE-8785-CF62B03049D5}"/>
                </a:ext>
              </a:extLst>
            </p:cNvPr>
            <p:cNvSpPr/>
            <p:nvPr/>
          </p:nvSpPr>
          <p:spPr>
            <a:xfrm>
              <a:off x="8709284" y="3701114"/>
              <a:ext cx="257176" cy="2853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Isosceles Triangle 44">
            <a:extLst>
              <a:ext uri="{FF2B5EF4-FFF2-40B4-BE49-F238E27FC236}">
                <a16:creationId xmlns:a16="http://schemas.microsoft.com/office/drawing/2014/main" id="{726F7E67-011A-421C-9A51-89E2F7A8AED5}"/>
              </a:ext>
              <a:ext uri="{C183D7F6-B498-43B3-948B-1728B52AA6E4}">
                <adec:decorative xmlns:adec="http://schemas.microsoft.com/office/drawing/2017/decorative" val="1"/>
              </a:ext>
            </a:extLst>
          </p:cNvPr>
          <p:cNvSpPr/>
          <p:nvPr/>
        </p:nvSpPr>
        <p:spPr>
          <a:xfrm>
            <a:off x="1852943" y="6281852"/>
            <a:ext cx="257176" cy="2853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B1120725-B00E-4758-B584-ACDBAA40EA7C}"/>
              </a:ext>
              <a:ext uri="{C183D7F6-B498-43B3-948B-1728B52AA6E4}">
                <adec:decorative xmlns:adec="http://schemas.microsoft.com/office/drawing/2017/decorative" val="1"/>
              </a:ext>
            </a:extLst>
          </p:cNvPr>
          <p:cNvSpPr txBox="1"/>
          <p:nvPr/>
        </p:nvSpPr>
        <p:spPr>
          <a:xfrm>
            <a:off x="2211773" y="6294530"/>
            <a:ext cx="7929287" cy="369332"/>
          </a:xfrm>
          <a:prstGeom prst="rect">
            <a:avLst/>
          </a:prstGeom>
          <a:noFill/>
        </p:spPr>
        <p:txBody>
          <a:bodyPr wrap="none" rtlCol="0">
            <a:spAutoFit/>
          </a:bodyPr>
          <a:lstStyle/>
          <a:p>
            <a:r>
              <a:rPr lang="fr-FR" dirty="0"/>
              <a:t>Défauts de la langue française – actuellement en cours de révision et de correction</a:t>
            </a:r>
            <a:endParaRPr lang="en-CA" dirty="0"/>
          </a:p>
        </p:txBody>
      </p:sp>
      <p:graphicFrame>
        <p:nvGraphicFramePr>
          <p:cNvPr id="29" name="Table 28">
            <a:extLst>
              <a:ext uri="{FF2B5EF4-FFF2-40B4-BE49-F238E27FC236}">
                <a16:creationId xmlns:a16="http://schemas.microsoft.com/office/drawing/2014/main" id="{50CD9242-707A-499C-871A-4E5BBF7DED1E}"/>
              </a:ext>
            </a:extLst>
          </p:cNvPr>
          <p:cNvGraphicFramePr>
            <a:graphicFrameLocks noGrp="1"/>
          </p:cNvGraphicFramePr>
          <p:nvPr>
            <p:extLst>
              <p:ext uri="{D42A27DB-BD31-4B8C-83A1-F6EECF244321}">
                <p14:modId xmlns:p14="http://schemas.microsoft.com/office/powerpoint/2010/main" val="3227671332"/>
              </p:ext>
            </p:extLst>
          </p:nvPr>
        </p:nvGraphicFramePr>
        <p:xfrm>
          <a:off x="10085460" y="545215"/>
          <a:ext cx="2075494" cy="5760720"/>
        </p:xfrm>
        <a:graphic>
          <a:graphicData uri="http://schemas.openxmlformats.org/drawingml/2006/table">
            <a:tbl>
              <a:tblPr firstRow="1">
                <a:tableStyleId>{5940675A-B579-460E-94D1-54222C63F5DA}</a:tableStyleId>
              </a:tblPr>
              <a:tblGrid>
                <a:gridCol w="2075494">
                  <a:extLst>
                    <a:ext uri="{9D8B030D-6E8A-4147-A177-3AD203B41FA5}">
                      <a16:colId xmlns:a16="http://schemas.microsoft.com/office/drawing/2014/main" val="3111706274"/>
                    </a:ext>
                  </a:extLst>
                </a:gridCol>
              </a:tblGrid>
              <a:tr h="591627">
                <a:tc>
                  <a:txBody>
                    <a:bodyPr/>
                    <a:lstStyle/>
                    <a:p>
                      <a:pPr algn="l" rtl="0" fontAlgn="b"/>
                      <a:r>
                        <a:rPr lang="fr-ca" sz="1400" b="0" u="none" strike="noStrike" baseline="0" dirty="0">
                          <a:effectLst/>
                        </a:rPr>
                        <a:t>8. Vérifiez que le dossier du programme de la division correspond au nom attendu/souhaité. Si ce n’est pas le cas, sélectionnez le chemin d’organisation mis en évidence dans le cadre de cette étape, au niveau 8, et poursuivez.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7880651"/>
                  </a:ext>
                </a:extLst>
              </a:tr>
              <a:tr h="338072">
                <a:tc>
                  <a:txBody>
                    <a:bodyPr/>
                    <a:lstStyle/>
                    <a:p>
                      <a:pPr algn="l" rtl="0" fontAlgn="b"/>
                      <a:r>
                        <a:rPr lang="fr-ca" sz="1400" b="0" u="none" strike="noStrike" baseline="0">
                          <a:effectLst/>
                        </a:rPr>
                        <a:t>9. Le formulaire Division/Programme s’ouvrira avant cette étape. Naviguez vers le formulaire de la division, sélectionnez le lien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8747531"/>
                  </a:ext>
                </a:extLst>
              </a:tr>
              <a:tr h="278525">
                <a:tc>
                  <a:txBody>
                    <a:bodyPr/>
                    <a:lstStyle/>
                    <a:p>
                      <a:pPr algn="l" rtl="0" fontAlgn="b"/>
                      <a:r>
                        <a:rPr lang="fr-ca" sz="1400" b="0" u="none" strike="noStrike" baseline="0">
                          <a:effectLst/>
                        </a:rPr>
                        <a:t>10. Sélectionnez l’option de menu « Système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667291"/>
                  </a:ext>
                </a:extLst>
              </a:tr>
              <a:tr h="253554">
                <a:tc>
                  <a:txBody>
                    <a:bodyPr/>
                    <a:lstStyle/>
                    <a:p>
                      <a:pPr algn="l" rtl="0" fontAlgn="b"/>
                      <a:r>
                        <a:rPr lang="fr-ca" sz="1400" b="0" u="none" strike="noStrike" baseline="0">
                          <a:effectLst/>
                        </a:rPr>
                        <a:t>11. Naviguez vers la section « Associated Space Level Occupancy Allocation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1295547"/>
                  </a:ext>
                </a:extLst>
              </a:tr>
              <a:tr h="169036">
                <a:tc>
                  <a:txBody>
                    <a:bodyPr/>
                    <a:lstStyle/>
                    <a:p>
                      <a:pPr algn="l" rtl="0" fontAlgn="b"/>
                      <a:r>
                        <a:rPr lang="fr-ca" sz="1400" b="0" u="none" strike="noStrike" baseline="0">
                          <a:effectLst/>
                        </a:rPr>
                        <a:t>12. Sélectionnez « Refresh Org Name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1079503"/>
                  </a:ext>
                </a:extLst>
              </a:tr>
              <a:tr h="338072">
                <a:tc>
                  <a:txBody>
                    <a:bodyPr/>
                    <a:lstStyle/>
                    <a:p>
                      <a:pPr algn="l" rtl="0" fontAlgn="b"/>
                      <a:r>
                        <a:rPr lang="fr-ca" sz="1400" b="0" u="none" strike="noStrike" baseline="0" dirty="0">
                          <a:effectLst/>
                        </a:rPr>
                        <a:t>13. Sélectionnez « Activer » et le statut du dossier restera en « Révision en cours » jusqu’à ce qu’il soit approuvé par EDU.</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5064978"/>
                  </a:ext>
                </a:extLst>
              </a:tr>
            </a:tbl>
          </a:graphicData>
        </a:graphic>
      </p:graphicFrame>
      <p:sp>
        <p:nvSpPr>
          <p:cNvPr id="6" name="Slide Number Placeholder 5">
            <a:extLst>
              <a:ext uri="{FF2B5EF4-FFF2-40B4-BE49-F238E27FC236}">
                <a16:creationId xmlns:a16="http://schemas.microsoft.com/office/drawing/2014/main" id="{444B8CAC-BCA4-41C2-9DE2-0A73DC9122FB}"/>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4</a:t>
            </a:fld>
            <a:endParaRPr lang="en-CA" dirty="0"/>
          </a:p>
        </p:txBody>
      </p:sp>
      <p:sp>
        <p:nvSpPr>
          <p:cNvPr id="28" name="Slide Number Placeholder 7">
            <a:extLst>
              <a:ext uri="{FF2B5EF4-FFF2-40B4-BE49-F238E27FC236}">
                <a16:creationId xmlns:a16="http://schemas.microsoft.com/office/drawing/2014/main" id="{EFCEF3F3-98A4-41DD-8051-F747F4871628}"/>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30800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2277E82-3FBA-4D1A-8DD4-6D73ADE010DD}"/>
              </a:ext>
            </a:extLst>
          </p:cNvPr>
          <p:cNvSpPr txBox="1">
            <a:spLocks noGrp="1"/>
          </p:cNvSpPr>
          <p:nvPr>
            <p:ph type="title" idx="4294967295"/>
          </p:nvPr>
        </p:nvSpPr>
        <p:spPr>
          <a:xfrm>
            <a:off x="0" y="-17905"/>
            <a:ext cx="2940717" cy="410147"/>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Changer le nom de l’EUE  </a:t>
            </a:r>
          </a:p>
        </p:txBody>
      </p:sp>
      <p:grpSp>
        <p:nvGrpSpPr>
          <p:cNvPr id="2" name="Group 1" descr="Capture d’écran des étapes 14 et 15 de Changer le nom de l’EUE, comme décrites dans la table suivante.">
            <a:extLst>
              <a:ext uri="{FF2B5EF4-FFF2-40B4-BE49-F238E27FC236}">
                <a16:creationId xmlns:a16="http://schemas.microsoft.com/office/drawing/2014/main" id="{71B25FC3-79BB-0E36-C8E4-66CEA292686E}"/>
              </a:ext>
            </a:extLst>
          </p:cNvPr>
          <p:cNvGrpSpPr/>
          <p:nvPr/>
        </p:nvGrpSpPr>
        <p:grpSpPr>
          <a:xfrm>
            <a:off x="139385" y="971550"/>
            <a:ext cx="7060207" cy="3867149"/>
            <a:chOff x="139385" y="971550"/>
            <a:chExt cx="7060207" cy="3867149"/>
          </a:xfrm>
        </p:grpSpPr>
        <p:pic>
          <p:nvPicPr>
            <p:cNvPr id="10" name="Picture 9" descr="Graphical user interface, text, application&#10;&#10;Description automatically generated">
              <a:extLst>
                <a:ext uri="{FF2B5EF4-FFF2-40B4-BE49-F238E27FC236}">
                  <a16:creationId xmlns:a16="http://schemas.microsoft.com/office/drawing/2014/main" id="{23FD506B-7453-4639-B173-9052A1774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85" y="971550"/>
              <a:ext cx="7060207" cy="3867149"/>
            </a:xfrm>
            <a:prstGeom prst="rect">
              <a:avLst/>
            </a:prstGeom>
            <a:ln>
              <a:solidFill>
                <a:schemeClr val="tx1"/>
              </a:solidFill>
            </a:ln>
          </p:spPr>
        </p:pic>
        <p:pic>
          <p:nvPicPr>
            <p:cNvPr id="15" name="Picture 14" descr="Graphical user interface, text, application, email&#10;&#10;Description automatically generated">
              <a:extLst>
                <a:ext uri="{FF2B5EF4-FFF2-40B4-BE49-F238E27FC236}">
                  <a16:creationId xmlns:a16="http://schemas.microsoft.com/office/drawing/2014/main" id="{F828CD74-EEDC-4C3C-89F6-1FD0752FEA8E}"/>
                </a:ext>
              </a:extLst>
            </p:cNvPr>
            <p:cNvPicPr>
              <a:picLocks noChangeAspect="1"/>
            </p:cNvPicPr>
            <p:nvPr/>
          </p:nvPicPr>
          <p:blipFill rotWithShape="1">
            <a:blip r:embed="rId3">
              <a:extLst>
                <a:ext uri="{28A0092B-C50C-407E-A947-70E740481C1C}">
                  <a14:useLocalDpi xmlns:a14="http://schemas.microsoft.com/office/drawing/2010/main" val="0"/>
                </a:ext>
              </a:extLst>
            </a:blip>
            <a:srcRect l="64725" t="6805" r="2769" b="83935"/>
            <a:stretch/>
          </p:blipFill>
          <p:spPr>
            <a:xfrm>
              <a:off x="4601618" y="1224592"/>
              <a:ext cx="2302618" cy="328524"/>
            </a:xfrm>
            <a:prstGeom prst="rect">
              <a:avLst/>
            </a:prstGeom>
            <a:ln>
              <a:noFill/>
            </a:ln>
          </p:spPr>
        </p:pic>
        <p:sp>
          <p:nvSpPr>
            <p:cNvPr id="6" name="TextBox 5">
              <a:extLst>
                <a:ext uri="{FF2B5EF4-FFF2-40B4-BE49-F238E27FC236}">
                  <a16:creationId xmlns:a16="http://schemas.microsoft.com/office/drawing/2014/main" id="{646443DF-E9DF-45EE-90C0-86945484AFCA}"/>
                </a:ext>
              </a:extLst>
            </p:cNvPr>
            <p:cNvSpPr txBox="1"/>
            <p:nvPr/>
          </p:nvSpPr>
          <p:spPr>
            <a:xfrm>
              <a:off x="4773411" y="1590837"/>
              <a:ext cx="553530" cy="369332"/>
            </a:xfrm>
            <a:prstGeom prst="rect">
              <a:avLst/>
            </a:prstGeom>
            <a:noFill/>
            <a:ln>
              <a:solidFill>
                <a:schemeClr val="tx1"/>
              </a:solidFill>
            </a:ln>
          </p:spPr>
          <p:txBody>
            <a:bodyPr wrap="square" rtlCol="0">
              <a:spAutoFit/>
            </a:bodyPr>
            <a:lstStyle/>
            <a:p>
              <a:r>
                <a:rPr lang="en-US" b="1" dirty="0"/>
                <a:t>14.</a:t>
              </a:r>
              <a:endParaRPr lang="en-CA" b="1" dirty="0"/>
            </a:p>
          </p:txBody>
        </p:sp>
        <p:sp>
          <p:nvSpPr>
            <p:cNvPr id="5" name="Oval 4">
              <a:extLst>
                <a:ext uri="{FF2B5EF4-FFF2-40B4-BE49-F238E27FC236}">
                  <a16:creationId xmlns:a16="http://schemas.microsoft.com/office/drawing/2014/main" id="{D8BD44A5-3B09-4796-BA40-37F4101850D2}"/>
                </a:ext>
              </a:extLst>
            </p:cNvPr>
            <p:cNvSpPr/>
            <p:nvPr/>
          </p:nvSpPr>
          <p:spPr>
            <a:xfrm>
              <a:off x="4574425" y="1212641"/>
              <a:ext cx="752516" cy="3524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extBox 10">
              <a:extLst>
                <a:ext uri="{FF2B5EF4-FFF2-40B4-BE49-F238E27FC236}">
                  <a16:creationId xmlns:a16="http://schemas.microsoft.com/office/drawing/2014/main" id="{A9EE446D-A16F-4002-A31F-E513CDFB71E7}"/>
                </a:ext>
              </a:extLst>
            </p:cNvPr>
            <p:cNvSpPr txBox="1"/>
            <p:nvPr/>
          </p:nvSpPr>
          <p:spPr>
            <a:xfrm>
              <a:off x="4048089" y="1594323"/>
              <a:ext cx="553529" cy="369332"/>
            </a:xfrm>
            <a:prstGeom prst="rect">
              <a:avLst/>
            </a:prstGeom>
            <a:noFill/>
            <a:ln>
              <a:solidFill>
                <a:schemeClr val="tx1"/>
              </a:solidFill>
            </a:ln>
          </p:spPr>
          <p:txBody>
            <a:bodyPr wrap="square" rtlCol="0">
              <a:spAutoFit/>
            </a:bodyPr>
            <a:lstStyle/>
            <a:p>
              <a:r>
                <a:rPr lang="en-US" b="1" dirty="0"/>
                <a:t>15.</a:t>
              </a:r>
              <a:endParaRPr lang="en-CA" b="1" dirty="0"/>
            </a:p>
          </p:txBody>
        </p:sp>
        <p:sp>
          <p:nvSpPr>
            <p:cNvPr id="16" name="TextBox 15">
              <a:extLst>
                <a:ext uri="{FF2B5EF4-FFF2-40B4-BE49-F238E27FC236}">
                  <a16:creationId xmlns:a16="http://schemas.microsoft.com/office/drawing/2014/main" id="{B74F202F-6D7F-4379-8B67-A72505989B5C}"/>
                </a:ext>
              </a:extLst>
            </p:cNvPr>
            <p:cNvSpPr txBox="1"/>
            <p:nvPr/>
          </p:nvSpPr>
          <p:spPr>
            <a:xfrm>
              <a:off x="3804112" y="1281893"/>
              <a:ext cx="764381" cy="230832"/>
            </a:xfrm>
            <a:prstGeom prst="rect">
              <a:avLst/>
            </a:prstGeom>
            <a:solidFill>
              <a:schemeClr val="bg1"/>
            </a:solidFill>
          </p:spPr>
          <p:txBody>
            <a:bodyPr wrap="square">
              <a:spAutoFit/>
            </a:bodyPr>
            <a:lstStyle/>
            <a:p>
              <a:pPr algn="l"/>
              <a:r>
                <a:rPr lang="en-CA" sz="900" b="1" i="0" u="none" strike="noStrike" dirty="0">
                  <a:solidFill>
                    <a:srgbClr val="0062FF"/>
                  </a:solidFill>
                  <a:effectLst/>
                  <a:latin typeface="Trebuchet MS" panose="020B0603020202020204" pitchFamily="34" charset="0"/>
                </a:rPr>
                <a:t>Problème</a:t>
              </a:r>
              <a:endParaRPr lang="en-CA" sz="1200" dirty="0"/>
            </a:p>
          </p:txBody>
        </p:sp>
        <p:sp>
          <p:nvSpPr>
            <p:cNvPr id="9" name="Oval 8">
              <a:extLst>
                <a:ext uri="{FF2B5EF4-FFF2-40B4-BE49-F238E27FC236}">
                  <a16:creationId xmlns:a16="http://schemas.microsoft.com/office/drawing/2014/main" id="{57961692-6CEB-4F2E-B44D-FBCC94AC5C03}"/>
                </a:ext>
              </a:extLst>
            </p:cNvPr>
            <p:cNvSpPr/>
            <p:nvPr/>
          </p:nvSpPr>
          <p:spPr>
            <a:xfrm>
              <a:off x="3821911" y="1212643"/>
              <a:ext cx="752515"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18" name="Table 17">
            <a:extLst>
              <a:ext uri="{FF2B5EF4-FFF2-40B4-BE49-F238E27FC236}">
                <a16:creationId xmlns:a16="http://schemas.microsoft.com/office/drawing/2014/main" id="{0FCD03F1-215A-4878-A138-D6F33DBE5EE5}"/>
              </a:ext>
            </a:extLst>
          </p:cNvPr>
          <p:cNvGraphicFramePr>
            <a:graphicFrameLocks noGrp="1"/>
          </p:cNvGraphicFramePr>
          <p:nvPr>
            <p:extLst>
              <p:ext uri="{D42A27DB-BD31-4B8C-83A1-F6EECF244321}">
                <p14:modId xmlns:p14="http://schemas.microsoft.com/office/powerpoint/2010/main" val="1716731346"/>
              </p:ext>
            </p:extLst>
          </p:nvPr>
        </p:nvGraphicFramePr>
        <p:xfrm>
          <a:off x="7373740" y="1200691"/>
          <a:ext cx="4546898" cy="2560320"/>
        </p:xfrm>
        <a:graphic>
          <a:graphicData uri="http://schemas.openxmlformats.org/drawingml/2006/table">
            <a:tbl>
              <a:tblPr firstRow="1">
                <a:tableStyleId>{5940675A-B579-460E-94D1-54222C63F5DA}</a:tableStyleId>
              </a:tblPr>
              <a:tblGrid>
                <a:gridCol w="4546898">
                  <a:extLst>
                    <a:ext uri="{9D8B030D-6E8A-4147-A177-3AD203B41FA5}">
                      <a16:colId xmlns:a16="http://schemas.microsoft.com/office/drawing/2014/main" val="2797902885"/>
                    </a:ext>
                  </a:extLst>
                </a:gridCol>
              </a:tblGrid>
              <a:tr h="993830">
                <a:tc>
                  <a:txBody>
                    <a:bodyPr/>
                    <a:lstStyle/>
                    <a:p>
                      <a:pPr algn="l" rtl="0" fontAlgn="b"/>
                      <a:r>
                        <a:rPr lang="fr-ca" sz="1400" b="0" u="none" strike="noStrike" baseline="0" dirty="0">
                          <a:effectLst/>
                        </a:rPr>
                        <a:t>Revenez au formulaire CUE précédemment ouvert, passez à l’étape 14 si aucune autre modification n’est nécessaire sur le formulaire CUE (comme la date d’expiration, le palier, la date de début, le niveau scolaire minimum/maximum ou si le programme/la division a été déplacé)</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67074"/>
                  </a:ext>
                </a:extLst>
              </a:tr>
              <a:tr h="339101">
                <a:tc>
                  <a:txBody>
                    <a:bodyPr/>
                    <a:lstStyle/>
                    <a:p>
                      <a:pPr algn="l" rtl="0" fontAlgn="b"/>
                      <a:r>
                        <a:rPr lang="fr-ca" sz="1400" b="0" u="none" strike="noStrike" baseline="0">
                          <a:effectLst/>
                        </a:rPr>
                        <a:t>14. Sélectionnez « Sauvegarder » dans le formulaire CUE précédemment ouvert.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2480900"/>
                  </a:ext>
                </a:extLst>
              </a:tr>
              <a:tr h="993830">
                <a:tc>
                  <a:txBody>
                    <a:bodyPr/>
                    <a:lstStyle/>
                    <a:p>
                      <a:pPr algn="l" rtl="0" fontAlgn="b"/>
                      <a:r>
                        <a:rPr lang="fr-ca" sz="1400" b="0" u="none" strike="noStrike" baseline="0" dirty="0">
                          <a:effectLst/>
                        </a:rPr>
                        <a:t>15. </a:t>
                      </a:r>
                      <a:r>
                        <a:rPr lang="fr-ca" sz="1400" b="0" u="none" strike="noStrike" kern="1200" baseline="0" dirty="0">
                          <a:solidFill>
                            <a:schemeClr val="dk1"/>
                          </a:solidFill>
                          <a:effectLst/>
                        </a:rPr>
                        <a:t>Sélectionnez « </a:t>
                      </a:r>
                      <a:r>
                        <a:rPr lang="en-CA" sz="1400" b="0" u="none" strike="noStrike" kern="1200" baseline="0" dirty="0">
                          <a:solidFill>
                            <a:schemeClr val="dk1"/>
                          </a:solidFill>
                          <a:effectLst/>
                        </a:rPr>
                        <a:t>Problème</a:t>
                      </a:r>
                      <a:r>
                        <a:rPr lang="fr-ca" sz="1400" b="0" u="none" strike="noStrike" kern="1200" baseline="0" dirty="0">
                          <a:solidFill>
                            <a:schemeClr val="dk1"/>
                          </a:solidFill>
                          <a:effectLst/>
                        </a:rPr>
                        <a:t> ». Le formulaire CUE sera fermé et sera envoyé pour approbation. Après l’approbation, le statut passera de « Révision en cours » à « Actif ». L’utilisateur qui a soumis la demande recevra une notification de l’approbation.</a:t>
                      </a:r>
                      <a:endParaRPr lang="fr-ca" sz="1400" b="0" i="0" u="none" strike="noStrike" kern="1200" baseline="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24928768"/>
                  </a:ext>
                </a:extLst>
              </a:tr>
            </a:tbl>
          </a:graphicData>
        </a:graphic>
      </p:graphicFrame>
      <p:sp>
        <p:nvSpPr>
          <p:cNvPr id="3" name="Slide Number Placeholder 2">
            <a:extLst>
              <a:ext uri="{FF2B5EF4-FFF2-40B4-BE49-F238E27FC236}">
                <a16:creationId xmlns:a16="http://schemas.microsoft.com/office/drawing/2014/main" id="{9F36C838-9AFD-4EE5-B229-7EF1C06D9095}"/>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5</a:t>
            </a:fld>
            <a:endParaRPr lang="en-CA" dirty="0"/>
          </a:p>
        </p:txBody>
      </p:sp>
      <p:sp>
        <p:nvSpPr>
          <p:cNvPr id="14" name="Slide Number Placeholder 7">
            <a:extLst>
              <a:ext uri="{FF2B5EF4-FFF2-40B4-BE49-F238E27FC236}">
                <a16:creationId xmlns:a16="http://schemas.microsoft.com/office/drawing/2014/main" id="{66A78002-2361-4843-AE4C-37AA9355ADBE}"/>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319601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DF1771F8-7070-47D2-A664-C71C1B050B23}"/>
              </a:ext>
            </a:extLst>
          </p:cNvPr>
          <p:cNvSpPr txBox="1">
            <a:spLocks noGrp="1"/>
          </p:cNvSpPr>
          <p:nvPr>
            <p:ph type="title" idx="4294967295"/>
          </p:nvPr>
        </p:nvSpPr>
        <p:spPr>
          <a:xfrm>
            <a:off x="19947" y="11053"/>
            <a:ext cx="4369173"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la date d’expiration du CUE</a:t>
            </a:r>
          </a:p>
        </p:txBody>
      </p:sp>
      <p:grpSp>
        <p:nvGrpSpPr>
          <p:cNvPr id="2" name="Group 1" descr="Capture d’écran des étapes 1 et 2 de Modifier la date d’expiration du CUE, comme décrites dans la table suivante.">
            <a:extLst>
              <a:ext uri="{FF2B5EF4-FFF2-40B4-BE49-F238E27FC236}">
                <a16:creationId xmlns:a16="http://schemas.microsoft.com/office/drawing/2014/main" id="{6327F661-DC16-6DB9-E0CE-FC204A0C17D5}"/>
              </a:ext>
            </a:extLst>
          </p:cNvPr>
          <p:cNvGrpSpPr/>
          <p:nvPr/>
        </p:nvGrpSpPr>
        <p:grpSpPr>
          <a:xfrm>
            <a:off x="0" y="576323"/>
            <a:ext cx="2940717" cy="3687965"/>
            <a:chOff x="0" y="576323"/>
            <a:chExt cx="2940717" cy="3687965"/>
          </a:xfrm>
        </p:grpSpPr>
        <p:pic>
          <p:nvPicPr>
            <p:cNvPr id="33" name="Picture 32" descr="Capture d’écran des étapes 1 et 2 de Modifier la date d’expiration du CUE, comme décrites dans la table suivante.">
              <a:extLst>
                <a:ext uri="{FF2B5EF4-FFF2-40B4-BE49-F238E27FC236}">
                  <a16:creationId xmlns:a16="http://schemas.microsoft.com/office/drawing/2014/main" id="{14F03D7E-DE8D-49AC-9362-F426DFCD5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852402" cy="3656021"/>
            </a:xfrm>
            <a:prstGeom prst="rect">
              <a:avLst/>
            </a:prstGeom>
            <a:ln>
              <a:solidFill>
                <a:schemeClr val="tx1"/>
              </a:solidFill>
            </a:ln>
          </p:spPr>
        </p:pic>
        <p:sp>
          <p:nvSpPr>
            <p:cNvPr id="34" name="Oval 33">
              <a:extLst>
                <a:ext uri="{FF2B5EF4-FFF2-40B4-BE49-F238E27FC236}">
                  <a16:creationId xmlns:a16="http://schemas.microsoft.com/office/drawing/2014/main" id="{A6810A40-0C9F-4A59-9B8A-03C3DC938782}"/>
                </a:ext>
              </a:extLst>
            </p:cNvPr>
            <p:cNvSpPr/>
            <p:nvPr/>
          </p:nvSpPr>
          <p:spPr>
            <a:xfrm>
              <a:off x="617300" y="381356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TextBox 34">
              <a:extLst>
                <a:ext uri="{FF2B5EF4-FFF2-40B4-BE49-F238E27FC236}">
                  <a16:creationId xmlns:a16="http://schemas.microsoft.com/office/drawing/2014/main" id="{BCBFD028-6DE3-49DC-97EA-D231754146E1}"/>
                </a:ext>
              </a:extLst>
            </p:cNvPr>
            <p:cNvSpPr txBox="1"/>
            <p:nvPr/>
          </p:nvSpPr>
          <p:spPr>
            <a:xfrm>
              <a:off x="387198" y="3613755"/>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36" name="Oval 35">
              <a:extLst>
                <a:ext uri="{FF2B5EF4-FFF2-40B4-BE49-F238E27FC236}">
                  <a16:creationId xmlns:a16="http://schemas.microsoft.com/office/drawing/2014/main" id="{31C135B3-5C16-4DA0-83DC-C1DD3A8ADBF3}"/>
                </a:ext>
              </a:extLst>
            </p:cNvPr>
            <p:cNvSpPr/>
            <p:nvPr/>
          </p:nvSpPr>
          <p:spPr>
            <a:xfrm>
              <a:off x="0" y="76612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TextBox 36">
              <a:extLst>
                <a:ext uri="{FF2B5EF4-FFF2-40B4-BE49-F238E27FC236}">
                  <a16:creationId xmlns:a16="http://schemas.microsoft.com/office/drawing/2014/main" id="{438463BB-2B31-46B3-91DA-B4C0C21B5E6F}"/>
                </a:ext>
              </a:extLst>
            </p:cNvPr>
            <p:cNvSpPr txBox="1"/>
            <p:nvPr/>
          </p:nvSpPr>
          <p:spPr>
            <a:xfrm>
              <a:off x="768295" y="57632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4" name="Group 3" descr="Capture d’écran des étapes 3 à 5 de Modifier la date d’expiration du CUE, comme décrites dans la table suivante.">
            <a:extLst>
              <a:ext uri="{FF2B5EF4-FFF2-40B4-BE49-F238E27FC236}">
                <a16:creationId xmlns:a16="http://schemas.microsoft.com/office/drawing/2014/main" id="{C38FCD0D-4BAD-C5B2-FFAD-1B0633BA8A36}"/>
              </a:ext>
            </a:extLst>
          </p:cNvPr>
          <p:cNvGrpSpPr/>
          <p:nvPr/>
        </p:nvGrpSpPr>
        <p:grpSpPr>
          <a:xfrm>
            <a:off x="3102934" y="625960"/>
            <a:ext cx="8794540" cy="3638327"/>
            <a:chOff x="3102934" y="625960"/>
            <a:chExt cx="8794540" cy="3638327"/>
          </a:xfrm>
        </p:grpSpPr>
        <p:pic>
          <p:nvPicPr>
            <p:cNvPr id="32" name="Picture 31" descr="Graphical user interface, table&#10;&#10;Description automatically generated">
              <a:extLst>
                <a:ext uri="{FF2B5EF4-FFF2-40B4-BE49-F238E27FC236}">
                  <a16:creationId xmlns:a16="http://schemas.microsoft.com/office/drawing/2014/main" id="{2F0AF2E2-5EF4-4B88-B6F1-9A78C7AC74CF}"/>
                </a:ext>
              </a:extLst>
            </p:cNvPr>
            <p:cNvPicPr>
              <a:picLocks noChangeAspect="1"/>
            </p:cNvPicPr>
            <p:nvPr/>
          </p:nvPicPr>
          <p:blipFill rotWithShape="1">
            <a:blip r:embed="rId3">
              <a:extLst>
                <a:ext uri="{28A0092B-C50C-407E-A947-70E740481C1C}">
                  <a14:useLocalDpi xmlns:a14="http://schemas.microsoft.com/office/drawing/2010/main" val="0"/>
                </a:ext>
              </a:extLst>
            </a:blip>
            <a:srcRect l="6157"/>
            <a:stretch/>
          </p:blipFill>
          <p:spPr>
            <a:xfrm>
              <a:off x="3102934" y="625960"/>
              <a:ext cx="8794540" cy="3638327"/>
            </a:xfrm>
            <a:prstGeom prst="rect">
              <a:avLst/>
            </a:prstGeom>
            <a:ln>
              <a:solidFill>
                <a:schemeClr val="tx1"/>
              </a:solidFill>
            </a:ln>
          </p:spPr>
        </p:pic>
        <p:sp>
          <p:nvSpPr>
            <p:cNvPr id="38" name="Oval 37">
              <a:extLst>
                <a:ext uri="{FF2B5EF4-FFF2-40B4-BE49-F238E27FC236}">
                  <a16:creationId xmlns:a16="http://schemas.microsoft.com/office/drawing/2014/main" id="{7194C700-518A-4095-9A77-EFA200D9654F}"/>
                </a:ext>
              </a:extLst>
            </p:cNvPr>
            <p:cNvSpPr/>
            <p:nvPr/>
          </p:nvSpPr>
          <p:spPr>
            <a:xfrm>
              <a:off x="10653065" y="1470417"/>
              <a:ext cx="1174933" cy="1946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Oval 38">
              <a:extLst>
                <a:ext uri="{FF2B5EF4-FFF2-40B4-BE49-F238E27FC236}">
                  <a16:creationId xmlns:a16="http://schemas.microsoft.com/office/drawing/2014/main" id="{99762291-317D-4A11-AD86-5CB5B9E62A7C}"/>
                </a:ext>
              </a:extLst>
            </p:cNvPr>
            <p:cNvSpPr/>
            <p:nvPr/>
          </p:nvSpPr>
          <p:spPr>
            <a:xfrm>
              <a:off x="5707129" y="1868324"/>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0EBED29D-5A9F-407F-A7FD-B9ACA089FEFB}"/>
                </a:ext>
              </a:extLst>
            </p:cNvPr>
            <p:cNvSpPr txBox="1"/>
            <p:nvPr/>
          </p:nvSpPr>
          <p:spPr>
            <a:xfrm>
              <a:off x="6381410" y="1399962"/>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41" name="TextBox 40">
              <a:extLst>
                <a:ext uri="{FF2B5EF4-FFF2-40B4-BE49-F238E27FC236}">
                  <a16:creationId xmlns:a16="http://schemas.microsoft.com/office/drawing/2014/main" id="{79D72DB4-59E0-4468-8E60-0EB3A88E5830}"/>
                </a:ext>
              </a:extLst>
            </p:cNvPr>
            <p:cNvSpPr txBox="1"/>
            <p:nvPr/>
          </p:nvSpPr>
          <p:spPr>
            <a:xfrm>
              <a:off x="10498311" y="1129660"/>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2" name="Oval 41">
              <a:extLst>
                <a:ext uri="{FF2B5EF4-FFF2-40B4-BE49-F238E27FC236}">
                  <a16:creationId xmlns:a16="http://schemas.microsoft.com/office/drawing/2014/main" id="{91A669F4-9A27-4AE3-8D83-0518F67BAB6F}"/>
                </a:ext>
              </a:extLst>
            </p:cNvPr>
            <p:cNvSpPr/>
            <p:nvPr/>
          </p:nvSpPr>
          <p:spPr>
            <a:xfrm>
              <a:off x="5556437" y="2465885"/>
              <a:ext cx="844193" cy="3202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3" name="TextBox 42" descr="Capture d’écran des étapes 3 à 5 de Modifier la date d’expiration du CUE, comme décrites dans la table suivante.">
              <a:extLst>
                <a:ext uri="{FF2B5EF4-FFF2-40B4-BE49-F238E27FC236}">
                  <a16:creationId xmlns:a16="http://schemas.microsoft.com/office/drawing/2014/main" id="{DB8E9651-38D6-4911-B22F-3E28F0608628}"/>
                </a:ext>
              </a:extLst>
            </p:cNvPr>
            <p:cNvSpPr txBox="1"/>
            <p:nvPr/>
          </p:nvSpPr>
          <p:spPr>
            <a:xfrm>
              <a:off x="5112402" y="2465885"/>
              <a:ext cx="362600" cy="369332"/>
            </a:xfrm>
            <a:prstGeom prst="rect">
              <a:avLst/>
            </a:prstGeom>
            <a:noFill/>
            <a:ln>
              <a:solidFill>
                <a:schemeClr val="tx1"/>
              </a:solidFill>
            </a:ln>
          </p:spPr>
          <p:txBody>
            <a:bodyPr wrap="none" rtlCol="0">
              <a:spAutoFit/>
            </a:bodyPr>
            <a:lstStyle/>
            <a:p>
              <a:r>
                <a:rPr lang="en-US" b="1" dirty="0"/>
                <a:t>5.</a:t>
              </a:r>
              <a:endParaRPr lang="en-CA" b="1" dirty="0"/>
            </a:p>
          </p:txBody>
        </p:sp>
      </p:grpSp>
      <p:grpSp>
        <p:nvGrpSpPr>
          <p:cNvPr id="5" name="Group 4" descr="Capture d’écran des étapes 6 à 9 de Modifier la date d’expiration du CUE, comme décrites dans la table suivante.">
            <a:extLst>
              <a:ext uri="{FF2B5EF4-FFF2-40B4-BE49-F238E27FC236}">
                <a16:creationId xmlns:a16="http://schemas.microsoft.com/office/drawing/2014/main" id="{29071951-0E86-5A5A-1A66-07F6A2B9936B}"/>
              </a:ext>
            </a:extLst>
          </p:cNvPr>
          <p:cNvGrpSpPr/>
          <p:nvPr/>
        </p:nvGrpSpPr>
        <p:grpSpPr>
          <a:xfrm>
            <a:off x="97602" y="4435764"/>
            <a:ext cx="7236648" cy="2285711"/>
            <a:chOff x="97602" y="4435764"/>
            <a:chExt cx="7236648" cy="2285711"/>
          </a:xfrm>
        </p:grpSpPr>
        <p:pic>
          <p:nvPicPr>
            <p:cNvPr id="16" name="Picture 15" descr="Graphical user interface, text, application, email&#10;&#10;Description automatically generated">
              <a:extLst>
                <a:ext uri="{FF2B5EF4-FFF2-40B4-BE49-F238E27FC236}">
                  <a16:creationId xmlns:a16="http://schemas.microsoft.com/office/drawing/2014/main" id="{9D12396A-17CC-4355-B677-566961122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02" y="4435764"/>
              <a:ext cx="7236648" cy="2285711"/>
            </a:xfrm>
            <a:prstGeom prst="rect">
              <a:avLst/>
            </a:prstGeom>
            <a:ln>
              <a:solidFill>
                <a:schemeClr val="tx1"/>
              </a:solidFill>
            </a:ln>
          </p:spPr>
        </p:pic>
        <p:sp>
          <p:nvSpPr>
            <p:cNvPr id="20" name="Oval 19">
              <a:extLst>
                <a:ext uri="{FF2B5EF4-FFF2-40B4-BE49-F238E27FC236}">
                  <a16:creationId xmlns:a16="http://schemas.microsoft.com/office/drawing/2014/main" id="{3ADC78AC-1946-4AAF-A6C8-A9D8254AC795}"/>
                </a:ext>
              </a:extLst>
            </p:cNvPr>
            <p:cNvSpPr/>
            <p:nvPr/>
          </p:nvSpPr>
          <p:spPr>
            <a:xfrm>
              <a:off x="6006209" y="4622416"/>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TextBox 21">
              <a:extLst>
                <a:ext uri="{FF2B5EF4-FFF2-40B4-BE49-F238E27FC236}">
                  <a16:creationId xmlns:a16="http://schemas.microsoft.com/office/drawing/2014/main" id="{DD79B79A-C1C2-419A-88AC-E21051666F40}"/>
                </a:ext>
              </a:extLst>
            </p:cNvPr>
            <p:cNvSpPr txBox="1"/>
            <p:nvPr/>
          </p:nvSpPr>
          <p:spPr>
            <a:xfrm>
              <a:off x="6126607" y="4845676"/>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23" name="Oval 22">
              <a:extLst>
                <a:ext uri="{FF2B5EF4-FFF2-40B4-BE49-F238E27FC236}">
                  <a16:creationId xmlns:a16="http://schemas.microsoft.com/office/drawing/2014/main" id="{34459E35-DDF1-4847-8FF6-C3074F9DCF75}"/>
                </a:ext>
              </a:extLst>
            </p:cNvPr>
            <p:cNvSpPr/>
            <p:nvPr/>
          </p:nvSpPr>
          <p:spPr>
            <a:xfrm>
              <a:off x="123069" y="5753973"/>
              <a:ext cx="2781764" cy="3651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Oval 27">
              <a:extLst>
                <a:ext uri="{FF2B5EF4-FFF2-40B4-BE49-F238E27FC236}">
                  <a16:creationId xmlns:a16="http://schemas.microsoft.com/office/drawing/2014/main" id="{D72F241C-FBEA-408D-90D6-895E550DA3DE}"/>
                </a:ext>
              </a:extLst>
            </p:cNvPr>
            <p:cNvSpPr/>
            <p:nvPr/>
          </p:nvSpPr>
          <p:spPr>
            <a:xfrm>
              <a:off x="4980886" y="5900984"/>
              <a:ext cx="1529886"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TextBox 29">
              <a:extLst>
                <a:ext uri="{FF2B5EF4-FFF2-40B4-BE49-F238E27FC236}">
                  <a16:creationId xmlns:a16="http://schemas.microsoft.com/office/drawing/2014/main" id="{3835650E-CA62-48C9-9F41-2687740B47E1}"/>
                </a:ext>
              </a:extLst>
            </p:cNvPr>
            <p:cNvSpPr txBox="1"/>
            <p:nvPr/>
          </p:nvSpPr>
          <p:spPr>
            <a:xfrm>
              <a:off x="4749802" y="5641496"/>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24" name="TextBox 23">
              <a:extLst>
                <a:ext uri="{FF2B5EF4-FFF2-40B4-BE49-F238E27FC236}">
                  <a16:creationId xmlns:a16="http://schemas.microsoft.com/office/drawing/2014/main" id="{E44B6791-B6C0-4FD0-9407-420E6407A6FE}"/>
                </a:ext>
              </a:extLst>
            </p:cNvPr>
            <p:cNvSpPr txBox="1"/>
            <p:nvPr/>
          </p:nvSpPr>
          <p:spPr>
            <a:xfrm>
              <a:off x="2904833" y="5433419"/>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26" name="TextBox 25">
              <a:extLst>
                <a:ext uri="{FF2B5EF4-FFF2-40B4-BE49-F238E27FC236}">
                  <a16:creationId xmlns:a16="http://schemas.microsoft.com/office/drawing/2014/main" id="{374E0EA0-8658-4046-A122-6571225E611E}"/>
                </a:ext>
              </a:extLst>
            </p:cNvPr>
            <p:cNvSpPr txBox="1"/>
            <p:nvPr/>
          </p:nvSpPr>
          <p:spPr>
            <a:xfrm>
              <a:off x="5242280" y="4641494"/>
              <a:ext cx="764381" cy="230832"/>
            </a:xfrm>
            <a:prstGeom prst="rect">
              <a:avLst/>
            </a:prstGeom>
            <a:solidFill>
              <a:schemeClr val="bg1"/>
            </a:solidFill>
          </p:spPr>
          <p:txBody>
            <a:bodyPr wrap="square">
              <a:spAutoFit/>
            </a:bodyPr>
            <a:lstStyle/>
            <a:p>
              <a:pPr algn="l"/>
              <a:r>
                <a:rPr lang="en-CA" sz="900" b="1" i="0" u="none" strike="noStrike" dirty="0">
                  <a:solidFill>
                    <a:srgbClr val="0062FF"/>
                  </a:solidFill>
                  <a:effectLst/>
                  <a:latin typeface="Trebuchet MS" panose="020B0603020202020204" pitchFamily="34" charset="0"/>
                </a:rPr>
                <a:t>Problème</a:t>
              </a:r>
              <a:endParaRPr lang="en-CA" sz="1200" dirty="0"/>
            </a:p>
          </p:txBody>
        </p:sp>
        <p:sp>
          <p:nvSpPr>
            <p:cNvPr id="44" name="Oval 43">
              <a:extLst>
                <a:ext uri="{FF2B5EF4-FFF2-40B4-BE49-F238E27FC236}">
                  <a16:creationId xmlns:a16="http://schemas.microsoft.com/office/drawing/2014/main" id="{8E0DC274-D3D3-4328-9996-355DB9D4046B}"/>
                </a:ext>
              </a:extLst>
            </p:cNvPr>
            <p:cNvSpPr/>
            <p:nvPr/>
          </p:nvSpPr>
          <p:spPr>
            <a:xfrm>
              <a:off x="5260079" y="4572244"/>
              <a:ext cx="752515" cy="369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5" name="TextBox 44">
              <a:extLst>
                <a:ext uri="{FF2B5EF4-FFF2-40B4-BE49-F238E27FC236}">
                  <a16:creationId xmlns:a16="http://schemas.microsoft.com/office/drawing/2014/main" id="{517B5CB5-E69C-403B-A921-51F4CC998989}"/>
                </a:ext>
              </a:extLst>
            </p:cNvPr>
            <p:cNvSpPr txBox="1"/>
            <p:nvPr/>
          </p:nvSpPr>
          <p:spPr>
            <a:xfrm>
              <a:off x="5443170" y="4982489"/>
              <a:ext cx="362600" cy="369332"/>
            </a:xfrm>
            <a:prstGeom prst="rect">
              <a:avLst/>
            </a:prstGeom>
            <a:noFill/>
            <a:ln>
              <a:solidFill>
                <a:schemeClr val="tx1"/>
              </a:solidFill>
            </a:ln>
          </p:spPr>
          <p:txBody>
            <a:bodyPr wrap="none" rtlCol="0">
              <a:spAutoFit/>
            </a:bodyPr>
            <a:lstStyle/>
            <a:p>
              <a:r>
                <a:rPr lang="en-US" b="1" dirty="0"/>
                <a:t>9.</a:t>
              </a:r>
              <a:endParaRPr lang="en-CA" b="1" dirty="0"/>
            </a:p>
          </p:txBody>
        </p:sp>
      </p:grpSp>
      <p:graphicFrame>
        <p:nvGraphicFramePr>
          <p:cNvPr id="46" name="Table 45">
            <a:extLst>
              <a:ext uri="{FF2B5EF4-FFF2-40B4-BE49-F238E27FC236}">
                <a16:creationId xmlns:a16="http://schemas.microsoft.com/office/drawing/2014/main" id="{0DAD74D5-A830-4400-92B5-170CE7212417}"/>
              </a:ext>
            </a:extLst>
          </p:cNvPr>
          <p:cNvGraphicFramePr>
            <a:graphicFrameLocks noGrp="1"/>
          </p:cNvGraphicFramePr>
          <p:nvPr>
            <p:extLst>
              <p:ext uri="{D42A27DB-BD31-4B8C-83A1-F6EECF244321}">
                <p14:modId xmlns:p14="http://schemas.microsoft.com/office/powerpoint/2010/main" val="3359026485"/>
              </p:ext>
            </p:extLst>
          </p:nvPr>
        </p:nvGraphicFramePr>
        <p:xfrm>
          <a:off x="7448263" y="4457424"/>
          <a:ext cx="4449211" cy="2133600"/>
        </p:xfrm>
        <a:graphic>
          <a:graphicData uri="http://schemas.openxmlformats.org/drawingml/2006/table">
            <a:tbl>
              <a:tblPr firstRow="1">
                <a:tableStyleId>{5940675A-B579-460E-94D1-54222C63F5DA}</a:tableStyleId>
              </a:tblPr>
              <a:tblGrid>
                <a:gridCol w="4449211">
                  <a:extLst>
                    <a:ext uri="{9D8B030D-6E8A-4147-A177-3AD203B41FA5}">
                      <a16:colId xmlns:a16="http://schemas.microsoft.com/office/drawing/2014/main" val="1511043973"/>
                    </a:ext>
                  </a:extLst>
                </a:gridCol>
              </a:tblGrid>
              <a:tr h="81140">
                <a:tc>
                  <a:txBody>
                    <a:bodyPr/>
                    <a:lstStyle/>
                    <a:p>
                      <a:pPr algn="l" rtl="0" fontAlgn="b"/>
                      <a:r>
                        <a:rPr lang="fr-ca" sz="1400" b="0" u="none" strike="noStrike" baseline="0" dirty="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8023597"/>
                  </a:ext>
                </a:extLst>
              </a:tr>
              <a:tr h="71104">
                <a:tc>
                  <a:txBody>
                    <a:bodyPr/>
                    <a:lstStyle/>
                    <a:p>
                      <a:pPr algn="l" rtl="0" fontAlgn="b"/>
                      <a:r>
                        <a:rPr lang="fr-ca" sz="1400" b="0" u="none" strike="noStrike" baseline="0">
                          <a:effectLst/>
                        </a:rPr>
                        <a:t>2. Sélectionnez « Contrat d’utilisation de l’espace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9260125"/>
                  </a:ext>
                </a:extLst>
              </a:tr>
              <a:tr h="71104">
                <a:tc>
                  <a:txBody>
                    <a:bodyPr/>
                    <a:lstStyle/>
                    <a:p>
                      <a:pPr algn="l" rtl="0" fontAlgn="b"/>
                      <a:r>
                        <a:rPr lang="fr-ca" sz="1400" b="0" u="none" strike="noStrike" baseline="0">
                          <a:effectLst/>
                        </a:rPr>
                        <a:t>3. Entrez la « SFIS ID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5816604"/>
                  </a:ext>
                </a:extLst>
              </a:tr>
              <a:tr h="71104">
                <a:tc>
                  <a:txBody>
                    <a:bodyPr/>
                    <a:lstStyle/>
                    <a:p>
                      <a:pPr algn="l" rtl="0" fontAlgn="b"/>
                      <a:r>
                        <a:rPr lang="fr-ca" sz="1400" b="0" u="none" strike="noStrike" baseline="0">
                          <a:effectLst/>
                        </a:rPr>
                        <a:t>4. Sélectionnez « Appliquez les filtres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918592"/>
                  </a:ext>
                </a:extLst>
              </a:tr>
              <a:tr h="121710">
                <a:tc>
                  <a:txBody>
                    <a:bodyPr/>
                    <a:lstStyle/>
                    <a:p>
                      <a:pPr algn="l" rtl="0" fontAlgn="b"/>
                      <a:r>
                        <a:rPr lang="fr-ca" sz="1400" b="0" u="none" strike="noStrike" baseline="0" dirty="0">
                          <a:effectLst/>
                        </a:rPr>
                        <a:t>5. Sélectionnez pour ouvrir le dossier (un seul clic suffit)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3021397"/>
                  </a:ext>
                </a:extLst>
              </a:tr>
              <a:tr h="202849">
                <a:tc>
                  <a:txBody>
                    <a:bodyPr/>
                    <a:lstStyle/>
                    <a:p>
                      <a:pPr algn="l" rtl="0" fontAlgn="b"/>
                      <a:r>
                        <a:rPr lang="fr-ca" sz="1400" b="0" u="none" strike="noStrike" baseline="0">
                          <a:effectLst/>
                        </a:rPr>
                        <a:t>6. Sélectionnez « Réviser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1162562"/>
                  </a:ext>
                </a:extLst>
              </a:tr>
              <a:tr h="81140">
                <a:tc>
                  <a:txBody>
                    <a:bodyPr/>
                    <a:lstStyle/>
                    <a:p>
                      <a:pPr algn="l" rtl="0" fontAlgn="b"/>
                      <a:r>
                        <a:rPr lang="fr-ca" sz="1400" b="0" u="none" strike="noStrike" baseline="0">
                          <a:effectLst/>
                        </a:rPr>
                        <a:t>7. Naviguez jusqu’à « Dates d’accord d’utilisation d’espace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2578649"/>
                  </a:ext>
                </a:extLst>
              </a:tr>
              <a:tr h="81140">
                <a:tc>
                  <a:txBody>
                    <a:bodyPr/>
                    <a:lstStyle/>
                    <a:p>
                      <a:pPr algn="l" rtl="0" fontAlgn="b"/>
                      <a:r>
                        <a:rPr lang="fr-ca" sz="1400" b="0" u="none" strike="noStrike" baseline="0" dirty="0">
                          <a:effectLst/>
                        </a:rPr>
                        <a:t>8. Entrez la date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775791"/>
                  </a:ext>
                </a:extLst>
              </a:tr>
              <a:tr h="71104">
                <a:tc>
                  <a:txBody>
                    <a:bodyPr/>
                    <a:lstStyle/>
                    <a:p>
                      <a:pPr algn="l" rtl="0" fontAlgn="b"/>
                      <a:r>
                        <a:rPr lang="fr-ca" sz="1400" b="0" u="none" strike="noStrike" baseline="0" dirty="0">
                          <a:effectLst/>
                        </a:rPr>
                        <a:t>9. Sélectionnez « </a:t>
                      </a:r>
                      <a:r>
                        <a:rPr lang="fr-CA" sz="1400" b="0" u="none" strike="noStrike" baseline="0" dirty="0">
                          <a:effectLst/>
                        </a:rPr>
                        <a:t>Problème</a:t>
                      </a:r>
                      <a:r>
                        <a:rPr lang="fr-ca" sz="1400" b="0" u="none" strike="noStrike" baseline="0" dirty="0">
                          <a:effectLst/>
                        </a:rPr>
                        <a:t> » si aucune autre modification n’est nécessaire dans le formulaire CUE.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5302143"/>
                  </a:ext>
                </a:extLst>
              </a:tr>
            </a:tbl>
          </a:graphicData>
        </a:graphic>
      </p:graphicFrame>
      <p:sp>
        <p:nvSpPr>
          <p:cNvPr id="3" name="Slide Number Placeholder 2">
            <a:extLst>
              <a:ext uri="{FF2B5EF4-FFF2-40B4-BE49-F238E27FC236}">
                <a16:creationId xmlns:a16="http://schemas.microsoft.com/office/drawing/2014/main" id="{571A3219-12DE-459B-A93C-A5360562B783}"/>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6</a:t>
            </a:fld>
            <a:endParaRPr lang="en-CA" dirty="0"/>
          </a:p>
        </p:txBody>
      </p:sp>
      <p:sp>
        <p:nvSpPr>
          <p:cNvPr id="31" name="Slide Number Placeholder 7">
            <a:extLst>
              <a:ext uri="{FF2B5EF4-FFF2-40B4-BE49-F238E27FC236}">
                <a16:creationId xmlns:a16="http://schemas.microsoft.com/office/drawing/2014/main" id="{460693A5-F908-499D-91D6-C3611D98C7D4}"/>
              </a:ext>
              <a:ext uri="{C183D7F6-B498-43B3-948B-1728B52AA6E4}">
                <adec:decorative xmlns:adec="http://schemas.microsoft.com/office/drawing/2017/decorative" val="1"/>
              </a:ext>
            </a:extLst>
          </p:cNvPr>
          <p:cNvSpPr txBox="1">
            <a:spLocks/>
          </p:cNvSpPr>
          <p:nvPr/>
        </p:nvSpPr>
        <p:spPr>
          <a:xfrm>
            <a:off x="493979" y="649636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228774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72BAE7EC-DFD8-479E-A468-C3EE42F3CEB2}"/>
              </a:ext>
            </a:extLst>
          </p:cNvPr>
          <p:cNvSpPr txBox="1">
            <a:spLocks noGrp="1"/>
          </p:cNvSpPr>
          <p:nvPr>
            <p:ph type="title" idx="4294967295"/>
          </p:nvPr>
        </p:nvSpPr>
        <p:spPr>
          <a:xfrm>
            <a:off x="-3862" y="-15390"/>
            <a:ext cx="5586055"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Modifier la date d’entrée en vigueur du CUE</a:t>
            </a:r>
          </a:p>
        </p:txBody>
      </p:sp>
      <p:grpSp>
        <p:nvGrpSpPr>
          <p:cNvPr id="2" name="Group 1" descr="Capture d’écran des étapes 1 et 2 de Modifier la date d’entrée en vigueur du CUE, mettant en évidence le bouton d’accueil sur le panneau à gauche et le lien « Contrats d’utilisation d’espace ».">
            <a:extLst>
              <a:ext uri="{FF2B5EF4-FFF2-40B4-BE49-F238E27FC236}">
                <a16:creationId xmlns:a16="http://schemas.microsoft.com/office/drawing/2014/main" id="{C3ADEE62-5884-6CDB-0FEA-7BBFBE3BE796}"/>
              </a:ext>
            </a:extLst>
          </p:cNvPr>
          <p:cNvGrpSpPr/>
          <p:nvPr/>
        </p:nvGrpSpPr>
        <p:grpSpPr>
          <a:xfrm>
            <a:off x="9289" y="700341"/>
            <a:ext cx="2940717" cy="3687965"/>
            <a:chOff x="9289" y="700341"/>
            <a:chExt cx="2940717" cy="3687965"/>
          </a:xfrm>
        </p:grpSpPr>
        <p:pic>
          <p:nvPicPr>
            <p:cNvPr id="43" name="Picture 42" descr="Graphical user interface, text, application&#10;&#10;Description automatically generated">
              <a:extLst>
                <a:ext uri="{FF2B5EF4-FFF2-40B4-BE49-F238E27FC236}">
                  <a16:creationId xmlns:a16="http://schemas.microsoft.com/office/drawing/2014/main" id="{8F0BF980-17C0-4D26-911C-A5947B7AA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4" y="732285"/>
              <a:ext cx="2852402" cy="3656021"/>
            </a:xfrm>
            <a:prstGeom prst="rect">
              <a:avLst/>
            </a:prstGeom>
            <a:ln>
              <a:solidFill>
                <a:schemeClr val="tx1"/>
              </a:solidFill>
            </a:ln>
          </p:spPr>
        </p:pic>
        <p:sp>
          <p:nvSpPr>
            <p:cNvPr id="50" name="Oval 49">
              <a:extLst>
                <a:ext uri="{FF2B5EF4-FFF2-40B4-BE49-F238E27FC236}">
                  <a16:creationId xmlns:a16="http://schemas.microsoft.com/office/drawing/2014/main" id="{9AAF376D-F527-4C0C-8C6C-6C77D2877023}"/>
                </a:ext>
              </a:extLst>
            </p:cNvPr>
            <p:cNvSpPr/>
            <p:nvPr/>
          </p:nvSpPr>
          <p:spPr>
            <a:xfrm>
              <a:off x="626589" y="3937582"/>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1" name="TextBox 50">
              <a:extLst>
                <a:ext uri="{FF2B5EF4-FFF2-40B4-BE49-F238E27FC236}">
                  <a16:creationId xmlns:a16="http://schemas.microsoft.com/office/drawing/2014/main" id="{CC4DC3D3-C135-4AEF-AB12-24631C918AB7}"/>
                </a:ext>
              </a:extLst>
            </p:cNvPr>
            <p:cNvSpPr txBox="1"/>
            <p:nvPr/>
          </p:nvSpPr>
          <p:spPr>
            <a:xfrm>
              <a:off x="396487" y="3737773"/>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52" name="Oval 51">
              <a:extLst>
                <a:ext uri="{FF2B5EF4-FFF2-40B4-BE49-F238E27FC236}">
                  <a16:creationId xmlns:a16="http://schemas.microsoft.com/office/drawing/2014/main" id="{DC5B4664-ED44-4346-A8BD-00369F82A13F}"/>
                </a:ext>
              </a:extLst>
            </p:cNvPr>
            <p:cNvSpPr/>
            <p:nvPr/>
          </p:nvSpPr>
          <p:spPr>
            <a:xfrm>
              <a:off x="9289" y="890141"/>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3" name="TextBox 52">
              <a:extLst>
                <a:ext uri="{FF2B5EF4-FFF2-40B4-BE49-F238E27FC236}">
                  <a16:creationId xmlns:a16="http://schemas.microsoft.com/office/drawing/2014/main" id="{B8CFB839-A3B8-44F0-8BD0-B2E395B194B0}"/>
                </a:ext>
              </a:extLst>
            </p:cNvPr>
            <p:cNvSpPr txBox="1"/>
            <p:nvPr/>
          </p:nvSpPr>
          <p:spPr>
            <a:xfrm>
              <a:off x="777584" y="700341"/>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3" name="Group 2" descr="Capture d’écran de l’étape 3 de Modifier la date d’entrée en vigueur du CUE, mettant en évidence le bouton « Ajouter ».">
            <a:extLst>
              <a:ext uri="{FF2B5EF4-FFF2-40B4-BE49-F238E27FC236}">
                <a16:creationId xmlns:a16="http://schemas.microsoft.com/office/drawing/2014/main" id="{54BB50E2-FD56-6838-79F2-9069331B5DAE}"/>
              </a:ext>
            </a:extLst>
          </p:cNvPr>
          <p:cNvGrpSpPr/>
          <p:nvPr/>
        </p:nvGrpSpPr>
        <p:grpSpPr>
          <a:xfrm>
            <a:off x="3150936" y="718828"/>
            <a:ext cx="8910143" cy="1392648"/>
            <a:chOff x="3150936" y="718828"/>
            <a:chExt cx="8910143" cy="1392648"/>
          </a:xfrm>
        </p:grpSpPr>
        <p:pic>
          <p:nvPicPr>
            <p:cNvPr id="10" name="Picture 9" descr="Graphical user interface, text, application&#10;&#10;Description automatically generated">
              <a:extLst>
                <a:ext uri="{FF2B5EF4-FFF2-40B4-BE49-F238E27FC236}">
                  <a16:creationId xmlns:a16="http://schemas.microsoft.com/office/drawing/2014/main" id="{00967154-E23F-4177-83CC-350105A86297}"/>
                </a:ext>
              </a:extLst>
            </p:cNvPr>
            <p:cNvPicPr>
              <a:picLocks noChangeAspect="1"/>
            </p:cNvPicPr>
            <p:nvPr/>
          </p:nvPicPr>
          <p:blipFill rotWithShape="1">
            <a:blip r:embed="rId3">
              <a:extLst>
                <a:ext uri="{28A0092B-C50C-407E-A947-70E740481C1C}">
                  <a14:useLocalDpi xmlns:a14="http://schemas.microsoft.com/office/drawing/2010/main" val="0"/>
                </a:ext>
              </a:extLst>
            </a:blip>
            <a:srcRect t="4929" b="18490"/>
            <a:stretch/>
          </p:blipFill>
          <p:spPr>
            <a:xfrm>
              <a:off x="3150936" y="718828"/>
              <a:ext cx="8910143" cy="1392648"/>
            </a:xfrm>
            <a:prstGeom prst="rect">
              <a:avLst/>
            </a:prstGeom>
            <a:ln>
              <a:solidFill>
                <a:schemeClr val="tx1"/>
              </a:solidFill>
            </a:ln>
          </p:spPr>
        </p:pic>
        <p:sp>
          <p:nvSpPr>
            <p:cNvPr id="13" name="TextBox 12">
              <a:extLst>
                <a:ext uri="{FF2B5EF4-FFF2-40B4-BE49-F238E27FC236}">
                  <a16:creationId xmlns:a16="http://schemas.microsoft.com/office/drawing/2014/main" id="{E485D651-DDA5-4162-8620-CFE5FEC32589}"/>
                </a:ext>
              </a:extLst>
            </p:cNvPr>
            <p:cNvSpPr txBox="1"/>
            <p:nvPr/>
          </p:nvSpPr>
          <p:spPr>
            <a:xfrm>
              <a:off x="8578939" y="1352813"/>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0" name="Oval 19">
              <a:extLst>
                <a:ext uri="{FF2B5EF4-FFF2-40B4-BE49-F238E27FC236}">
                  <a16:creationId xmlns:a16="http://schemas.microsoft.com/office/drawing/2014/main" id="{3ADC78AC-1946-4AAF-A6C8-A9D8254AC795}"/>
                </a:ext>
              </a:extLst>
            </p:cNvPr>
            <p:cNvSpPr/>
            <p:nvPr/>
          </p:nvSpPr>
          <p:spPr>
            <a:xfrm>
              <a:off x="8970458" y="1498885"/>
              <a:ext cx="603396" cy="2232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6" name="TextBox 35">
            <a:extLst>
              <a:ext uri="{FF2B5EF4-FFF2-40B4-BE49-F238E27FC236}">
                <a16:creationId xmlns:a16="http://schemas.microsoft.com/office/drawing/2014/main" id="{0A67198F-349C-43B9-81A7-41EB4D106A75}"/>
              </a:ext>
            </a:extLst>
          </p:cNvPr>
          <p:cNvSpPr txBox="1"/>
          <p:nvPr/>
        </p:nvSpPr>
        <p:spPr>
          <a:xfrm>
            <a:off x="3038321" y="2135208"/>
            <a:ext cx="3176047" cy="4716676"/>
          </a:xfrm>
          <a:prstGeom prst="rect">
            <a:avLst/>
          </a:prstGeom>
          <a:noFill/>
          <a:ln>
            <a:solidFill>
              <a:schemeClr val="tx1"/>
            </a:solidFill>
          </a:ln>
        </p:spPr>
        <p:txBody>
          <a:bodyPr wrap="square">
            <a:spAutoFit/>
          </a:bodyPr>
          <a:lstStyle/>
          <a:p>
            <a:pPr lvl="0" algn="l" rtl="0">
              <a:spcBef>
                <a:spcPts val="600"/>
              </a:spcBef>
              <a:spcAft>
                <a:spcPts val="1000"/>
              </a:spcAft>
              <a:tabLst>
                <a:tab pos="228600" algn="l"/>
              </a:tabLst>
            </a:pP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4. Dans l’onglet Dispositions générales &gt; Remplir les champs obligatoires (*) :</a:t>
            </a:r>
            <a:endParaRPr lang="fr-ca" sz="105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lgn="l" rtl="0">
              <a:spcBef>
                <a:spcPts val="600"/>
              </a:spcBef>
              <a:spcAft>
                <a:spcPts val="1000"/>
              </a:spcAft>
              <a:buFont typeface="Symbol" panose="05050102010706020507" pitchFamily="18" charset="2"/>
              <a:buChar char=""/>
              <a:tabLst>
                <a:tab pos="685800" algn="l"/>
              </a:tabLst>
            </a:pPr>
            <a:r>
              <a:rPr lang="fr-ca" sz="105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Nom </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Nom court de l’école/du programme (par exemple, </a:t>
            </a:r>
            <a:r>
              <a:rPr lang="fr-ca" sz="1050" b="0" i="0" u="none" baseline="0" dirty="0" err="1">
                <a:effectLst/>
                <a:latin typeface="Source Sans Pro" panose="020B0503030403020204" pitchFamily="34" charset="0"/>
                <a:ea typeface="Source Sans Pro Light" panose="020B0403030403020204" pitchFamily="34" charset="0"/>
                <a:cs typeface="Angsana New" panose="02020603050405020304" pitchFamily="18" charset="-34"/>
              </a:rPr>
              <a:t>Odre</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Street PS { }). L’ID SFIS doit être indiqué à l’intérieur des crochets; l’ID SFIS sera disponible après avoir appuyé sur le bouton « </a:t>
            </a:r>
            <a:r>
              <a:rPr lang="fr-ca" sz="105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Réviser</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  Après avoir créé ce numéro, il faut l’ajouter à l’intérieur. </a:t>
            </a:r>
            <a:endParaRPr lang="fr-ca" sz="105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lgn="l" rtl="0">
              <a:spcBef>
                <a:spcPts val="600"/>
              </a:spcBef>
              <a:spcAft>
                <a:spcPts val="1000"/>
              </a:spcAft>
              <a:buFont typeface="Symbol" panose="05050102010706020507" pitchFamily="18" charset="2"/>
              <a:buChar char=""/>
              <a:tabLst>
                <a:tab pos="685800" algn="l"/>
              </a:tabLst>
            </a:pPr>
            <a:r>
              <a:rPr lang="fr-ca" sz="105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Chemin d’organisation - </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Sélectionnez « </a:t>
            </a:r>
            <a:r>
              <a:rPr lang="fr-ca" sz="105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Rechercher </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recherchez le dossier de la division correspondant à ce nom de CUE. </a:t>
            </a:r>
            <a:endParaRPr lang="fr-ca" sz="105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marL="742950" lvl="1" indent="-285750" algn="l" rtl="0">
              <a:spcBef>
                <a:spcPts val="600"/>
              </a:spcBef>
              <a:spcAft>
                <a:spcPts val="1000"/>
              </a:spcAft>
              <a:buFont typeface="Symbol" panose="05050102010706020507" pitchFamily="18" charset="2"/>
              <a:buChar char=""/>
              <a:tabLst>
                <a:tab pos="685800" algn="l"/>
              </a:tabLst>
            </a:pPr>
            <a:r>
              <a:rPr lang="fr-ca" sz="105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Date de début </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date de début du programme.</a:t>
            </a:r>
            <a:endParaRPr lang="fr-ca" sz="1050" dirty="0">
              <a:effectLst/>
              <a:latin typeface="Source Sans Pro" panose="020B0503030403020204" pitchFamily="34" charset="0"/>
              <a:ea typeface="Source Sans Pro Light" panose="020B0403030403020204" pitchFamily="34" charset="0"/>
              <a:cs typeface="Angsana New" panose="02020603050405020304" pitchFamily="18" charset="-34"/>
            </a:endParaRPr>
          </a:p>
          <a:p>
            <a:pPr lvl="0" algn="l" rtl="0">
              <a:spcBef>
                <a:spcPts val="600"/>
              </a:spcBef>
              <a:spcAft>
                <a:spcPts val="1000"/>
              </a:spcAft>
              <a:tabLst>
                <a:tab pos="228600" algn="l"/>
              </a:tabLst>
            </a:pP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5. Cliquez sur « </a:t>
            </a:r>
            <a:r>
              <a:rPr lang="fr-ca" sz="105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Réviser</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a:t>
            </a:r>
          </a:p>
          <a:p>
            <a:pPr lvl="0" algn="l" rtl="0">
              <a:spcBef>
                <a:spcPts val="600"/>
              </a:spcBef>
              <a:spcAft>
                <a:spcPts val="1000"/>
              </a:spcAft>
              <a:tabLst>
                <a:tab pos="228600" algn="l"/>
              </a:tabLst>
            </a:pPr>
            <a:r>
              <a:rPr lang="fr-ca" sz="1050" b="0" i="0" u="none" baseline="0" dirty="0">
                <a:latin typeface="Source Sans Pro" panose="020B0503030403020204" pitchFamily="34" charset="0"/>
                <a:ea typeface="Source Sans Pro Light" panose="020B0403030403020204" pitchFamily="34" charset="0"/>
                <a:cs typeface="Angsana New" panose="02020603050405020304" pitchFamily="18" charset="-34"/>
              </a:rPr>
              <a:t>6. Cliquez sur « </a:t>
            </a:r>
            <a:r>
              <a:rPr lang="fr-ca" sz="1050" b="1" i="0" u="none" baseline="0" dirty="0">
                <a:latin typeface="Source Sans Pro" panose="020B0503030403020204" pitchFamily="34" charset="0"/>
                <a:ea typeface="Source Sans Pro Light" panose="020B0403030403020204" pitchFamily="34" charset="0"/>
                <a:cs typeface="Angsana New" panose="02020603050405020304" pitchFamily="18" charset="-34"/>
              </a:rPr>
              <a:t>Sauvegarder</a:t>
            </a:r>
            <a:r>
              <a:rPr lang="fr-ca" sz="1050" b="0" i="0" u="none" baseline="0" dirty="0">
                <a:latin typeface="Source Sans Pro" panose="020B0503030403020204" pitchFamily="34" charset="0"/>
                <a:ea typeface="Source Sans Pro Light" panose="020B0403030403020204" pitchFamily="34" charset="0"/>
                <a:cs typeface="Angsana New" panose="02020603050405020304" pitchFamily="18" charset="-34"/>
              </a:rPr>
              <a:t> »</a:t>
            </a:r>
          </a:p>
          <a:p>
            <a:pPr lvl="0" algn="l" rtl="0">
              <a:spcBef>
                <a:spcPts val="600"/>
              </a:spcBef>
              <a:spcAft>
                <a:spcPts val="1000"/>
              </a:spcAft>
              <a:tabLst>
                <a:tab pos="228600" algn="l"/>
              </a:tabLst>
            </a:pP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7. Sélectionnez « </a:t>
            </a:r>
            <a:r>
              <a:rPr lang="fr-CA" sz="1050" b="1"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Problème</a:t>
            </a:r>
            <a:r>
              <a:rPr lang="fr-ca" sz="1050" b="0" i="0" u="none" baseline="0" dirty="0">
                <a:effectLst/>
                <a:latin typeface="Source Sans Pro" panose="020B0503030403020204" pitchFamily="34" charset="0"/>
                <a:ea typeface="Source Sans Pro Light" panose="020B0403030403020204" pitchFamily="34" charset="0"/>
                <a:cs typeface="Angsana New" panose="02020603050405020304" pitchFamily="18" charset="-34"/>
              </a:rPr>
              <a:t> » - le dossier sera soumis à approbation et le statut restera « Révision en cours » jusqu’à ce que le dossier soit approuvé.</a:t>
            </a:r>
            <a:endParaRPr lang="fr-ca" sz="1050" dirty="0">
              <a:effectLst/>
              <a:latin typeface="Source Sans Pro" panose="020B0503030403020204" pitchFamily="34" charset="0"/>
              <a:ea typeface="Source Sans Pro Light" panose="020B0403030403020204" pitchFamily="34" charset="0"/>
              <a:cs typeface="Angsana New" panose="02020603050405020304" pitchFamily="18" charset="-34"/>
            </a:endParaRPr>
          </a:p>
        </p:txBody>
      </p:sp>
      <p:grpSp>
        <p:nvGrpSpPr>
          <p:cNvPr id="4" name="Group 3" descr="Deux captures d’écran des étapes 4 à 7 de Modifier la date d’entrée en vigueur du CUE, comme décrites dans le paragraphe suivant.">
            <a:extLst>
              <a:ext uri="{FF2B5EF4-FFF2-40B4-BE49-F238E27FC236}">
                <a16:creationId xmlns:a16="http://schemas.microsoft.com/office/drawing/2014/main" id="{2822C260-04B2-22C1-2040-D0C5158E7F91}"/>
              </a:ext>
            </a:extLst>
          </p:cNvPr>
          <p:cNvGrpSpPr/>
          <p:nvPr/>
        </p:nvGrpSpPr>
        <p:grpSpPr>
          <a:xfrm>
            <a:off x="6273093" y="2200733"/>
            <a:ext cx="5860323" cy="4419827"/>
            <a:chOff x="6273093" y="2200733"/>
            <a:chExt cx="5860323" cy="4419827"/>
          </a:xfrm>
        </p:grpSpPr>
        <p:pic>
          <p:nvPicPr>
            <p:cNvPr id="15" name="Picture 14" descr="Graphical user interface, text, application, email&#10;&#10;Description automatically generated">
              <a:extLst>
                <a:ext uri="{FF2B5EF4-FFF2-40B4-BE49-F238E27FC236}">
                  <a16:creationId xmlns:a16="http://schemas.microsoft.com/office/drawing/2014/main" id="{4FF7F261-B458-454E-9E75-4EA20A0D3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093" y="2200733"/>
              <a:ext cx="5818994" cy="3562533"/>
            </a:xfrm>
            <a:prstGeom prst="rect">
              <a:avLst/>
            </a:prstGeom>
            <a:ln>
              <a:solidFill>
                <a:schemeClr val="tx1"/>
              </a:solidFill>
            </a:ln>
          </p:spPr>
        </p:pic>
        <p:pic>
          <p:nvPicPr>
            <p:cNvPr id="12" name="Picture 11">
              <a:extLst>
                <a:ext uri="{FF2B5EF4-FFF2-40B4-BE49-F238E27FC236}">
                  <a16:creationId xmlns:a16="http://schemas.microsoft.com/office/drawing/2014/main" id="{2988250B-1B77-481F-BBAF-F8FA867FB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3093" y="5763266"/>
              <a:ext cx="5818994" cy="857294"/>
            </a:xfrm>
            <a:prstGeom prst="rect">
              <a:avLst/>
            </a:prstGeom>
            <a:ln>
              <a:solidFill>
                <a:schemeClr val="tx1"/>
              </a:solidFill>
            </a:ln>
          </p:spPr>
        </p:pic>
        <p:sp>
          <p:nvSpPr>
            <p:cNvPr id="32" name="Oval 31">
              <a:extLst>
                <a:ext uri="{FF2B5EF4-FFF2-40B4-BE49-F238E27FC236}">
                  <a16:creationId xmlns:a16="http://schemas.microsoft.com/office/drawing/2014/main" id="{99F3264C-F226-4262-9284-FD95098B8614}"/>
                </a:ext>
              </a:extLst>
            </p:cNvPr>
            <p:cNvSpPr/>
            <p:nvPr/>
          </p:nvSpPr>
          <p:spPr>
            <a:xfrm>
              <a:off x="8011728" y="3087619"/>
              <a:ext cx="1859622" cy="206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Oval 32">
              <a:extLst>
                <a:ext uri="{FF2B5EF4-FFF2-40B4-BE49-F238E27FC236}">
                  <a16:creationId xmlns:a16="http://schemas.microsoft.com/office/drawing/2014/main" id="{0DA624C8-E611-4081-8C4D-3CAAC57CEF7C}"/>
                </a:ext>
              </a:extLst>
            </p:cNvPr>
            <p:cNvSpPr/>
            <p:nvPr/>
          </p:nvSpPr>
          <p:spPr>
            <a:xfrm>
              <a:off x="6275400" y="5026788"/>
              <a:ext cx="5678475" cy="31376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TextBox 38">
              <a:extLst>
                <a:ext uri="{FF2B5EF4-FFF2-40B4-BE49-F238E27FC236}">
                  <a16:creationId xmlns:a16="http://schemas.microsoft.com/office/drawing/2014/main" id="{04E938E3-5F01-4236-BE2D-CA416502F002}"/>
                </a:ext>
              </a:extLst>
            </p:cNvPr>
            <p:cNvSpPr txBox="1"/>
            <p:nvPr/>
          </p:nvSpPr>
          <p:spPr>
            <a:xfrm>
              <a:off x="9356155" y="3506077"/>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0" name="TextBox 39">
              <a:extLst>
                <a:ext uri="{FF2B5EF4-FFF2-40B4-BE49-F238E27FC236}">
                  <a16:creationId xmlns:a16="http://schemas.microsoft.com/office/drawing/2014/main" id="{2A1982D7-AF1B-4790-A980-E24FE716AE66}"/>
                </a:ext>
              </a:extLst>
            </p:cNvPr>
            <p:cNvSpPr txBox="1"/>
            <p:nvPr/>
          </p:nvSpPr>
          <p:spPr>
            <a:xfrm>
              <a:off x="11401099" y="4816765"/>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1" name="TextBox 40">
              <a:extLst>
                <a:ext uri="{FF2B5EF4-FFF2-40B4-BE49-F238E27FC236}">
                  <a16:creationId xmlns:a16="http://schemas.microsoft.com/office/drawing/2014/main" id="{2FD70F39-B04E-4264-AE14-90A9C3FC6221}"/>
                </a:ext>
              </a:extLst>
            </p:cNvPr>
            <p:cNvSpPr txBox="1"/>
            <p:nvPr/>
          </p:nvSpPr>
          <p:spPr>
            <a:xfrm>
              <a:off x="8216339" y="5822581"/>
              <a:ext cx="362600" cy="369332"/>
            </a:xfrm>
            <a:prstGeom prst="rect">
              <a:avLst/>
            </a:prstGeom>
            <a:noFill/>
            <a:ln>
              <a:solidFill>
                <a:schemeClr val="tx1"/>
              </a:solidFill>
            </a:ln>
          </p:spPr>
          <p:txBody>
            <a:bodyPr wrap="none" rtlCol="0">
              <a:spAutoFit/>
            </a:bodyPr>
            <a:lstStyle/>
            <a:p>
              <a:r>
                <a:rPr lang="en-US" b="1" dirty="0"/>
                <a:t>4.</a:t>
              </a:r>
              <a:endParaRPr lang="en-CA" b="1" dirty="0"/>
            </a:p>
          </p:txBody>
        </p:sp>
        <p:sp>
          <p:nvSpPr>
            <p:cNvPr id="46" name="TextBox 45">
              <a:extLst>
                <a:ext uri="{FF2B5EF4-FFF2-40B4-BE49-F238E27FC236}">
                  <a16:creationId xmlns:a16="http://schemas.microsoft.com/office/drawing/2014/main" id="{C87AE18B-7F5E-4B99-909F-8282BA700D55}"/>
                </a:ext>
              </a:extLst>
            </p:cNvPr>
            <p:cNvSpPr txBox="1"/>
            <p:nvPr/>
          </p:nvSpPr>
          <p:spPr>
            <a:xfrm>
              <a:off x="11219029" y="2610736"/>
              <a:ext cx="362600" cy="369332"/>
            </a:xfrm>
            <a:prstGeom prst="rect">
              <a:avLst/>
            </a:prstGeom>
            <a:noFill/>
            <a:ln>
              <a:solidFill>
                <a:schemeClr val="tx1"/>
              </a:solidFill>
            </a:ln>
          </p:spPr>
          <p:txBody>
            <a:bodyPr wrap="none" rtlCol="0">
              <a:spAutoFit/>
            </a:bodyPr>
            <a:lstStyle/>
            <a:p>
              <a:r>
                <a:rPr lang="en-US" b="1" dirty="0"/>
                <a:t>5.</a:t>
              </a:r>
              <a:endParaRPr lang="en-CA" b="1" dirty="0"/>
            </a:p>
          </p:txBody>
        </p:sp>
        <p:sp>
          <p:nvSpPr>
            <p:cNvPr id="47" name="TextBox 46">
              <a:extLst>
                <a:ext uri="{FF2B5EF4-FFF2-40B4-BE49-F238E27FC236}">
                  <a16:creationId xmlns:a16="http://schemas.microsoft.com/office/drawing/2014/main" id="{38DBEAF4-3484-42CC-9699-972828781210}"/>
                </a:ext>
              </a:extLst>
            </p:cNvPr>
            <p:cNvSpPr txBox="1"/>
            <p:nvPr/>
          </p:nvSpPr>
          <p:spPr>
            <a:xfrm>
              <a:off x="10702685" y="2599689"/>
              <a:ext cx="362600" cy="369332"/>
            </a:xfrm>
            <a:prstGeom prst="rect">
              <a:avLst/>
            </a:prstGeom>
            <a:noFill/>
            <a:ln>
              <a:solidFill>
                <a:schemeClr val="tx1"/>
              </a:solidFill>
            </a:ln>
          </p:spPr>
          <p:txBody>
            <a:bodyPr wrap="none" rtlCol="0">
              <a:spAutoFit/>
            </a:bodyPr>
            <a:lstStyle/>
            <a:p>
              <a:r>
                <a:rPr lang="en-US" b="1" dirty="0"/>
                <a:t>6.</a:t>
              </a:r>
              <a:endParaRPr lang="en-CA" b="1" dirty="0"/>
            </a:p>
          </p:txBody>
        </p:sp>
        <p:sp>
          <p:nvSpPr>
            <p:cNvPr id="48" name="TextBox 47">
              <a:extLst>
                <a:ext uri="{FF2B5EF4-FFF2-40B4-BE49-F238E27FC236}">
                  <a16:creationId xmlns:a16="http://schemas.microsoft.com/office/drawing/2014/main" id="{E14185FA-13F9-4535-ACDD-523A929178A1}"/>
                </a:ext>
              </a:extLst>
            </p:cNvPr>
            <p:cNvSpPr txBox="1"/>
            <p:nvPr/>
          </p:nvSpPr>
          <p:spPr>
            <a:xfrm>
              <a:off x="10153024" y="2599689"/>
              <a:ext cx="362600" cy="369332"/>
            </a:xfrm>
            <a:prstGeom prst="rect">
              <a:avLst/>
            </a:prstGeom>
            <a:noFill/>
            <a:ln>
              <a:solidFill>
                <a:schemeClr val="tx1"/>
              </a:solidFill>
            </a:ln>
          </p:spPr>
          <p:txBody>
            <a:bodyPr wrap="none" rtlCol="0">
              <a:spAutoFit/>
            </a:bodyPr>
            <a:lstStyle/>
            <a:p>
              <a:r>
                <a:rPr lang="en-US" b="1" dirty="0"/>
                <a:t>7.</a:t>
              </a:r>
              <a:endParaRPr lang="en-CA" b="1" dirty="0"/>
            </a:p>
          </p:txBody>
        </p:sp>
        <p:pic>
          <p:nvPicPr>
            <p:cNvPr id="54" name="Picture 53" descr="Graphical user interface, text, application, email&#10;&#10;Description automatically generated">
              <a:extLst>
                <a:ext uri="{FF2B5EF4-FFF2-40B4-BE49-F238E27FC236}">
                  <a16:creationId xmlns:a16="http://schemas.microsoft.com/office/drawing/2014/main" id="{F7058597-B8E4-4AC7-B586-80F8ED85A4FD}"/>
                </a:ext>
              </a:extLst>
            </p:cNvPr>
            <p:cNvPicPr>
              <a:picLocks noChangeAspect="1"/>
            </p:cNvPicPr>
            <p:nvPr/>
          </p:nvPicPr>
          <p:blipFill rotWithShape="1">
            <a:blip r:embed="rId6">
              <a:extLst>
                <a:ext uri="{28A0092B-C50C-407E-A947-70E740481C1C}">
                  <a14:useLocalDpi xmlns:a14="http://schemas.microsoft.com/office/drawing/2010/main" val="0"/>
                </a:ext>
              </a:extLst>
            </a:blip>
            <a:srcRect l="64567" t="6667" r="25836" b="85051"/>
            <a:stretch/>
          </p:blipFill>
          <p:spPr>
            <a:xfrm>
              <a:off x="10487201" y="2371135"/>
              <a:ext cx="520267" cy="224823"/>
            </a:xfrm>
            <a:prstGeom prst="rect">
              <a:avLst/>
            </a:prstGeom>
            <a:ln>
              <a:noFill/>
            </a:ln>
          </p:spPr>
        </p:pic>
        <p:sp>
          <p:nvSpPr>
            <p:cNvPr id="35" name="Oval 34">
              <a:extLst>
                <a:ext uri="{FF2B5EF4-FFF2-40B4-BE49-F238E27FC236}">
                  <a16:creationId xmlns:a16="http://schemas.microsoft.com/office/drawing/2014/main" id="{3E131819-B05C-48D9-B0F8-B080524F52EE}"/>
                </a:ext>
              </a:extLst>
            </p:cNvPr>
            <p:cNvSpPr/>
            <p:nvPr/>
          </p:nvSpPr>
          <p:spPr>
            <a:xfrm>
              <a:off x="10452686" y="2361385"/>
              <a:ext cx="628549" cy="2321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5" name="TextBox 54">
              <a:extLst>
                <a:ext uri="{FF2B5EF4-FFF2-40B4-BE49-F238E27FC236}">
                  <a16:creationId xmlns:a16="http://schemas.microsoft.com/office/drawing/2014/main" id="{6D0C592E-20EE-4716-8293-5891109DB614}"/>
                </a:ext>
              </a:extLst>
            </p:cNvPr>
            <p:cNvSpPr txBox="1"/>
            <p:nvPr/>
          </p:nvSpPr>
          <p:spPr>
            <a:xfrm>
              <a:off x="9656183" y="2368730"/>
              <a:ext cx="764381" cy="230832"/>
            </a:xfrm>
            <a:prstGeom prst="rect">
              <a:avLst/>
            </a:prstGeom>
            <a:solidFill>
              <a:schemeClr val="bg1"/>
            </a:solidFill>
          </p:spPr>
          <p:txBody>
            <a:bodyPr wrap="square">
              <a:spAutoFit/>
            </a:bodyPr>
            <a:lstStyle/>
            <a:p>
              <a:pPr algn="l"/>
              <a:r>
                <a:rPr lang="en-CA" sz="900" b="1" i="0" u="none" strike="noStrike" dirty="0">
                  <a:solidFill>
                    <a:srgbClr val="0062FF"/>
                  </a:solidFill>
                  <a:effectLst/>
                  <a:latin typeface="Trebuchet MS" panose="020B0603020202020204" pitchFamily="34" charset="0"/>
                </a:rPr>
                <a:t>Problème</a:t>
              </a:r>
              <a:endParaRPr lang="en-CA" sz="1200" dirty="0"/>
            </a:p>
          </p:txBody>
        </p:sp>
        <p:sp>
          <p:nvSpPr>
            <p:cNvPr id="38" name="Oval 37">
              <a:extLst>
                <a:ext uri="{FF2B5EF4-FFF2-40B4-BE49-F238E27FC236}">
                  <a16:creationId xmlns:a16="http://schemas.microsoft.com/office/drawing/2014/main" id="{5191D49C-DA2A-48C1-8754-F2B0B9B9ABAE}"/>
                </a:ext>
              </a:extLst>
            </p:cNvPr>
            <p:cNvSpPr/>
            <p:nvPr/>
          </p:nvSpPr>
          <p:spPr>
            <a:xfrm>
              <a:off x="9478605" y="2347149"/>
              <a:ext cx="973670" cy="2301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6" name="TextBox 55">
              <a:extLst>
                <a:ext uri="{FF2B5EF4-FFF2-40B4-BE49-F238E27FC236}">
                  <a16:creationId xmlns:a16="http://schemas.microsoft.com/office/drawing/2014/main" id="{74F121FC-2677-4EB4-A716-2F8C9A682441}"/>
                </a:ext>
              </a:extLst>
            </p:cNvPr>
            <p:cNvSpPr txBox="1"/>
            <p:nvPr/>
          </p:nvSpPr>
          <p:spPr>
            <a:xfrm>
              <a:off x="11047889" y="2361829"/>
              <a:ext cx="1085527" cy="215444"/>
            </a:xfrm>
            <a:prstGeom prst="rect">
              <a:avLst/>
            </a:prstGeom>
            <a:solidFill>
              <a:schemeClr val="bg1"/>
            </a:solidFill>
          </p:spPr>
          <p:txBody>
            <a:bodyPr wrap="square">
              <a:spAutoFit/>
            </a:bodyPr>
            <a:lstStyle/>
            <a:p>
              <a:pPr algn="l"/>
              <a:r>
                <a:rPr lang="en-CA" sz="800" b="1" i="0" u="none" strike="noStrike" dirty="0">
                  <a:solidFill>
                    <a:srgbClr val="0062FF"/>
                  </a:solidFill>
                  <a:effectLst/>
                  <a:latin typeface="Trebuchet MS" panose="020B0603020202020204" pitchFamily="34" charset="0"/>
                </a:rPr>
                <a:t>Créer un brouillon</a:t>
              </a:r>
              <a:endParaRPr lang="en-CA" sz="800" dirty="0"/>
            </a:p>
          </p:txBody>
        </p:sp>
        <p:sp>
          <p:nvSpPr>
            <p:cNvPr id="34" name="Oval 33">
              <a:extLst>
                <a:ext uri="{FF2B5EF4-FFF2-40B4-BE49-F238E27FC236}">
                  <a16:creationId xmlns:a16="http://schemas.microsoft.com/office/drawing/2014/main" id="{682B2B18-6C25-4E8D-A88C-10ECD05C792F}"/>
                </a:ext>
              </a:extLst>
            </p:cNvPr>
            <p:cNvSpPr/>
            <p:nvPr/>
          </p:nvSpPr>
          <p:spPr>
            <a:xfrm>
              <a:off x="10986397" y="2345117"/>
              <a:ext cx="1137812" cy="248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45" name="Oval 44">
            <a:extLst>
              <a:ext uri="{FF2B5EF4-FFF2-40B4-BE49-F238E27FC236}">
                <a16:creationId xmlns:a16="http://schemas.microsoft.com/office/drawing/2014/main" id="{A3E5F664-A96B-4AAD-B6E1-FCF942926226}"/>
              </a:ext>
              <a:ext uri="{C183D7F6-B498-43B3-948B-1728B52AA6E4}">
                <adec:decorative xmlns:adec="http://schemas.microsoft.com/office/drawing/2017/decorative" val="1"/>
              </a:ext>
            </a:extLst>
          </p:cNvPr>
          <p:cNvSpPr/>
          <p:nvPr/>
        </p:nvSpPr>
        <p:spPr>
          <a:xfrm>
            <a:off x="6214368" y="5994225"/>
            <a:ext cx="1859622" cy="206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Slide Number Placeholder 7">
            <a:extLst>
              <a:ext uri="{FF2B5EF4-FFF2-40B4-BE49-F238E27FC236}">
                <a16:creationId xmlns:a16="http://schemas.microsoft.com/office/drawing/2014/main" id="{DC3B712A-E99B-49BB-AFAF-D9AE885C3404}"/>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374186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45C6C2D-D645-4E85-9882-721CAD4E6037}"/>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Programme de la division déplacé</a:t>
            </a:r>
          </a:p>
        </p:txBody>
      </p:sp>
      <p:grpSp>
        <p:nvGrpSpPr>
          <p:cNvPr id="2" name="Group 1" descr="Capture d’écran des étapes 1 et 2 pour un Programme de la division déplacé, comme décrites dans la table suivante.">
            <a:extLst>
              <a:ext uri="{FF2B5EF4-FFF2-40B4-BE49-F238E27FC236}">
                <a16:creationId xmlns:a16="http://schemas.microsoft.com/office/drawing/2014/main" id="{96F9498B-5691-03D2-EC17-A2CC3EEF510D}"/>
              </a:ext>
            </a:extLst>
          </p:cNvPr>
          <p:cNvGrpSpPr/>
          <p:nvPr/>
        </p:nvGrpSpPr>
        <p:grpSpPr>
          <a:xfrm>
            <a:off x="26705" y="664733"/>
            <a:ext cx="2615027" cy="2764267"/>
            <a:chOff x="26705" y="664733"/>
            <a:chExt cx="2615027" cy="2764267"/>
          </a:xfrm>
        </p:grpSpPr>
        <p:pic>
          <p:nvPicPr>
            <p:cNvPr id="11" name="Picture 10" descr="Graphical user interface, application&#10;&#10;Description automatically generated">
              <a:extLst>
                <a:ext uri="{FF2B5EF4-FFF2-40B4-BE49-F238E27FC236}">
                  <a16:creationId xmlns:a16="http://schemas.microsoft.com/office/drawing/2014/main" id="{E0F6A080-7CFE-418A-97A9-57B730D86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12666"/>
              <a:ext cx="2565532" cy="2616334"/>
            </a:xfrm>
            <a:prstGeom prst="rect">
              <a:avLst/>
            </a:prstGeom>
            <a:ln>
              <a:solidFill>
                <a:schemeClr val="tx1"/>
              </a:solidFill>
            </a:ln>
          </p:spPr>
        </p:pic>
        <p:sp>
          <p:nvSpPr>
            <p:cNvPr id="6" name="Oval 5">
              <a:extLst>
                <a:ext uri="{FF2B5EF4-FFF2-40B4-BE49-F238E27FC236}">
                  <a16:creationId xmlns:a16="http://schemas.microsoft.com/office/drawing/2014/main" id="{77BA5CA4-65F5-4757-93C3-F4487FB58B1D}"/>
                </a:ext>
              </a:extLst>
            </p:cNvPr>
            <p:cNvSpPr/>
            <p:nvPr/>
          </p:nvSpPr>
          <p:spPr>
            <a:xfrm>
              <a:off x="429155" y="1893867"/>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DC530DF1-3FBC-4869-A0F9-EE8A8151D8FE}"/>
                </a:ext>
              </a:extLst>
            </p:cNvPr>
            <p:cNvSpPr txBox="1"/>
            <p:nvPr/>
          </p:nvSpPr>
          <p:spPr>
            <a:xfrm>
              <a:off x="2194576" y="1640707"/>
              <a:ext cx="362600" cy="369332"/>
            </a:xfrm>
            <a:prstGeom prst="rect">
              <a:avLst/>
            </a:prstGeom>
            <a:noFill/>
            <a:ln>
              <a:solidFill>
                <a:schemeClr val="tx1"/>
              </a:solidFill>
            </a:ln>
          </p:spPr>
          <p:txBody>
            <a:bodyPr wrap="none" rtlCol="0">
              <a:spAutoFit/>
            </a:bodyPr>
            <a:lstStyle/>
            <a:p>
              <a:r>
                <a:rPr lang="en-US" b="1" dirty="0"/>
                <a:t>2.</a:t>
              </a:r>
              <a:endParaRPr lang="en-CA" b="1" dirty="0"/>
            </a:p>
          </p:txBody>
        </p:sp>
        <p:sp>
          <p:nvSpPr>
            <p:cNvPr id="8" name="Oval 7">
              <a:extLst>
                <a:ext uri="{FF2B5EF4-FFF2-40B4-BE49-F238E27FC236}">
                  <a16:creationId xmlns:a16="http://schemas.microsoft.com/office/drawing/2014/main" id="{6C76C333-C1BB-4AB3-A8C5-546B50BAF267}"/>
                </a:ext>
              </a:extLst>
            </p:cNvPr>
            <p:cNvSpPr/>
            <p:nvPr/>
          </p:nvSpPr>
          <p:spPr>
            <a:xfrm>
              <a:off x="26705" y="854533"/>
              <a:ext cx="796998"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TextBox 8">
              <a:extLst>
                <a:ext uri="{FF2B5EF4-FFF2-40B4-BE49-F238E27FC236}">
                  <a16:creationId xmlns:a16="http://schemas.microsoft.com/office/drawing/2014/main" id="{78BD363F-407C-4B92-A9EB-FC4D6F30B3A1}"/>
                </a:ext>
              </a:extLst>
            </p:cNvPr>
            <p:cNvSpPr txBox="1"/>
            <p:nvPr/>
          </p:nvSpPr>
          <p:spPr>
            <a:xfrm>
              <a:off x="795000" y="664733"/>
              <a:ext cx="359394" cy="369332"/>
            </a:xfrm>
            <a:prstGeom prst="rect">
              <a:avLst/>
            </a:prstGeom>
            <a:noFill/>
            <a:ln>
              <a:solidFill>
                <a:schemeClr val="tx1"/>
              </a:solidFill>
            </a:ln>
          </p:spPr>
          <p:txBody>
            <a:bodyPr wrap="none" rtlCol="0">
              <a:spAutoFit/>
            </a:bodyPr>
            <a:lstStyle/>
            <a:p>
              <a:r>
                <a:rPr lang="en-US" b="1" dirty="0"/>
                <a:t>1.</a:t>
              </a:r>
              <a:endParaRPr lang="en-CA" b="1" dirty="0"/>
            </a:p>
          </p:txBody>
        </p:sp>
      </p:grpSp>
      <p:grpSp>
        <p:nvGrpSpPr>
          <p:cNvPr id="3" name="Group 2" descr="Capture d’écran des étapes 3 et 4 pour un Programme de la division déplacé, comme décrites dans la table suivante.">
            <a:extLst>
              <a:ext uri="{FF2B5EF4-FFF2-40B4-BE49-F238E27FC236}">
                <a16:creationId xmlns:a16="http://schemas.microsoft.com/office/drawing/2014/main" id="{B4352798-E86D-8EB5-B686-C7D3DD874014}"/>
              </a:ext>
            </a:extLst>
          </p:cNvPr>
          <p:cNvGrpSpPr/>
          <p:nvPr/>
        </p:nvGrpSpPr>
        <p:grpSpPr>
          <a:xfrm>
            <a:off x="2886468" y="834081"/>
            <a:ext cx="5234794" cy="2339236"/>
            <a:chOff x="2886468" y="834081"/>
            <a:chExt cx="5234794" cy="2339236"/>
          </a:xfrm>
        </p:grpSpPr>
        <p:pic>
          <p:nvPicPr>
            <p:cNvPr id="15" name="Picture 14" descr="Graphical user interface, application&#10;&#10;Description automatically generated">
              <a:extLst>
                <a:ext uri="{FF2B5EF4-FFF2-40B4-BE49-F238E27FC236}">
                  <a16:creationId xmlns:a16="http://schemas.microsoft.com/office/drawing/2014/main" id="{2EF5BCDD-7306-45E8-9033-F2774CF43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468" y="834081"/>
              <a:ext cx="5234794" cy="2339236"/>
            </a:xfrm>
            <a:prstGeom prst="rect">
              <a:avLst/>
            </a:prstGeom>
            <a:ln>
              <a:solidFill>
                <a:schemeClr val="tx1"/>
              </a:solidFill>
            </a:ln>
          </p:spPr>
        </p:pic>
        <p:sp>
          <p:nvSpPr>
            <p:cNvPr id="13" name="Oval 12">
              <a:extLst>
                <a:ext uri="{FF2B5EF4-FFF2-40B4-BE49-F238E27FC236}">
                  <a16:creationId xmlns:a16="http://schemas.microsoft.com/office/drawing/2014/main" id="{38D89BB3-394E-4985-87DB-482114965069}"/>
                </a:ext>
              </a:extLst>
            </p:cNvPr>
            <p:cNvSpPr/>
            <p:nvPr/>
          </p:nvSpPr>
          <p:spPr>
            <a:xfrm>
              <a:off x="3544501" y="2074240"/>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TextBox 13">
              <a:extLst>
                <a:ext uri="{FF2B5EF4-FFF2-40B4-BE49-F238E27FC236}">
                  <a16:creationId xmlns:a16="http://schemas.microsoft.com/office/drawing/2014/main" id="{1C3B372C-43E3-4260-B1C7-9F2556A439FE}"/>
                </a:ext>
              </a:extLst>
            </p:cNvPr>
            <p:cNvSpPr txBox="1"/>
            <p:nvPr/>
          </p:nvSpPr>
          <p:spPr>
            <a:xfrm>
              <a:off x="3153327" y="2010039"/>
              <a:ext cx="362600" cy="369332"/>
            </a:xfrm>
            <a:prstGeom prst="rect">
              <a:avLst/>
            </a:prstGeom>
            <a:noFill/>
            <a:ln>
              <a:solidFill>
                <a:schemeClr val="tx1"/>
              </a:solidFill>
            </a:ln>
          </p:spPr>
          <p:txBody>
            <a:bodyPr wrap="none" rtlCol="0">
              <a:spAutoFit/>
            </a:bodyPr>
            <a:lstStyle/>
            <a:p>
              <a:r>
                <a:rPr lang="en-US" b="1" dirty="0"/>
                <a:t>3.</a:t>
              </a:r>
              <a:endParaRPr lang="en-CA" b="1" dirty="0"/>
            </a:p>
          </p:txBody>
        </p:sp>
        <p:sp>
          <p:nvSpPr>
            <p:cNvPr id="23" name="Oval 22">
              <a:extLst>
                <a:ext uri="{FF2B5EF4-FFF2-40B4-BE49-F238E27FC236}">
                  <a16:creationId xmlns:a16="http://schemas.microsoft.com/office/drawing/2014/main" id="{14B5F0D8-7E9E-46D8-BB4A-2C61F55547C6}"/>
                </a:ext>
              </a:extLst>
            </p:cNvPr>
            <p:cNvSpPr/>
            <p:nvPr/>
          </p:nvSpPr>
          <p:spPr>
            <a:xfrm>
              <a:off x="3515927" y="2563512"/>
              <a:ext cx="3375735" cy="3372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TextBox 34">
              <a:extLst>
                <a:ext uri="{FF2B5EF4-FFF2-40B4-BE49-F238E27FC236}">
                  <a16:creationId xmlns:a16="http://schemas.microsoft.com/office/drawing/2014/main" id="{19FD9CD3-1E76-4F96-9132-A72494643E22}"/>
                </a:ext>
              </a:extLst>
            </p:cNvPr>
            <p:cNvSpPr txBox="1"/>
            <p:nvPr/>
          </p:nvSpPr>
          <p:spPr>
            <a:xfrm>
              <a:off x="3153327" y="2510627"/>
              <a:ext cx="362600" cy="369332"/>
            </a:xfrm>
            <a:prstGeom prst="rect">
              <a:avLst/>
            </a:prstGeom>
            <a:noFill/>
            <a:ln>
              <a:solidFill>
                <a:schemeClr val="tx1"/>
              </a:solidFill>
            </a:ln>
          </p:spPr>
          <p:txBody>
            <a:bodyPr wrap="none" rtlCol="0">
              <a:spAutoFit/>
            </a:bodyPr>
            <a:lstStyle/>
            <a:p>
              <a:r>
                <a:rPr lang="en-US" b="1" dirty="0"/>
                <a:t>4.</a:t>
              </a:r>
              <a:endParaRPr lang="en-CA" b="1" dirty="0"/>
            </a:p>
          </p:txBody>
        </p:sp>
      </p:grpSp>
      <p:grpSp>
        <p:nvGrpSpPr>
          <p:cNvPr id="5" name="Group 4" descr="Capture d’écran de l’étape 5 pour un Programme de la division déplacé, comme décrite dans la table suivante.">
            <a:extLst>
              <a:ext uri="{FF2B5EF4-FFF2-40B4-BE49-F238E27FC236}">
                <a16:creationId xmlns:a16="http://schemas.microsoft.com/office/drawing/2014/main" id="{ECC25937-89C1-B633-D351-C56E37F942FD}"/>
              </a:ext>
            </a:extLst>
          </p:cNvPr>
          <p:cNvGrpSpPr/>
          <p:nvPr/>
        </p:nvGrpSpPr>
        <p:grpSpPr>
          <a:xfrm>
            <a:off x="2886469" y="3292079"/>
            <a:ext cx="5840925" cy="3429396"/>
            <a:chOff x="2886469" y="3292079"/>
            <a:chExt cx="5840925" cy="3429396"/>
          </a:xfrm>
        </p:grpSpPr>
        <p:sp>
          <p:nvSpPr>
            <p:cNvPr id="31" name="TextBox 30">
              <a:extLst>
                <a:ext uri="{FF2B5EF4-FFF2-40B4-BE49-F238E27FC236}">
                  <a16:creationId xmlns:a16="http://schemas.microsoft.com/office/drawing/2014/main" id="{FA1B71C5-79CC-47D1-A4C2-AC9E56B81EAD}"/>
                </a:ext>
              </a:extLst>
            </p:cNvPr>
            <p:cNvSpPr txBox="1"/>
            <p:nvPr/>
          </p:nvSpPr>
          <p:spPr>
            <a:xfrm>
              <a:off x="8200095" y="4538821"/>
              <a:ext cx="527299" cy="369332"/>
            </a:xfrm>
            <a:prstGeom prst="rect">
              <a:avLst/>
            </a:prstGeom>
            <a:noFill/>
            <a:ln>
              <a:solidFill>
                <a:schemeClr val="tx1"/>
              </a:solidFill>
            </a:ln>
          </p:spPr>
          <p:txBody>
            <a:bodyPr wrap="square">
              <a:spAutoFit/>
            </a:bodyPr>
            <a:lstStyle/>
            <a:p>
              <a:r>
                <a:rPr lang="en-US" dirty="0"/>
                <a:t>5. </a:t>
              </a:r>
              <a:endParaRPr lang="en-CA" dirty="0"/>
            </a:p>
          </p:txBody>
        </p:sp>
        <p:pic>
          <p:nvPicPr>
            <p:cNvPr id="17" name="Picture 16" descr="Graphical user interface, text, application, email&#10;&#10;Description automatically generated">
              <a:extLst>
                <a:ext uri="{FF2B5EF4-FFF2-40B4-BE49-F238E27FC236}">
                  <a16:creationId xmlns:a16="http://schemas.microsoft.com/office/drawing/2014/main" id="{544C3FFF-1E93-4488-BD06-1CAA5B156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469" y="3292079"/>
              <a:ext cx="5234794" cy="3429396"/>
            </a:xfrm>
            <a:prstGeom prst="rect">
              <a:avLst/>
            </a:prstGeom>
            <a:ln>
              <a:solidFill>
                <a:schemeClr val="tx1"/>
              </a:solidFill>
            </a:ln>
          </p:spPr>
        </p:pic>
      </p:grpSp>
      <p:graphicFrame>
        <p:nvGraphicFramePr>
          <p:cNvPr id="21" name="Table 20">
            <a:extLst>
              <a:ext uri="{FF2B5EF4-FFF2-40B4-BE49-F238E27FC236}">
                <a16:creationId xmlns:a16="http://schemas.microsoft.com/office/drawing/2014/main" id="{42E7EAA5-6371-4A60-85F5-BE203F0FB86B}"/>
              </a:ext>
            </a:extLst>
          </p:cNvPr>
          <p:cNvGraphicFramePr>
            <a:graphicFrameLocks noGrp="1"/>
          </p:cNvGraphicFramePr>
          <p:nvPr>
            <p:extLst>
              <p:ext uri="{D42A27DB-BD31-4B8C-83A1-F6EECF244321}">
                <p14:modId xmlns:p14="http://schemas.microsoft.com/office/powerpoint/2010/main" val="4164692184"/>
              </p:ext>
            </p:extLst>
          </p:nvPr>
        </p:nvGraphicFramePr>
        <p:xfrm>
          <a:off x="8416646" y="1175108"/>
          <a:ext cx="3583570" cy="2253893"/>
        </p:xfrm>
        <a:graphic>
          <a:graphicData uri="http://schemas.openxmlformats.org/drawingml/2006/table">
            <a:tbl>
              <a:tblPr firstRow="1">
                <a:tableStyleId>{5940675A-B579-460E-94D1-54222C63F5DA}</a:tableStyleId>
              </a:tblPr>
              <a:tblGrid>
                <a:gridCol w="3583570">
                  <a:extLst>
                    <a:ext uri="{9D8B030D-6E8A-4147-A177-3AD203B41FA5}">
                      <a16:colId xmlns:a16="http://schemas.microsoft.com/office/drawing/2014/main" val="2834029245"/>
                    </a:ext>
                  </a:extLst>
                </a:gridCol>
              </a:tblGrid>
              <a:tr h="247003">
                <a:tc>
                  <a:txBody>
                    <a:bodyPr/>
                    <a:lstStyle/>
                    <a:p>
                      <a:pPr algn="l" rtl="0" fontAlgn="b"/>
                      <a:r>
                        <a:rPr lang="fr-ca" sz="1400" b="0" u="none" strike="noStrike" baseline="0">
                          <a:effectLst/>
                        </a:rPr>
                        <a:t>1. Sélectionnez le bouton d’accueil</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5493483"/>
                  </a:ext>
                </a:extLst>
              </a:tr>
              <a:tr h="277871">
                <a:tc>
                  <a:txBody>
                    <a:bodyPr/>
                    <a:lstStyle/>
                    <a:p>
                      <a:pPr algn="l" rtl="0" fontAlgn="b"/>
                      <a:r>
                        <a:rPr lang="fr-ca" sz="1400" b="0" u="none" strike="noStrike" baseline="0">
                          <a:effectLst/>
                        </a:rPr>
                        <a:t>2. Sélectionnez « Divisions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3985370"/>
                  </a:ext>
                </a:extLst>
              </a:tr>
              <a:tr h="1235013">
                <a:tc>
                  <a:txBody>
                    <a:bodyPr/>
                    <a:lstStyle/>
                    <a:p>
                      <a:pPr algn="l" rtl="0" fontAlgn="b"/>
                      <a:r>
                        <a:rPr lang="fr-ca" sz="1400" b="0" u="none" strike="noStrike" baseline="0" dirty="0">
                          <a:effectLst/>
                        </a:rPr>
                        <a:t>3. Cette étape vise à s’assurer que le numéro de division correct qui doit être déplacé est examiné avant d’être rattaché au (déplacé vers le) nouveau CUE. Entrez le NICE et appuyez sur Entrée</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5220669"/>
                  </a:ext>
                </a:extLst>
              </a:tr>
              <a:tr h="247003">
                <a:tc>
                  <a:txBody>
                    <a:bodyPr/>
                    <a:lstStyle/>
                    <a:p>
                      <a:pPr algn="l" rtl="0" fontAlgn="b"/>
                      <a:r>
                        <a:rPr lang="fr-ca" sz="1400" b="0" u="none" strike="noStrike" baseline="0">
                          <a:effectLst/>
                        </a:rPr>
                        <a:t>4. Sélectionnez pour ouvrir le dossier résultant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337273"/>
                  </a:ext>
                </a:extLst>
              </a:tr>
              <a:tr h="247003">
                <a:tc>
                  <a:txBody>
                    <a:bodyPr/>
                    <a:lstStyle/>
                    <a:p>
                      <a:pPr algn="l" rtl="0" fontAlgn="b"/>
                      <a:r>
                        <a:rPr lang="fr-ca" sz="1400" b="0" u="none" strike="noStrike" baseline="0" dirty="0">
                          <a:effectLst/>
                        </a:rPr>
                        <a:t>5. Examinez les informations sur le programme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0418231"/>
                  </a:ext>
                </a:extLst>
              </a:tr>
            </a:tbl>
          </a:graphicData>
        </a:graphic>
      </p:graphicFrame>
      <p:sp>
        <p:nvSpPr>
          <p:cNvPr id="4" name="Slide Number Placeholder 3">
            <a:extLst>
              <a:ext uri="{FF2B5EF4-FFF2-40B4-BE49-F238E27FC236}">
                <a16:creationId xmlns:a16="http://schemas.microsoft.com/office/drawing/2014/main" id="{1B10E63B-F073-42E6-8665-D64276E43828}"/>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8</a:t>
            </a:fld>
            <a:endParaRPr lang="en-CA" dirty="0"/>
          </a:p>
        </p:txBody>
      </p:sp>
      <p:sp>
        <p:nvSpPr>
          <p:cNvPr id="36" name="Slide Number Placeholder 7">
            <a:extLst>
              <a:ext uri="{FF2B5EF4-FFF2-40B4-BE49-F238E27FC236}">
                <a16:creationId xmlns:a16="http://schemas.microsoft.com/office/drawing/2014/main" id="{B3498D87-6FB3-468F-8817-6A35332A26FC}"/>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188370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7F5DE75-D588-4859-BB1A-FB7956A91A36}"/>
              </a:ext>
            </a:extLst>
          </p:cNvPr>
          <p:cNvSpPr txBox="1">
            <a:spLocks noGrp="1"/>
          </p:cNvSpPr>
          <p:nvPr>
            <p:ph type="title" idx="4294967295"/>
          </p:nvPr>
        </p:nvSpPr>
        <p:spPr>
          <a:xfrm>
            <a:off x="-19210" y="11463"/>
            <a:ext cx="3791662" cy="400110"/>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mn-lt"/>
                <a:ea typeface="+mn-ea"/>
                <a:cs typeface="+mn-cs"/>
              </a:rPr>
              <a:t>Programme de la division déplacé </a:t>
            </a:r>
          </a:p>
        </p:txBody>
      </p:sp>
      <p:grpSp>
        <p:nvGrpSpPr>
          <p:cNvPr id="2" name="Group 1" descr="Capture d’écran de l’étape 6 pour un Programme de la division déplacé, comme décrite dans la table suivante.">
            <a:extLst>
              <a:ext uri="{FF2B5EF4-FFF2-40B4-BE49-F238E27FC236}">
                <a16:creationId xmlns:a16="http://schemas.microsoft.com/office/drawing/2014/main" id="{BA0EF742-313E-9B1E-568E-55E7B1F94120}"/>
              </a:ext>
            </a:extLst>
          </p:cNvPr>
          <p:cNvGrpSpPr/>
          <p:nvPr/>
        </p:nvGrpSpPr>
        <p:grpSpPr>
          <a:xfrm>
            <a:off x="88315" y="608267"/>
            <a:ext cx="2852402" cy="3656021"/>
            <a:chOff x="88315" y="608267"/>
            <a:chExt cx="2852402" cy="3656021"/>
          </a:xfrm>
        </p:grpSpPr>
        <p:pic>
          <p:nvPicPr>
            <p:cNvPr id="35" name="Picture 34" descr="Graphical user interface, text, application&#10;&#10;Description automatically generated">
              <a:extLst>
                <a:ext uri="{FF2B5EF4-FFF2-40B4-BE49-F238E27FC236}">
                  <a16:creationId xmlns:a16="http://schemas.microsoft.com/office/drawing/2014/main" id="{399C4269-A80D-4EE2-BF83-E8C7A1AAA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5" y="608267"/>
              <a:ext cx="2852402" cy="3656021"/>
            </a:xfrm>
            <a:prstGeom prst="rect">
              <a:avLst/>
            </a:prstGeom>
            <a:ln>
              <a:solidFill>
                <a:schemeClr val="tx1"/>
              </a:solidFill>
            </a:ln>
          </p:spPr>
        </p:pic>
        <p:sp>
          <p:nvSpPr>
            <p:cNvPr id="36" name="Oval 35">
              <a:extLst>
                <a:ext uri="{FF2B5EF4-FFF2-40B4-BE49-F238E27FC236}">
                  <a16:creationId xmlns:a16="http://schemas.microsoft.com/office/drawing/2014/main" id="{D525E3C8-126C-4832-A9DC-5869B5BC6953}"/>
                </a:ext>
              </a:extLst>
            </p:cNvPr>
            <p:cNvSpPr/>
            <p:nvPr/>
          </p:nvSpPr>
          <p:spPr>
            <a:xfrm>
              <a:off x="617300" y="3813564"/>
              <a:ext cx="1859622" cy="2774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TextBox 18">
              <a:extLst>
                <a:ext uri="{FF2B5EF4-FFF2-40B4-BE49-F238E27FC236}">
                  <a16:creationId xmlns:a16="http://schemas.microsoft.com/office/drawing/2014/main" id="{F3F6DA3B-93C9-4E62-8E82-0FF9816E2A93}"/>
                </a:ext>
              </a:extLst>
            </p:cNvPr>
            <p:cNvSpPr txBox="1"/>
            <p:nvPr/>
          </p:nvSpPr>
          <p:spPr>
            <a:xfrm>
              <a:off x="373503" y="3530551"/>
              <a:ext cx="362600" cy="369332"/>
            </a:xfrm>
            <a:prstGeom prst="rect">
              <a:avLst/>
            </a:prstGeom>
            <a:noFill/>
            <a:ln>
              <a:solidFill>
                <a:schemeClr val="tx1"/>
              </a:solidFill>
            </a:ln>
          </p:spPr>
          <p:txBody>
            <a:bodyPr wrap="none" rtlCol="0">
              <a:spAutoFit/>
            </a:bodyPr>
            <a:lstStyle/>
            <a:p>
              <a:r>
                <a:rPr lang="en-US" b="1" dirty="0"/>
                <a:t>6.</a:t>
              </a:r>
              <a:endParaRPr lang="en-CA" b="1" dirty="0"/>
            </a:p>
          </p:txBody>
        </p:sp>
      </p:grpSp>
      <p:grpSp>
        <p:nvGrpSpPr>
          <p:cNvPr id="3" name="Group 2" descr="Capture d’écran des étapes 7 à 9 pour un Programme de la division déplacé, comme décrites dans la table suivante.">
            <a:extLst>
              <a:ext uri="{FF2B5EF4-FFF2-40B4-BE49-F238E27FC236}">
                <a16:creationId xmlns:a16="http://schemas.microsoft.com/office/drawing/2014/main" id="{C939C9ED-A0F7-D536-96EA-926E77958BFB}"/>
              </a:ext>
            </a:extLst>
          </p:cNvPr>
          <p:cNvGrpSpPr/>
          <p:nvPr/>
        </p:nvGrpSpPr>
        <p:grpSpPr>
          <a:xfrm>
            <a:off x="3102934" y="625960"/>
            <a:ext cx="8794540" cy="3638327"/>
            <a:chOff x="3102934" y="625960"/>
            <a:chExt cx="8794540" cy="3638327"/>
          </a:xfrm>
        </p:grpSpPr>
        <p:pic>
          <p:nvPicPr>
            <p:cNvPr id="31" name="Picture 30" descr="Graphical user interface, table&#10;&#10;Description automatically generated">
              <a:extLst>
                <a:ext uri="{FF2B5EF4-FFF2-40B4-BE49-F238E27FC236}">
                  <a16:creationId xmlns:a16="http://schemas.microsoft.com/office/drawing/2014/main" id="{93D6442D-E41A-4971-BEF9-625D5370A6A4}"/>
                </a:ext>
              </a:extLst>
            </p:cNvPr>
            <p:cNvPicPr>
              <a:picLocks noChangeAspect="1"/>
            </p:cNvPicPr>
            <p:nvPr/>
          </p:nvPicPr>
          <p:blipFill rotWithShape="1">
            <a:blip r:embed="rId3">
              <a:extLst>
                <a:ext uri="{28A0092B-C50C-407E-A947-70E740481C1C}">
                  <a14:useLocalDpi xmlns:a14="http://schemas.microsoft.com/office/drawing/2010/main" val="0"/>
                </a:ext>
              </a:extLst>
            </a:blip>
            <a:srcRect l="6157"/>
            <a:stretch/>
          </p:blipFill>
          <p:spPr>
            <a:xfrm>
              <a:off x="3102934" y="625960"/>
              <a:ext cx="8794540" cy="3638327"/>
            </a:xfrm>
            <a:prstGeom prst="rect">
              <a:avLst/>
            </a:prstGeom>
            <a:ln>
              <a:solidFill>
                <a:schemeClr val="tx1"/>
              </a:solidFill>
            </a:ln>
          </p:spPr>
        </p:pic>
        <p:sp>
          <p:nvSpPr>
            <p:cNvPr id="47" name="Oval 46">
              <a:extLst>
                <a:ext uri="{FF2B5EF4-FFF2-40B4-BE49-F238E27FC236}">
                  <a16:creationId xmlns:a16="http://schemas.microsoft.com/office/drawing/2014/main" id="{B6A4B748-BD4F-4DA1-8E97-F296D392FB5C}"/>
                </a:ext>
              </a:extLst>
            </p:cNvPr>
            <p:cNvSpPr/>
            <p:nvPr/>
          </p:nvSpPr>
          <p:spPr>
            <a:xfrm>
              <a:off x="10653065" y="1470417"/>
              <a:ext cx="1174933" cy="1946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8" name="Oval 47">
              <a:extLst>
                <a:ext uri="{FF2B5EF4-FFF2-40B4-BE49-F238E27FC236}">
                  <a16:creationId xmlns:a16="http://schemas.microsoft.com/office/drawing/2014/main" id="{06B24343-79E7-448B-9696-20320A93D4FD}"/>
                </a:ext>
              </a:extLst>
            </p:cNvPr>
            <p:cNvSpPr/>
            <p:nvPr/>
          </p:nvSpPr>
          <p:spPr>
            <a:xfrm>
              <a:off x="5707129" y="1868324"/>
              <a:ext cx="1508589" cy="3527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1" name="Oval 50">
              <a:extLst>
                <a:ext uri="{FF2B5EF4-FFF2-40B4-BE49-F238E27FC236}">
                  <a16:creationId xmlns:a16="http://schemas.microsoft.com/office/drawing/2014/main" id="{865E44DF-B815-4FFF-A7ED-8CA850207B4F}"/>
                </a:ext>
              </a:extLst>
            </p:cNvPr>
            <p:cNvSpPr/>
            <p:nvPr/>
          </p:nvSpPr>
          <p:spPr>
            <a:xfrm>
              <a:off x="5556437" y="2530002"/>
              <a:ext cx="844193" cy="2560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7BF68087-6A92-4BA2-B2AA-F2C3DDCFFAE8}"/>
                </a:ext>
              </a:extLst>
            </p:cNvPr>
            <p:cNvSpPr txBox="1"/>
            <p:nvPr/>
          </p:nvSpPr>
          <p:spPr>
            <a:xfrm>
              <a:off x="6515400" y="1433921"/>
              <a:ext cx="362600" cy="369332"/>
            </a:xfrm>
            <a:prstGeom prst="rect">
              <a:avLst/>
            </a:prstGeom>
            <a:noFill/>
            <a:ln>
              <a:solidFill>
                <a:schemeClr val="tx1"/>
              </a:solidFill>
            </a:ln>
          </p:spPr>
          <p:txBody>
            <a:bodyPr wrap="none" rtlCol="0">
              <a:spAutoFit/>
            </a:bodyPr>
            <a:lstStyle/>
            <a:p>
              <a:r>
                <a:rPr lang="en-US" b="1" dirty="0"/>
                <a:t>7.</a:t>
              </a:r>
              <a:endParaRPr lang="en-CA" b="1" dirty="0"/>
            </a:p>
          </p:txBody>
        </p:sp>
        <p:sp>
          <p:nvSpPr>
            <p:cNvPr id="41" name="TextBox 40">
              <a:extLst>
                <a:ext uri="{FF2B5EF4-FFF2-40B4-BE49-F238E27FC236}">
                  <a16:creationId xmlns:a16="http://schemas.microsoft.com/office/drawing/2014/main" id="{CE7164A5-D67D-4645-8537-8886A9DB6D37}"/>
                </a:ext>
              </a:extLst>
            </p:cNvPr>
            <p:cNvSpPr txBox="1"/>
            <p:nvPr/>
          </p:nvSpPr>
          <p:spPr>
            <a:xfrm>
              <a:off x="10471765" y="1064589"/>
              <a:ext cx="362600" cy="369332"/>
            </a:xfrm>
            <a:prstGeom prst="rect">
              <a:avLst/>
            </a:prstGeom>
            <a:noFill/>
            <a:ln>
              <a:solidFill>
                <a:schemeClr val="tx1"/>
              </a:solidFill>
            </a:ln>
          </p:spPr>
          <p:txBody>
            <a:bodyPr wrap="none" rtlCol="0">
              <a:spAutoFit/>
            </a:bodyPr>
            <a:lstStyle/>
            <a:p>
              <a:r>
                <a:rPr lang="en-US" b="1" dirty="0"/>
                <a:t>8.</a:t>
              </a:r>
              <a:endParaRPr lang="en-CA" b="1" dirty="0"/>
            </a:p>
          </p:txBody>
        </p:sp>
        <p:sp>
          <p:nvSpPr>
            <p:cNvPr id="46" name="TextBox 45">
              <a:extLst>
                <a:ext uri="{FF2B5EF4-FFF2-40B4-BE49-F238E27FC236}">
                  <a16:creationId xmlns:a16="http://schemas.microsoft.com/office/drawing/2014/main" id="{33A41F47-E0E4-4B35-9A6D-E340CE4677AC}"/>
                </a:ext>
              </a:extLst>
            </p:cNvPr>
            <p:cNvSpPr txBox="1"/>
            <p:nvPr/>
          </p:nvSpPr>
          <p:spPr>
            <a:xfrm>
              <a:off x="5031620" y="2473383"/>
              <a:ext cx="362600" cy="369332"/>
            </a:xfrm>
            <a:prstGeom prst="rect">
              <a:avLst/>
            </a:prstGeom>
            <a:noFill/>
            <a:ln>
              <a:solidFill>
                <a:schemeClr val="tx1"/>
              </a:solidFill>
            </a:ln>
          </p:spPr>
          <p:txBody>
            <a:bodyPr wrap="none" rtlCol="0">
              <a:spAutoFit/>
            </a:bodyPr>
            <a:lstStyle/>
            <a:p>
              <a:r>
                <a:rPr lang="en-US" b="1" dirty="0"/>
                <a:t>9.</a:t>
              </a:r>
              <a:endParaRPr lang="en-CA" b="1" dirty="0"/>
            </a:p>
          </p:txBody>
        </p:sp>
      </p:grpSp>
      <p:graphicFrame>
        <p:nvGraphicFramePr>
          <p:cNvPr id="17" name="Table 16">
            <a:extLst>
              <a:ext uri="{FF2B5EF4-FFF2-40B4-BE49-F238E27FC236}">
                <a16:creationId xmlns:a16="http://schemas.microsoft.com/office/drawing/2014/main" id="{14B813A9-3B9A-43C4-9C85-9645DE81D521}"/>
              </a:ext>
            </a:extLst>
          </p:cNvPr>
          <p:cNvGraphicFramePr>
            <a:graphicFrameLocks noGrp="1"/>
          </p:cNvGraphicFramePr>
          <p:nvPr>
            <p:extLst>
              <p:ext uri="{D42A27DB-BD31-4B8C-83A1-F6EECF244321}">
                <p14:modId xmlns:p14="http://schemas.microsoft.com/office/powerpoint/2010/main" val="2594419725"/>
              </p:ext>
            </p:extLst>
          </p:nvPr>
        </p:nvGraphicFramePr>
        <p:xfrm>
          <a:off x="3102934" y="4957363"/>
          <a:ext cx="4984609" cy="933432"/>
        </p:xfrm>
        <a:graphic>
          <a:graphicData uri="http://schemas.openxmlformats.org/drawingml/2006/table">
            <a:tbl>
              <a:tblPr firstRow="1">
                <a:tableStyleId>{5940675A-B579-460E-94D1-54222C63F5DA}</a:tableStyleId>
              </a:tblPr>
              <a:tblGrid>
                <a:gridCol w="4984609">
                  <a:extLst>
                    <a:ext uri="{9D8B030D-6E8A-4147-A177-3AD203B41FA5}">
                      <a16:colId xmlns:a16="http://schemas.microsoft.com/office/drawing/2014/main" val="2834029245"/>
                    </a:ext>
                  </a:extLst>
                </a:gridCol>
              </a:tblGrid>
              <a:tr h="240024">
                <a:tc>
                  <a:txBody>
                    <a:bodyPr/>
                    <a:lstStyle/>
                    <a:p>
                      <a:pPr algn="l" rtl="0" fontAlgn="b"/>
                      <a:r>
                        <a:rPr lang="fr-ca" sz="1400" b="0" u="none" strike="noStrike" baseline="0" dirty="0">
                          <a:effectLst/>
                        </a:rPr>
                        <a:t>6. Sélectionnez « Contrat d’utilisation de l’espace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1015641"/>
                  </a:ext>
                </a:extLst>
              </a:tr>
              <a:tr h="240024">
                <a:tc>
                  <a:txBody>
                    <a:bodyPr/>
                    <a:lstStyle/>
                    <a:p>
                      <a:pPr algn="l" rtl="0" fontAlgn="b"/>
                      <a:r>
                        <a:rPr lang="fr-ca" sz="1400" b="0" u="none" strike="noStrike" baseline="0">
                          <a:effectLst/>
                        </a:rPr>
                        <a:t>7. Entrez la « SFIS ID »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1115222"/>
                  </a:ext>
                </a:extLst>
              </a:tr>
              <a:tr h="160016">
                <a:tc>
                  <a:txBody>
                    <a:bodyPr/>
                    <a:lstStyle/>
                    <a:p>
                      <a:pPr algn="l" rtl="0" fontAlgn="b"/>
                      <a:r>
                        <a:rPr lang="fr-ca" sz="1400" b="0" u="none" strike="noStrike" baseline="0">
                          <a:effectLst/>
                        </a:rPr>
                        <a:t>8. Sélectionnez « Appliquez les filtres »</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5358347"/>
                  </a:ext>
                </a:extLst>
              </a:tr>
              <a:tr h="240024">
                <a:tc>
                  <a:txBody>
                    <a:bodyPr/>
                    <a:lstStyle/>
                    <a:p>
                      <a:pPr algn="l" rtl="0" fontAlgn="b"/>
                      <a:r>
                        <a:rPr lang="fr-ca" sz="1400" b="0" u="none" strike="noStrike" baseline="0" dirty="0">
                          <a:effectLst/>
                        </a:rPr>
                        <a:t>9. Sélectionnez pour ouvrir le dossier (un seul clic suffit)</a:t>
                      </a:r>
                      <a:endParaRPr lang="fr-c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2125989"/>
                  </a:ext>
                </a:extLst>
              </a:tr>
            </a:tbl>
          </a:graphicData>
        </a:graphic>
      </p:graphicFrame>
      <p:sp>
        <p:nvSpPr>
          <p:cNvPr id="4" name="Slide Number Placeholder 3">
            <a:extLst>
              <a:ext uri="{FF2B5EF4-FFF2-40B4-BE49-F238E27FC236}">
                <a16:creationId xmlns:a16="http://schemas.microsoft.com/office/drawing/2014/main" id="{65FE6896-C3C3-4AAD-A8F7-BC349BD2A5F9}"/>
              </a:ext>
              <a:ext uri="{C183D7F6-B498-43B3-948B-1728B52AA6E4}">
                <adec:decorative xmlns:adec="http://schemas.microsoft.com/office/drawing/2017/decorative" val="1"/>
              </a:ext>
            </a:extLst>
          </p:cNvPr>
          <p:cNvSpPr>
            <a:spLocks noGrp="1"/>
          </p:cNvSpPr>
          <p:nvPr>
            <p:ph type="sldNum" sz="quarter" idx="12"/>
          </p:nvPr>
        </p:nvSpPr>
        <p:spPr/>
        <p:txBody>
          <a:bodyPr/>
          <a:lstStyle/>
          <a:p>
            <a:fld id="{AF744F5D-DC43-4685-90B0-02110C60ED91}" type="slidenum">
              <a:rPr lang="en-CA" smtClean="0"/>
              <a:t>9</a:t>
            </a:fld>
            <a:endParaRPr lang="en-CA" dirty="0"/>
          </a:p>
        </p:txBody>
      </p:sp>
      <p:sp>
        <p:nvSpPr>
          <p:cNvPr id="27" name="Slide Number Placeholder 7">
            <a:extLst>
              <a:ext uri="{FF2B5EF4-FFF2-40B4-BE49-F238E27FC236}">
                <a16:creationId xmlns:a16="http://schemas.microsoft.com/office/drawing/2014/main" id="{C41EAC87-78FC-4743-884C-911E8347A6DD}"/>
              </a:ext>
              <a:ext uri="{C183D7F6-B498-43B3-948B-1728B52AA6E4}">
                <adec:decorative xmlns:adec="http://schemas.microsoft.com/office/drawing/2017/decorative" val="1"/>
              </a:ext>
            </a:extLst>
          </p:cNvPr>
          <p:cNvSpPr txBox="1">
            <a:spLocks/>
          </p:cNvSpPr>
          <p:nvPr/>
        </p:nvSpPr>
        <p:spPr>
          <a:xfrm>
            <a:off x="463060" y="6276603"/>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3964350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15321</TotalTime>
  <Words>4560</Words>
  <Application>Microsoft Office PowerPoint</Application>
  <PresentationFormat>Widescreen</PresentationFormat>
  <Paragraphs>557</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Source Sans Pro</vt:lpstr>
      <vt:lpstr>Symbol</vt:lpstr>
      <vt:lpstr>Trebuchet MS</vt:lpstr>
      <vt:lpstr>Office Theme</vt:lpstr>
      <vt:lpstr>Système d’information sur les immobilisations scolaires (SIIÉ)</vt:lpstr>
      <vt:lpstr>Instructions pour l’année en cours</vt:lpstr>
      <vt:lpstr>Changer le nom de l’EUE</vt:lpstr>
      <vt:lpstr>Changer le nom de l’EUE </vt:lpstr>
      <vt:lpstr>Changer le nom de l’EUE  </vt:lpstr>
      <vt:lpstr>Modifier la date d’expiration du CUE</vt:lpstr>
      <vt:lpstr>Modifier la date d’entrée en vigueur du CUE</vt:lpstr>
      <vt:lpstr>Programme de la division déplacé</vt:lpstr>
      <vt:lpstr>Programme de la division déplacé </vt:lpstr>
      <vt:lpstr>Programme de la division déplacé  </vt:lpstr>
      <vt:lpstr>Modifier la date de fin du programme de la division</vt:lpstr>
      <vt:lpstr>Modifier le CUE : Palier, Date de commencement, niveau scolaire minimum/maximum </vt:lpstr>
      <vt:lpstr>Modifier le CUE : Palier, Date de commencement, niveau scolaire minimum/maximum  </vt:lpstr>
      <vt:lpstr>Modifier le bâtiment : statut opérationnel, bail</vt:lpstr>
      <vt:lpstr>Modifier le bâtiment : statut opérationnel, bail </vt:lpstr>
      <vt:lpstr>Modifier le bâtiment : Adresse</vt:lpstr>
      <vt:lpstr>Modifier le bâtiment : Adresse </vt:lpstr>
      <vt:lpstr>Modifier le bâtiment : Adresse  </vt:lpstr>
      <vt:lpstr>Instructions pour les années à venir</vt:lpstr>
      <vt:lpstr>Option 1 - MODIFIER le nom du CUE - créer un nouveau CUE et l’enregistrer comme brouillon UNIQUEMENT</vt:lpstr>
      <vt:lpstr>Option 2 - MODIFIER le nom du futur CUE - si le CUE existant a un futur nom avec les mêmes attributs</vt:lpstr>
      <vt:lpstr>Modifier la date d’expiration du CUE </vt:lpstr>
      <vt:lpstr>Programme de la division déplacé   </vt:lpstr>
      <vt:lpstr>Programme de la division déplacé    </vt:lpstr>
      <vt:lpstr>Programme de la division déplacé     </vt:lpstr>
      <vt:lpstr>Modifier la date de fin du programme de la division </vt:lpstr>
      <vt:lpstr>Modifier le CUE : Palier, Date de commencement, niveau scolaire minimum/maximum   </vt:lpstr>
      <vt:lpstr>MODIFIER LE CUE : Futur : Niveau scolaire minimum/maximum, Palier, Capacité - (Date de début - peut être future par conception)  </vt:lpstr>
      <vt:lpstr>Modifier le bâtiment : statut opérationnel, bail  </vt:lpstr>
      <vt:lpstr>Modifier le bâtiment : statut opérationnel - explication pour les scénarios futurs </vt:lpstr>
      <vt:lpstr>Modifier le bâtiment : statut opérationnel, bail   </vt:lpstr>
      <vt:lpstr>Modifier le bâtiment pour une adresse future</vt:lpstr>
      <vt:lpstr>Modifier le bâtiment : Adresse   </vt:lpstr>
      <vt:lpstr>Modifier le bâtiment : Adresse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Système d’information sur les immobilisations scolaires (SIIÉ)</dc:title>
  <dc:creator>Hopkinson, Marijana (CSC)</dc:creator>
  <cp:lastModifiedBy>Amin, Annette (EDU)</cp:lastModifiedBy>
  <cp:revision>9</cp:revision>
  <dcterms:created xsi:type="dcterms:W3CDTF">2022-10-21T07:33:27Z</dcterms:created>
  <dcterms:modified xsi:type="dcterms:W3CDTF">2022-11-16T18:43:51Z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2022-10-21T07:33:28Z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99e92f97-1e2d-4839-87e8-1838bec4033b</vt:lpwstr>
  </property>
  <property fmtid="{D5CDD505-2E9C-101B-9397-08002B2CF9AE}" pid="8" name="MSIP_Label_034a106e-6316-442c-ad35-738afd673d2b_ContentBits">
    <vt:lpwstr>0</vt:lpwstr>
  </property>
</Properties>
</file>