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742" r:id="rId2"/>
    <p:sldId id="743" r:id="rId3"/>
    <p:sldId id="256" r:id="rId4"/>
    <p:sldId id="746" r:id="rId5"/>
    <p:sldId id="258" r:id="rId6"/>
    <p:sldId id="265" r:id="rId7"/>
    <p:sldId id="266" r:id="rId8"/>
    <p:sldId id="288" r:id="rId9"/>
    <p:sldId id="297" r:id="rId10"/>
    <p:sldId id="289" r:id="rId11"/>
    <p:sldId id="267" r:id="rId12"/>
    <p:sldId id="268" r:id="rId13"/>
    <p:sldId id="756" r:id="rId14"/>
    <p:sldId id="269" r:id="rId15"/>
    <p:sldId id="758" r:id="rId16"/>
    <p:sldId id="299" r:id="rId17"/>
    <p:sldId id="271" r:id="rId18"/>
    <p:sldId id="272" r:id="rId19"/>
    <p:sldId id="744" r:id="rId20"/>
    <p:sldId id="277" r:id="rId21"/>
    <p:sldId id="294" r:id="rId22"/>
    <p:sldId id="280" r:id="rId23"/>
    <p:sldId id="290" r:id="rId24"/>
    <p:sldId id="300" r:id="rId25"/>
    <p:sldId id="301" r:id="rId26"/>
    <p:sldId id="302" r:id="rId27"/>
    <p:sldId id="303" r:id="rId28"/>
    <p:sldId id="292" r:id="rId29"/>
    <p:sldId id="304" r:id="rId30"/>
    <p:sldId id="295" r:id="rId31"/>
    <p:sldId id="305" r:id="rId32"/>
    <p:sldId id="296" r:id="rId33"/>
    <p:sldId id="776"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398" autoAdjust="0"/>
  </p:normalViewPr>
  <p:slideViewPr>
    <p:cSldViewPr snapToGrid="0">
      <p:cViewPr varScale="1">
        <p:scale>
          <a:sx n="54" d="100"/>
          <a:sy n="54" d="100"/>
        </p:scale>
        <p:origin x="40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8DBAF-A991-4881-9E7C-01E72FCB3213}" type="datetimeFigureOut">
              <a:rPr lang="en-CA" smtClean="0"/>
              <a:t>11/16/2022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05CA0-1BFE-42E1-8D44-901279F5F7AA}" type="slidenum">
              <a:rPr lang="en-CA" smtClean="0"/>
              <a:t>‹#›</a:t>
            </a:fld>
            <a:endParaRPr lang="en-CA" dirty="0"/>
          </a:p>
        </p:txBody>
      </p:sp>
    </p:spTree>
    <p:extLst>
      <p:ext uri="{BB962C8B-B14F-4D97-AF65-F5344CB8AC3E}">
        <p14:creationId xmlns:p14="http://schemas.microsoft.com/office/powerpoint/2010/main" val="397157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F185-D3A3-4B53-B136-5486523E70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C358046-31EE-4F75-8BDB-C8DEF9B99D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6242288-EDF2-40EA-B0A9-6461136C0F37}"/>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D6F48369-E0D7-4993-9400-9F01494AFA1A}"/>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4D85FD50-5F55-4822-A5C3-108B0AC9680D}"/>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423048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3ECE-0AFE-44F2-B411-6FC53D3A1C4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D03FC0-A72C-4D9F-8664-0DBD060AEE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B5267F-FC18-4844-8153-07809CF93B3D}"/>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1A2F13ED-CFE8-4966-989A-5595E3F7572C}"/>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938CF2C6-595F-4B1C-BCEF-BE10AFB2CE31}"/>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226850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AB7BA-4054-45EA-B207-A0D6E59686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BC43B13-47CC-4CD2-9BD7-875D62F9E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C9AE33-90CC-4CBF-8D7B-B1EF64190F63}"/>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E56406B7-9F57-4286-AE99-0071BC3163F7}"/>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70558D93-1748-4CA7-A8F7-55E85E454F72}"/>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268792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DU">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Text Placeholder 5">
            <a:extLst>
              <a:ext uri="{FF2B5EF4-FFF2-40B4-BE49-F238E27FC236}">
                <a16:creationId xmlns:a16="http://schemas.microsoft.com/office/drawing/2014/main" id="{68874B61-9598-9445-9CBD-4043317562F2}"/>
              </a:ext>
            </a:extLst>
          </p:cNvPr>
          <p:cNvSpPr>
            <a:spLocks noGrp="1"/>
          </p:cNvSpPr>
          <p:nvPr>
            <p:ph type="body" sz="quarter" idx="13" hasCustomPrompt="1"/>
          </p:nvPr>
        </p:nvSpPr>
        <p:spPr>
          <a:xfrm>
            <a:off x="463060" y="355479"/>
            <a:ext cx="6686652" cy="383075"/>
          </a:xfrm>
        </p:spPr>
        <p:txBody>
          <a:bodyPr>
            <a:normAutofit/>
          </a:bodyPr>
          <a:lstStyle>
            <a:lvl1pPr>
              <a:defRPr sz="1200"/>
            </a:lvl1pPr>
            <a:lvl2pPr marL="457200" indent="0">
              <a:buNone/>
              <a:defRPr/>
            </a:lvl2pPr>
          </a:lstStyle>
          <a:p>
            <a:pPr lvl="0"/>
            <a:r>
              <a:rPr lang="en-US"/>
              <a:t>Insert ministry name here</a:t>
            </a:r>
          </a:p>
        </p:txBody>
      </p:sp>
      <p:sp>
        <p:nvSpPr>
          <p:cNvPr id="2" name="Title 1"/>
          <p:cNvSpPr>
            <a:spLocks noGrp="1"/>
          </p:cNvSpPr>
          <p:nvPr>
            <p:ph type="ctrTitle"/>
          </p:nvPr>
        </p:nvSpPr>
        <p:spPr>
          <a:xfrm>
            <a:off x="463060" y="747225"/>
            <a:ext cx="6672000" cy="1667984"/>
          </a:xfrm>
        </p:spPr>
        <p:txBody>
          <a:bodyPr anchor="t">
            <a:normAutofit/>
          </a:bodyPr>
          <a:lstStyle>
            <a:lvl1pPr algn="l">
              <a:defRPr sz="4000">
                <a:solidFill>
                  <a:schemeClr val="tx1"/>
                </a:solidFill>
              </a:defRPr>
            </a:lvl1pPr>
          </a:lstStyle>
          <a:p>
            <a:r>
              <a:rPr lang="en-US"/>
              <a:t>Click to edit Master title style</a:t>
            </a:r>
          </a:p>
        </p:txBody>
      </p:sp>
      <p:sp>
        <p:nvSpPr>
          <p:cNvPr id="3" name="Subtitle 2"/>
          <p:cNvSpPr>
            <a:spLocks noGrp="1"/>
          </p:cNvSpPr>
          <p:nvPr>
            <p:ph type="subTitle" idx="1"/>
          </p:nvPr>
        </p:nvSpPr>
        <p:spPr>
          <a:xfrm>
            <a:off x="463060" y="2505809"/>
            <a:ext cx="6672000" cy="2426676"/>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463060" y="6276603"/>
            <a:ext cx="511637"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5" name="Footer Placeholder 4"/>
          <p:cNvSpPr>
            <a:spLocks noGrp="1"/>
          </p:cNvSpPr>
          <p:nvPr>
            <p:ph type="ftr" sz="quarter" idx="11"/>
          </p:nvPr>
        </p:nvSpPr>
        <p:spPr>
          <a:xfrm>
            <a:off x="974697" y="6276603"/>
            <a:ext cx="3357551" cy="365125"/>
          </a:xfrm>
          <a:prstGeom prst="rect">
            <a:avLst/>
          </a:prstGeom>
        </p:spPr>
        <p:txBody>
          <a:bodyPr anchor="ctr"/>
          <a:lstStyle>
            <a:lvl1pPr algn="r">
              <a:defRPr sz="1200">
                <a:solidFill>
                  <a:schemeClr val="bg1"/>
                </a:solidFill>
              </a:defRPr>
            </a:lvl1pPr>
          </a:lstStyle>
          <a:p>
            <a:pPr algn="l"/>
            <a:r>
              <a:rPr lang="en-CA" dirty="0"/>
              <a:t>ECIS Training: https://test.ecis.edu.gov.on.ca/ </a:t>
            </a:r>
            <a:endParaRPr lang="en-US" dirty="0"/>
          </a:p>
        </p:txBody>
      </p:sp>
      <p:pic>
        <p:nvPicPr>
          <p:cNvPr id="9" name="Picture 8" descr="Symbol of the Government of Ontario">
            <a:extLst>
              <a:ext uri="{FF2B5EF4-FFF2-40B4-BE49-F238E27FC236}">
                <a16:creationId xmlns:a16="http://schemas.microsoft.com/office/drawing/2014/main" id="{21DB834B-1EDC-1444-ADFB-61CF78292686}"/>
              </a:ext>
            </a:extLst>
          </p:cNvPr>
          <p:cNvPicPr>
            <a:picLocks noChangeAspect="1"/>
          </p:cNvPicPr>
          <p:nvPr userDrawn="1"/>
        </p:nvPicPr>
        <p:blipFill>
          <a:blip r:embed="rId4"/>
          <a:stretch>
            <a:fillRect/>
          </a:stretch>
        </p:blipFill>
        <p:spPr>
          <a:xfrm>
            <a:off x="9667063" y="5807071"/>
            <a:ext cx="2235200" cy="894080"/>
          </a:xfrm>
          <a:prstGeom prst="rect">
            <a:avLst/>
          </a:prstGeom>
        </p:spPr>
      </p:pic>
    </p:spTree>
    <p:extLst>
      <p:ext uri="{BB962C8B-B14F-4D97-AF65-F5344CB8AC3E}">
        <p14:creationId xmlns:p14="http://schemas.microsoft.com/office/powerpoint/2010/main" val="97022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52C0-8263-42CE-861F-D558965D0A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34F17D-1753-4D25-AD01-7BDCDE4792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4E467C-0E3A-4044-B6FD-BD443D0F1C5F}"/>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F93ADC6D-64BB-4110-9DB7-5BEC5257778E}"/>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926E7B58-E028-469A-8184-6A76531DFB44}"/>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13002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231D-D08F-4C87-A14D-2C28F5B7CE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79E7E7A-1B74-49AB-B8FB-3C51EE33F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0CA7E-F5C7-42BB-82C3-7813C4EF6B87}"/>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93A2027A-8328-49DB-9BC6-3B8F2E4A8B86}"/>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4C764285-096A-45E3-8C84-A58C4A1040EE}"/>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9909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460-C989-409A-926B-7E81B31FE92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6A6C09-E58E-41BE-A68D-5BFF0F70B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376CA7B-1D21-452D-A97B-4FD298714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99A751D-A257-465A-BA13-54B133B39522}"/>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F0F6CF3D-D3E1-4E6D-972D-689AE60A1010}"/>
              </a:ext>
            </a:extLst>
          </p:cNvPr>
          <p:cNvSpPr>
            <a:spLocks noGrp="1"/>
          </p:cNvSpPr>
          <p:nvPr>
            <p:ph type="ftr" sz="quarter" idx="11"/>
          </p:nvPr>
        </p:nvSpPr>
        <p:spPr/>
        <p:txBody>
          <a:bodyPr/>
          <a:lstStyle/>
          <a:p>
            <a:r>
              <a:rPr lang="en-CA" dirty="0"/>
              <a:t>ECIS Training: https://test.ecis.edu.gov.on.ca/ </a:t>
            </a:r>
          </a:p>
        </p:txBody>
      </p:sp>
      <p:sp>
        <p:nvSpPr>
          <p:cNvPr id="7" name="Slide Number Placeholder 6">
            <a:extLst>
              <a:ext uri="{FF2B5EF4-FFF2-40B4-BE49-F238E27FC236}">
                <a16:creationId xmlns:a16="http://schemas.microsoft.com/office/drawing/2014/main" id="{2A44A9FF-B9B2-45B5-857E-3F1787BA5940}"/>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67706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25C-DD4F-48AA-A446-1E72F4F1605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AAFBEC-FABC-4B2A-BD9F-AC91E50A1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5591-A4C3-43B7-BCF0-E8699DD98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29B354-DFA7-47BF-AEC8-D8791936A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CA389-A002-4FB6-B82C-E172101DB9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AF45564-F6CD-4C6B-AF54-81FCED8F6D52}"/>
              </a:ext>
            </a:extLst>
          </p:cNvPr>
          <p:cNvSpPr>
            <a:spLocks noGrp="1"/>
          </p:cNvSpPr>
          <p:nvPr>
            <p:ph type="dt" sz="half" idx="10"/>
          </p:nvPr>
        </p:nvSpPr>
        <p:spPr/>
        <p:txBody>
          <a:bodyPr/>
          <a:lstStyle/>
          <a:p>
            <a:endParaRPr lang="en-CA" dirty="0"/>
          </a:p>
        </p:txBody>
      </p:sp>
      <p:sp>
        <p:nvSpPr>
          <p:cNvPr id="8" name="Footer Placeholder 7">
            <a:extLst>
              <a:ext uri="{FF2B5EF4-FFF2-40B4-BE49-F238E27FC236}">
                <a16:creationId xmlns:a16="http://schemas.microsoft.com/office/drawing/2014/main" id="{FA88E1F7-1749-4BF3-A6AF-7E19664FAE9C}"/>
              </a:ext>
            </a:extLst>
          </p:cNvPr>
          <p:cNvSpPr>
            <a:spLocks noGrp="1"/>
          </p:cNvSpPr>
          <p:nvPr>
            <p:ph type="ftr" sz="quarter" idx="11"/>
          </p:nvPr>
        </p:nvSpPr>
        <p:spPr/>
        <p:txBody>
          <a:bodyPr/>
          <a:lstStyle/>
          <a:p>
            <a:r>
              <a:rPr lang="en-CA" dirty="0"/>
              <a:t>ECIS Training: https://test.ecis.edu.gov.on.ca/ </a:t>
            </a:r>
          </a:p>
        </p:txBody>
      </p:sp>
      <p:sp>
        <p:nvSpPr>
          <p:cNvPr id="9" name="Slide Number Placeholder 8">
            <a:extLst>
              <a:ext uri="{FF2B5EF4-FFF2-40B4-BE49-F238E27FC236}">
                <a16:creationId xmlns:a16="http://schemas.microsoft.com/office/drawing/2014/main" id="{70BEAAF9-F302-4256-8DEE-FCB16C6CCF4F}"/>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88057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0401-7D23-43A4-B749-6C80858241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855860D-103F-43A2-810E-0AE16FFDA4ED}"/>
              </a:ext>
            </a:extLst>
          </p:cNvPr>
          <p:cNvSpPr>
            <a:spLocks noGrp="1"/>
          </p:cNvSpPr>
          <p:nvPr>
            <p:ph type="dt" sz="half" idx="10"/>
          </p:nvPr>
        </p:nvSpPr>
        <p:spPr/>
        <p:txBody>
          <a:bodyPr/>
          <a:lstStyle/>
          <a:p>
            <a:endParaRPr lang="en-CA" dirty="0"/>
          </a:p>
        </p:txBody>
      </p:sp>
      <p:sp>
        <p:nvSpPr>
          <p:cNvPr id="4" name="Footer Placeholder 3">
            <a:extLst>
              <a:ext uri="{FF2B5EF4-FFF2-40B4-BE49-F238E27FC236}">
                <a16:creationId xmlns:a16="http://schemas.microsoft.com/office/drawing/2014/main" id="{282BB0CE-DC03-4ED2-A99B-A0BCD74DA768}"/>
              </a:ext>
            </a:extLst>
          </p:cNvPr>
          <p:cNvSpPr>
            <a:spLocks noGrp="1"/>
          </p:cNvSpPr>
          <p:nvPr>
            <p:ph type="ftr" sz="quarter" idx="11"/>
          </p:nvPr>
        </p:nvSpPr>
        <p:spPr/>
        <p:txBody>
          <a:bodyPr/>
          <a:lstStyle/>
          <a:p>
            <a:r>
              <a:rPr lang="en-CA" dirty="0"/>
              <a:t>ECIS Training: https://test.ecis.edu.gov.on.ca/ </a:t>
            </a:r>
          </a:p>
        </p:txBody>
      </p:sp>
      <p:sp>
        <p:nvSpPr>
          <p:cNvPr id="5" name="Slide Number Placeholder 4">
            <a:extLst>
              <a:ext uri="{FF2B5EF4-FFF2-40B4-BE49-F238E27FC236}">
                <a16:creationId xmlns:a16="http://schemas.microsoft.com/office/drawing/2014/main" id="{2628190B-3E42-4F28-BB67-E11C905F1D31}"/>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34318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F071D-333E-4BB0-B4BE-A324878349DF}"/>
              </a:ext>
            </a:extLst>
          </p:cNvPr>
          <p:cNvSpPr>
            <a:spLocks noGrp="1"/>
          </p:cNvSpPr>
          <p:nvPr>
            <p:ph type="dt" sz="half" idx="10"/>
          </p:nvPr>
        </p:nvSpPr>
        <p:spPr/>
        <p:txBody>
          <a:bodyPr/>
          <a:lstStyle/>
          <a:p>
            <a:endParaRPr lang="en-CA" dirty="0"/>
          </a:p>
        </p:txBody>
      </p:sp>
      <p:sp>
        <p:nvSpPr>
          <p:cNvPr id="3" name="Footer Placeholder 2">
            <a:extLst>
              <a:ext uri="{FF2B5EF4-FFF2-40B4-BE49-F238E27FC236}">
                <a16:creationId xmlns:a16="http://schemas.microsoft.com/office/drawing/2014/main" id="{91B2D568-CCD7-4A0E-A408-81D0F482F015}"/>
              </a:ext>
            </a:extLst>
          </p:cNvPr>
          <p:cNvSpPr>
            <a:spLocks noGrp="1"/>
          </p:cNvSpPr>
          <p:nvPr>
            <p:ph type="ftr" sz="quarter" idx="11"/>
          </p:nvPr>
        </p:nvSpPr>
        <p:spPr/>
        <p:txBody>
          <a:bodyPr/>
          <a:lstStyle/>
          <a:p>
            <a:r>
              <a:rPr lang="en-CA" dirty="0"/>
              <a:t>ECIS Training: https://test.ecis.edu.gov.on.ca/ </a:t>
            </a:r>
          </a:p>
        </p:txBody>
      </p:sp>
      <p:sp>
        <p:nvSpPr>
          <p:cNvPr id="4" name="Slide Number Placeholder 3">
            <a:extLst>
              <a:ext uri="{FF2B5EF4-FFF2-40B4-BE49-F238E27FC236}">
                <a16:creationId xmlns:a16="http://schemas.microsoft.com/office/drawing/2014/main" id="{8948DD37-EEE9-4D11-84E1-43739FFA5F4E}"/>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197859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C368-B459-467D-A134-9DEEE12A3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9752BF73-4044-4703-873C-93F525BD7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95CBE0-E32F-46DB-B370-C063836AA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4BB854B-806F-45A6-A96F-BA13A0ED007A}"/>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713061A2-D86A-45FD-BCDF-2A5F6DCFC0C8}"/>
              </a:ext>
            </a:extLst>
          </p:cNvPr>
          <p:cNvSpPr>
            <a:spLocks noGrp="1"/>
          </p:cNvSpPr>
          <p:nvPr>
            <p:ph type="ftr" sz="quarter" idx="11"/>
          </p:nvPr>
        </p:nvSpPr>
        <p:spPr/>
        <p:txBody>
          <a:bodyPr/>
          <a:lstStyle/>
          <a:p>
            <a:r>
              <a:rPr lang="en-CA" dirty="0"/>
              <a:t>ECIS Training: https://test.ecis.edu.gov.on.ca/ </a:t>
            </a:r>
          </a:p>
        </p:txBody>
      </p:sp>
      <p:sp>
        <p:nvSpPr>
          <p:cNvPr id="7" name="Slide Number Placeholder 6">
            <a:extLst>
              <a:ext uri="{FF2B5EF4-FFF2-40B4-BE49-F238E27FC236}">
                <a16:creationId xmlns:a16="http://schemas.microsoft.com/office/drawing/2014/main" id="{2490E0BD-5A41-470F-BC73-E36D7B4BA6FB}"/>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11785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A06B-D514-4D88-90CA-703E9BFBB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714460E0-CFE8-447F-9A8A-EE84B554D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8269FCF4-9E40-4A8E-94EB-837CAA2FB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5" name="Date Placeholder 4">
            <a:extLst>
              <a:ext uri="{FF2B5EF4-FFF2-40B4-BE49-F238E27FC236}">
                <a16:creationId xmlns:a16="http://schemas.microsoft.com/office/drawing/2014/main" id="{6677BBE9-8294-4194-942B-6711213A7A44}"/>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858DE9A3-9A6A-4DA6-BBD3-6EC15E82217E}"/>
              </a:ext>
            </a:extLst>
          </p:cNvPr>
          <p:cNvSpPr>
            <a:spLocks noGrp="1"/>
          </p:cNvSpPr>
          <p:nvPr>
            <p:ph type="ftr" sz="quarter" idx="11"/>
          </p:nvPr>
        </p:nvSpPr>
        <p:spPr/>
        <p:txBody>
          <a:bodyPr/>
          <a:lstStyle/>
          <a:p>
            <a:r>
              <a:rPr lang="en-CA" dirty="0"/>
              <a:t>ECIS Training: https://test.ecis.edu.gov.on.ca/ </a:t>
            </a:r>
          </a:p>
        </p:txBody>
      </p:sp>
      <p:sp>
        <p:nvSpPr>
          <p:cNvPr id="7" name="Slide Number Placeholder 6">
            <a:extLst>
              <a:ext uri="{FF2B5EF4-FFF2-40B4-BE49-F238E27FC236}">
                <a16:creationId xmlns:a16="http://schemas.microsoft.com/office/drawing/2014/main" id="{22CE0ACB-8674-4F72-8333-B7BCA76C2F24}"/>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21387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B285E-CABC-4AEB-8282-19642018B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7FFF551-10A5-4928-9DF4-26F51E3D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C331F2-9605-48E2-8AC2-2F6F1BF5C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a:extLst>
              <a:ext uri="{FF2B5EF4-FFF2-40B4-BE49-F238E27FC236}">
                <a16:creationId xmlns:a16="http://schemas.microsoft.com/office/drawing/2014/main" id="{6B59C98F-3A81-428D-985C-EC2A871CB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ECIS Training: https://test.ecis.edu.gov.on.ca/ </a:t>
            </a:r>
          </a:p>
        </p:txBody>
      </p:sp>
      <p:sp>
        <p:nvSpPr>
          <p:cNvPr id="6" name="Slide Number Placeholder 5">
            <a:extLst>
              <a:ext uri="{FF2B5EF4-FFF2-40B4-BE49-F238E27FC236}">
                <a16:creationId xmlns:a16="http://schemas.microsoft.com/office/drawing/2014/main" id="{40A5846A-CD3A-41EA-B867-1000D07B6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44F5D-DC43-4685-90B0-02110C60ED91}" type="slidenum">
              <a:rPr lang="en-CA" smtClean="0"/>
              <a:t>‹#›</a:t>
            </a:fld>
            <a:endParaRPr lang="en-CA" dirty="0"/>
          </a:p>
        </p:txBody>
      </p:sp>
    </p:spTree>
    <p:extLst>
      <p:ext uri="{BB962C8B-B14F-4D97-AF65-F5344CB8AC3E}">
        <p14:creationId xmlns:p14="http://schemas.microsoft.com/office/powerpoint/2010/main" val="228079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5" Type="http://schemas.openxmlformats.org/officeDocument/2006/relationships/image" Target="../media/image27.tmp"/><Relationship Id="rId4" Type="http://schemas.openxmlformats.org/officeDocument/2006/relationships/image" Target="../media/image26.tmp"/></Relationships>
</file>

<file path=ppt/slides/_rels/slide1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5" Type="http://schemas.openxmlformats.org/officeDocument/2006/relationships/image" Target="../media/image27.tmp"/><Relationship Id="rId4" Type="http://schemas.openxmlformats.org/officeDocument/2006/relationships/image" Target="../media/image26.tm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37.tmp"/></Relationships>
</file>

<file path=ppt/slides/_rels/slide2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38.tmp"/></Relationships>
</file>

<file path=ppt/slides/_rels/slide2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7.tmp"/></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2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5" Type="http://schemas.openxmlformats.org/officeDocument/2006/relationships/image" Target="../media/image27.tmp"/><Relationship Id="rId4" Type="http://schemas.openxmlformats.org/officeDocument/2006/relationships/image" Target="../media/image26.tmp"/></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30.xml.rels><?xml version="1.0" encoding="UTF-8" standalone="yes"?>
<Relationships xmlns="http://schemas.openxmlformats.org/package/2006/relationships"><Relationship Id="rId3" Type="http://schemas.openxmlformats.org/officeDocument/2006/relationships/hyperlink" Target="mailto:ECIS.Admin@ontario.ca" TargetMode="External"/><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5" Type="http://schemas.openxmlformats.org/officeDocument/2006/relationships/image" Target="../media/image41.tmp"/><Relationship Id="rId4" Type="http://schemas.openxmlformats.org/officeDocument/2006/relationships/image" Target="../media/image40.tmp"/></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0.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4411-F62D-134C-A61B-D65BCB048058}"/>
              </a:ext>
            </a:extLst>
          </p:cNvPr>
          <p:cNvSpPr>
            <a:spLocks noGrp="1"/>
          </p:cNvSpPr>
          <p:nvPr>
            <p:ph type="ctrTitle"/>
          </p:nvPr>
        </p:nvSpPr>
        <p:spPr/>
        <p:txBody>
          <a:bodyPr>
            <a:normAutofit/>
          </a:bodyPr>
          <a:lstStyle/>
          <a:p>
            <a:r>
              <a:rPr lang="en-US" dirty="0"/>
              <a:t>Education Capital Information System (ECIS)</a:t>
            </a:r>
          </a:p>
        </p:txBody>
      </p:sp>
      <p:sp>
        <p:nvSpPr>
          <p:cNvPr id="8" name="Subtitle 7">
            <a:extLst>
              <a:ext uri="{FF2B5EF4-FFF2-40B4-BE49-F238E27FC236}">
                <a16:creationId xmlns:a16="http://schemas.microsoft.com/office/drawing/2014/main" id="{B9A31673-1914-9440-841F-B627B8F7CA73}"/>
              </a:ext>
            </a:extLst>
          </p:cNvPr>
          <p:cNvSpPr>
            <a:spLocks noGrp="1"/>
          </p:cNvSpPr>
          <p:nvPr>
            <p:ph type="subTitle" idx="1"/>
          </p:nvPr>
        </p:nvSpPr>
        <p:spPr>
          <a:xfrm>
            <a:off x="1472710" y="2703900"/>
            <a:ext cx="6672000" cy="2426676"/>
          </a:xfrm>
        </p:spPr>
        <p:txBody>
          <a:bodyPr>
            <a:normAutofit/>
          </a:bodyPr>
          <a:lstStyle/>
          <a:p>
            <a:r>
              <a:rPr lang="en-US" dirty="0"/>
              <a:t>SLDV ECIS instructions for School Board Users</a:t>
            </a:r>
          </a:p>
        </p:txBody>
      </p:sp>
      <p:sp>
        <p:nvSpPr>
          <p:cNvPr id="3" name="Text Placeholder 2">
            <a:extLst>
              <a:ext uri="{FF2B5EF4-FFF2-40B4-BE49-F238E27FC236}">
                <a16:creationId xmlns:a16="http://schemas.microsoft.com/office/drawing/2014/main" id="{6C5FA6DD-80B0-41AD-9665-EE3FE8BF5CBF}"/>
              </a:ext>
            </a:extLst>
          </p:cNvPr>
          <p:cNvSpPr>
            <a:spLocks noGrp="1"/>
          </p:cNvSpPr>
          <p:nvPr>
            <p:ph type="body" sz="quarter" idx="13"/>
          </p:nvPr>
        </p:nvSpPr>
        <p:spPr>
          <a:xfrm>
            <a:off x="43960" y="28267"/>
            <a:ext cx="6686652" cy="383075"/>
          </a:xfrm>
        </p:spPr>
        <p:txBody>
          <a:bodyPr/>
          <a:lstStyle/>
          <a:p>
            <a:pPr marL="0" indent="0">
              <a:buNone/>
            </a:pPr>
            <a:r>
              <a:rPr lang="en-CA" dirty="0"/>
              <a:t>Ministry of Education</a:t>
            </a:r>
          </a:p>
        </p:txBody>
      </p:sp>
      <p:sp>
        <p:nvSpPr>
          <p:cNvPr id="4" name="Slide Number Placeholder 3">
            <a:extLst>
              <a:ext uri="{FF2B5EF4-FFF2-40B4-BE49-F238E27FC236}">
                <a16:creationId xmlns:a16="http://schemas.microsoft.com/office/drawing/2014/main" id="{35CEF593-5846-40F6-B2E5-EFAFC708E752}"/>
              </a:ext>
              <a:ext uri="{C183D7F6-B498-43B3-948B-1728B52AA6E4}">
                <adec:decorative xmlns:adec="http://schemas.microsoft.com/office/drawing/2017/decorative" val="1"/>
              </a:ext>
            </a:extLst>
          </p:cNvPr>
          <p:cNvSpPr>
            <a:spLocks noGrp="1"/>
          </p:cNvSpPr>
          <p:nvPr>
            <p:ph type="sldNum" sz="quarter" idx="12"/>
          </p:nvPr>
        </p:nvSpPr>
        <p:spPr/>
        <p:txBody>
          <a:bodyPr/>
          <a:lstStyle/>
          <a:p>
            <a:fld id="{9CAA33A2-411E-8443-83D0-3263C24E97A5}" type="slidenum">
              <a:rPr lang="en-US" smtClean="0"/>
              <a:pPr/>
              <a:t>1</a:t>
            </a:fld>
            <a:endParaRPr lang="en-US" dirty="0"/>
          </a:p>
        </p:txBody>
      </p:sp>
    </p:spTree>
    <p:extLst>
      <p:ext uri="{BB962C8B-B14F-4D97-AF65-F5344CB8AC3E}">
        <p14:creationId xmlns:p14="http://schemas.microsoft.com/office/powerpoint/2010/main" val="406922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0" y="1129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Division Program moved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70" name="TextBox 69">
            <a:extLst>
              <a:ext uri="{FF2B5EF4-FFF2-40B4-BE49-F238E27FC236}">
                <a16:creationId xmlns:a16="http://schemas.microsoft.com/office/drawing/2014/main" id="{AA8B59B3-879A-4EF5-87B2-282749BA8C75}"/>
              </a:ext>
              <a:ext uri="{C183D7F6-B498-43B3-948B-1728B52AA6E4}">
                <adec:decorative xmlns:adec="http://schemas.microsoft.com/office/drawing/2017/decorative" val="1"/>
              </a:ext>
            </a:extLst>
          </p:cNvPr>
          <p:cNvSpPr txBox="1"/>
          <p:nvPr/>
        </p:nvSpPr>
        <p:spPr>
          <a:xfrm>
            <a:off x="11218736" y="109573"/>
            <a:ext cx="479618" cy="369332"/>
          </a:xfrm>
          <a:prstGeom prst="rect">
            <a:avLst/>
          </a:prstGeom>
          <a:noFill/>
          <a:ln>
            <a:solidFill>
              <a:schemeClr val="tx1"/>
            </a:solidFill>
          </a:ln>
        </p:spPr>
        <p:txBody>
          <a:bodyPr wrap="none" rtlCol="0">
            <a:spAutoFit/>
          </a:bodyPr>
          <a:lstStyle/>
          <a:p>
            <a:r>
              <a:rPr lang="en-US" b="1" dirty="0"/>
              <a:t>15.</a:t>
            </a:r>
            <a:endParaRPr lang="en-CA" b="1" dirty="0"/>
          </a:p>
        </p:txBody>
      </p:sp>
      <p:grpSp>
        <p:nvGrpSpPr>
          <p:cNvPr id="5" name="Group 4" descr="Three screen captures of steps 10 to 18 for a Division Program moved, as described in the following table.">
            <a:extLst>
              <a:ext uri="{FF2B5EF4-FFF2-40B4-BE49-F238E27FC236}">
                <a16:creationId xmlns:a16="http://schemas.microsoft.com/office/drawing/2014/main" id="{EB9A1FCA-73E0-C8A1-3131-0FC2EA822895}"/>
              </a:ext>
            </a:extLst>
          </p:cNvPr>
          <p:cNvGrpSpPr/>
          <p:nvPr/>
        </p:nvGrpSpPr>
        <p:grpSpPr>
          <a:xfrm>
            <a:off x="97604" y="504704"/>
            <a:ext cx="11960899" cy="6141951"/>
            <a:chOff x="97604" y="504704"/>
            <a:chExt cx="11960899" cy="6141951"/>
          </a:xfrm>
        </p:grpSpPr>
        <p:pic>
          <p:nvPicPr>
            <p:cNvPr id="15" name="Picture 14" descr="A picture containing text&#10;&#10;Description automatically generated">
              <a:extLst>
                <a:ext uri="{FF2B5EF4-FFF2-40B4-BE49-F238E27FC236}">
                  <a16:creationId xmlns:a16="http://schemas.microsoft.com/office/drawing/2014/main" id="{826B24C0-BC68-4211-9C1E-9962FC671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277" y="536666"/>
              <a:ext cx="4441226" cy="2296567"/>
            </a:xfrm>
            <a:prstGeom prst="rect">
              <a:avLst/>
            </a:prstGeom>
            <a:ln>
              <a:solidFill>
                <a:schemeClr val="tx1"/>
              </a:solidFill>
            </a:ln>
          </p:spPr>
        </p:pic>
        <p:pic>
          <p:nvPicPr>
            <p:cNvPr id="35" name="Picture 34" descr="Graphical user interface, text, application&#10;&#10;Description automatically generated">
              <a:extLst>
                <a:ext uri="{FF2B5EF4-FFF2-40B4-BE49-F238E27FC236}">
                  <a16:creationId xmlns:a16="http://schemas.microsoft.com/office/drawing/2014/main" id="{B243249B-AF00-44EE-8393-3373AE39F29B}"/>
                </a:ext>
              </a:extLst>
            </p:cNvPr>
            <p:cNvPicPr/>
            <p:nvPr/>
          </p:nvPicPr>
          <p:blipFill>
            <a:blip r:embed="rId3"/>
            <a:stretch>
              <a:fillRect/>
            </a:stretch>
          </p:blipFill>
          <p:spPr>
            <a:xfrm>
              <a:off x="97604" y="517883"/>
              <a:ext cx="7360471" cy="4310107"/>
            </a:xfrm>
            <a:prstGeom prst="rect">
              <a:avLst/>
            </a:prstGeom>
            <a:ln>
              <a:solidFill>
                <a:schemeClr val="tx1"/>
              </a:solidFill>
            </a:ln>
          </p:spPr>
        </p:pic>
        <p:sp>
          <p:nvSpPr>
            <p:cNvPr id="47" name="Oval 46">
              <a:extLst>
                <a:ext uri="{FF2B5EF4-FFF2-40B4-BE49-F238E27FC236}">
                  <a16:creationId xmlns:a16="http://schemas.microsoft.com/office/drawing/2014/main" id="{ED38A37F-9882-4165-89A6-99A4A72D90C7}"/>
                </a:ext>
              </a:extLst>
            </p:cNvPr>
            <p:cNvSpPr/>
            <p:nvPr/>
          </p:nvSpPr>
          <p:spPr>
            <a:xfrm>
              <a:off x="6574602" y="4030056"/>
              <a:ext cx="552776"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0" name="TextBox 49">
              <a:extLst>
                <a:ext uri="{FF2B5EF4-FFF2-40B4-BE49-F238E27FC236}">
                  <a16:creationId xmlns:a16="http://schemas.microsoft.com/office/drawing/2014/main" id="{BFF1126B-C409-419D-81D0-D2849A60293C}"/>
                </a:ext>
              </a:extLst>
            </p:cNvPr>
            <p:cNvSpPr txBox="1"/>
            <p:nvPr/>
          </p:nvSpPr>
          <p:spPr>
            <a:xfrm>
              <a:off x="6096971" y="715732"/>
              <a:ext cx="477631" cy="276999"/>
            </a:xfrm>
            <a:prstGeom prst="rect">
              <a:avLst/>
            </a:prstGeom>
            <a:noFill/>
            <a:ln>
              <a:noFill/>
            </a:ln>
          </p:spPr>
          <p:txBody>
            <a:bodyPr wrap="none" rtlCol="0">
              <a:spAutoFit/>
            </a:bodyPr>
            <a:lstStyle/>
            <a:p>
              <a:r>
                <a:rPr lang="en-US" sz="1200" b="1" dirty="0"/>
                <a:t>Save</a:t>
              </a:r>
              <a:endParaRPr lang="en-CA" b="1" dirty="0"/>
            </a:p>
          </p:txBody>
        </p:sp>
        <p:sp>
          <p:nvSpPr>
            <p:cNvPr id="51" name="TextBox 50">
              <a:extLst>
                <a:ext uri="{FF2B5EF4-FFF2-40B4-BE49-F238E27FC236}">
                  <a16:creationId xmlns:a16="http://schemas.microsoft.com/office/drawing/2014/main" id="{4E6BA4CA-27EA-4745-9407-B361ECD3A0D2}"/>
                </a:ext>
              </a:extLst>
            </p:cNvPr>
            <p:cNvSpPr txBox="1"/>
            <p:nvPr/>
          </p:nvSpPr>
          <p:spPr>
            <a:xfrm>
              <a:off x="5539096" y="728876"/>
              <a:ext cx="508473" cy="276999"/>
            </a:xfrm>
            <a:prstGeom prst="rect">
              <a:avLst/>
            </a:prstGeom>
            <a:noFill/>
            <a:ln>
              <a:noFill/>
            </a:ln>
          </p:spPr>
          <p:txBody>
            <a:bodyPr wrap="none" rtlCol="0">
              <a:spAutoFit/>
            </a:bodyPr>
            <a:lstStyle/>
            <a:p>
              <a:r>
                <a:rPr lang="en-US" sz="1200" b="1" dirty="0"/>
                <a:t>Issue</a:t>
              </a:r>
              <a:endParaRPr lang="en-CA" b="1" dirty="0"/>
            </a:p>
          </p:txBody>
        </p:sp>
        <p:sp>
          <p:nvSpPr>
            <p:cNvPr id="54" name="TextBox 53">
              <a:extLst>
                <a:ext uri="{FF2B5EF4-FFF2-40B4-BE49-F238E27FC236}">
                  <a16:creationId xmlns:a16="http://schemas.microsoft.com/office/drawing/2014/main" id="{F040E68F-8397-4E26-8AEB-BB0BBD73BA98}"/>
                </a:ext>
              </a:extLst>
            </p:cNvPr>
            <p:cNvSpPr txBox="1"/>
            <p:nvPr/>
          </p:nvSpPr>
          <p:spPr>
            <a:xfrm>
              <a:off x="6574602" y="3634897"/>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55" name="TextBox 54">
              <a:extLst>
                <a:ext uri="{FF2B5EF4-FFF2-40B4-BE49-F238E27FC236}">
                  <a16:creationId xmlns:a16="http://schemas.microsoft.com/office/drawing/2014/main" id="{23147810-0465-4939-926A-24CF958BC198}"/>
                </a:ext>
              </a:extLst>
            </p:cNvPr>
            <p:cNvSpPr txBox="1"/>
            <p:nvPr/>
          </p:nvSpPr>
          <p:spPr>
            <a:xfrm>
              <a:off x="6814411" y="945502"/>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58" name="TextBox 57">
              <a:extLst>
                <a:ext uri="{FF2B5EF4-FFF2-40B4-BE49-F238E27FC236}">
                  <a16:creationId xmlns:a16="http://schemas.microsoft.com/office/drawing/2014/main" id="{2835B765-839A-4106-B66E-B44C820B5D71}"/>
                </a:ext>
              </a:extLst>
            </p:cNvPr>
            <p:cNvSpPr txBox="1"/>
            <p:nvPr/>
          </p:nvSpPr>
          <p:spPr>
            <a:xfrm>
              <a:off x="6830566" y="689645"/>
              <a:ext cx="593624" cy="276999"/>
            </a:xfrm>
            <a:prstGeom prst="rect">
              <a:avLst/>
            </a:prstGeom>
            <a:solidFill>
              <a:schemeClr val="bg1"/>
            </a:solidFill>
            <a:ln>
              <a:noFill/>
            </a:ln>
          </p:spPr>
          <p:txBody>
            <a:bodyPr wrap="none" rtlCol="0">
              <a:spAutoFit/>
            </a:bodyPr>
            <a:lstStyle/>
            <a:p>
              <a:r>
                <a:rPr lang="en-US" sz="1200" b="1" dirty="0"/>
                <a:t>Revise</a:t>
              </a:r>
              <a:endParaRPr lang="en-CA" b="1" dirty="0"/>
            </a:p>
          </p:txBody>
        </p:sp>
        <p:sp>
          <p:nvSpPr>
            <p:cNvPr id="48" name="Oval 47">
              <a:extLst>
                <a:ext uri="{FF2B5EF4-FFF2-40B4-BE49-F238E27FC236}">
                  <a16:creationId xmlns:a16="http://schemas.microsoft.com/office/drawing/2014/main" id="{81A4F4E7-320E-4281-997E-9C68AF5EB6CA}"/>
                </a:ext>
              </a:extLst>
            </p:cNvPr>
            <p:cNvSpPr/>
            <p:nvPr/>
          </p:nvSpPr>
          <p:spPr>
            <a:xfrm>
              <a:off x="6673405" y="715472"/>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BCBDFC3A-E9DC-4A59-A715-B5FBDC1B9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4" y="4965687"/>
              <a:ext cx="7326586" cy="1680968"/>
            </a:xfrm>
            <a:prstGeom prst="rect">
              <a:avLst/>
            </a:prstGeom>
            <a:ln>
              <a:solidFill>
                <a:schemeClr val="tx1"/>
              </a:solidFill>
            </a:ln>
          </p:spPr>
        </p:pic>
        <p:sp>
          <p:nvSpPr>
            <p:cNvPr id="60" name="Oval 59">
              <a:extLst>
                <a:ext uri="{FF2B5EF4-FFF2-40B4-BE49-F238E27FC236}">
                  <a16:creationId xmlns:a16="http://schemas.microsoft.com/office/drawing/2014/main" id="{E1E3459D-89C3-4BBF-BD49-13E066531759}"/>
                </a:ext>
              </a:extLst>
            </p:cNvPr>
            <p:cNvSpPr/>
            <p:nvPr/>
          </p:nvSpPr>
          <p:spPr>
            <a:xfrm>
              <a:off x="1682305" y="5910031"/>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1" name="TextBox 60">
              <a:extLst>
                <a:ext uri="{FF2B5EF4-FFF2-40B4-BE49-F238E27FC236}">
                  <a16:creationId xmlns:a16="http://schemas.microsoft.com/office/drawing/2014/main" id="{711E7247-BE2A-4AE8-A3CD-C2BF9A384DFC}"/>
                </a:ext>
              </a:extLst>
            </p:cNvPr>
            <p:cNvSpPr txBox="1"/>
            <p:nvPr/>
          </p:nvSpPr>
          <p:spPr>
            <a:xfrm>
              <a:off x="1218151" y="5806171"/>
              <a:ext cx="479618" cy="369332"/>
            </a:xfrm>
            <a:prstGeom prst="rect">
              <a:avLst/>
            </a:prstGeom>
            <a:noFill/>
            <a:ln>
              <a:solidFill>
                <a:schemeClr val="tx1"/>
              </a:solidFill>
            </a:ln>
          </p:spPr>
          <p:txBody>
            <a:bodyPr wrap="none" rtlCol="0">
              <a:spAutoFit/>
            </a:bodyPr>
            <a:lstStyle/>
            <a:p>
              <a:r>
                <a:rPr lang="en-US" b="1" dirty="0"/>
                <a:t>12.</a:t>
              </a:r>
              <a:endParaRPr lang="en-CA" b="1" dirty="0"/>
            </a:p>
          </p:txBody>
        </p:sp>
        <p:sp>
          <p:nvSpPr>
            <p:cNvPr id="63" name="Oval 62">
              <a:extLst>
                <a:ext uri="{FF2B5EF4-FFF2-40B4-BE49-F238E27FC236}">
                  <a16:creationId xmlns:a16="http://schemas.microsoft.com/office/drawing/2014/main" id="{5A5718D3-4642-4783-9CCB-AC16E03862B1}"/>
                </a:ext>
              </a:extLst>
            </p:cNvPr>
            <p:cNvSpPr/>
            <p:nvPr/>
          </p:nvSpPr>
          <p:spPr>
            <a:xfrm>
              <a:off x="7799486" y="1601701"/>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TextBox 63">
              <a:extLst>
                <a:ext uri="{FF2B5EF4-FFF2-40B4-BE49-F238E27FC236}">
                  <a16:creationId xmlns:a16="http://schemas.microsoft.com/office/drawing/2014/main" id="{26B53C2D-58C9-4B21-BEB5-4CB8423ADA59}"/>
                </a:ext>
              </a:extLst>
            </p:cNvPr>
            <p:cNvSpPr txBox="1"/>
            <p:nvPr/>
          </p:nvSpPr>
          <p:spPr>
            <a:xfrm>
              <a:off x="8618209" y="1548990"/>
              <a:ext cx="532518" cy="369332"/>
            </a:xfrm>
            <a:prstGeom prst="rect">
              <a:avLst/>
            </a:prstGeom>
            <a:noFill/>
            <a:ln>
              <a:solidFill>
                <a:schemeClr val="tx1"/>
              </a:solidFill>
            </a:ln>
          </p:spPr>
          <p:txBody>
            <a:bodyPr wrap="none" rtlCol="0">
              <a:spAutoFit/>
            </a:bodyPr>
            <a:lstStyle/>
            <a:p>
              <a:r>
                <a:rPr lang="en-US" b="1" dirty="0"/>
                <a:t>13. </a:t>
              </a:r>
              <a:endParaRPr lang="en-CA" sz="2800" dirty="0"/>
            </a:p>
          </p:txBody>
        </p:sp>
        <p:sp>
          <p:nvSpPr>
            <p:cNvPr id="65" name="Oval 64">
              <a:extLst>
                <a:ext uri="{FF2B5EF4-FFF2-40B4-BE49-F238E27FC236}">
                  <a16:creationId xmlns:a16="http://schemas.microsoft.com/office/drawing/2014/main" id="{F0E38C97-D3AA-4D03-A16D-AC2095D6E212}"/>
                </a:ext>
              </a:extLst>
            </p:cNvPr>
            <p:cNvSpPr/>
            <p:nvPr/>
          </p:nvSpPr>
          <p:spPr>
            <a:xfrm>
              <a:off x="10515476" y="957597"/>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6" name="Oval 65">
              <a:extLst>
                <a:ext uri="{FF2B5EF4-FFF2-40B4-BE49-F238E27FC236}">
                  <a16:creationId xmlns:a16="http://schemas.microsoft.com/office/drawing/2014/main" id="{2CA4FF4E-BC73-4492-B66A-B8678E9BD30B}"/>
                </a:ext>
              </a:extLst>
            </p:cNvPr>
            <p:cNvSpPr/>
            <p:nvPr/>
          </p:nvSpPr>
          <p:spPr>
            <a:xfrm>
              <a:off x="7526289" y="2193093"/>
              <a:ext cx="429194"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TextBox 66">
              <a:extLst>
                <a:ext uri="{FF2B5EF4-FFF2-40B4-BE49-F238E27FC236}">
                  <a16:creationId xmlns:a16="http://schemas.microsoft.com/office/drawing/2014/main" id="{B0104DD0-5C96-4942-80F9-FCF184E74F13}"/>
                </a:ext>
              </a:extLst>
            </p:cNvPr>
            <p:cNvSpPr txBox="1"/>
            <p:nvPr/>
          </p:nvSpPr>
          <p:spPr>
            <a:xfrm>
              <a:off x="7955483" y="2114965"/>
              <a:ext cx="532518" cy="369332"/>
            </a:xfrm>
            <a:prstGeom prst="rect">
              <a:avLst/>
            </a:prstGeom>
            <a:noFill/>
            <a:ln>
              <a:solidFill>
                <a:schemeClr val="tx1"/>
              </a:solidFill>
            </a:ln>
          </p:spPr>
          <p:txBody>
            <a:bodyPr wrap="none" rtlCol="0">
              <a:spAutoFit/>
            </a:bodyPr>
            <a:lstStyle/>
            <a:p>
              <a:r>
                <a:rPr lang="en-US" b="1" dirty="0"/>
                <a:t>14. </a:t>
              </a:r>
              <a:endParaRPr lang="en-CA" sz="2800" dirty="0"/>
            </a:p>
          </p:txBody>
        </p:sp>
        <p:sp>
          <p:nvSpPr>
            <p:cNvPr id="68" name="TextBox 67">
              <a:extLst>
                <a:ext uri="{FF2B5EF4-FFF2-40B4-BE49-F238E27FC236}">
                  <a16:creationId xmlns:a16="http://schemas.microsoft.com/office/drawing/2014/main" id="{2FC15A6E-202D-4A77-9F59-3FE4F8F1264C}"/>
                </a:ext>
              </a:extLst>
            </p:cNvPr>
            <p:cNvSpPr txBox="1"/>
            <p:nvPr/>
          </p:nvSpPr>
          <p:spPr>
            <a:xfrm>
              <a:off x="10035858" y="942213"/>
              <a:ext cx="479618" cy="369332"/>
            </a:xfrm>
            <a:prstGeom prst="rect">
              <a:avLst/>
            </a:prstGeom>
            <a:noFill/>
            <a:ln>
              <a:solidFill>
                <a:schemeClr val="tx1"/>
              </a:solidFill>
            </a:ln>
          </p:spPr>
          <p:txBody>
            <a:bodyPr wrap="none" rtlCol="0">
              <a:spAutoFit/>
            </a:bodyPr>
            <a:lstStyle/>
            <a:p>
              <a:r>
                <a:rPr lang="en-US" b="1" dirty="0"/>
                <a:t>13.</a:t>
              </a:r>
              <a:endParaRPr lang="en-CA" b="1" dirty="0"/>
            </a:p>
          </p:txBody>
        </p:sp>
        <p:sp>
          <p:nvSpPr>
            <p:cNvPr id="69" name="Oval 68">
              <a:extLst>
                <a:ext uri="{FF2B5EF4-FFF2-40B4-BE49-F238E27FC236}">
                  <a16:creationId xmlns:a16="http://schemas.microsoft.com/office/drawing/2014/main" id="{BCF289FB-2BAD-4064-A2D2-0EB7354E04C9}"/>
                </a:ext>
              </a:extLst>
            </p:cNvPr>
            <p:cNvSpPr/>
            <p:nvPr/>
          </p:nvSpPr>
          <p:spPr>
            <a:xfrm>
              <a:off x="11269160" y="504704"/>
              <a:ext cx="429194" cy="4528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1" name="Oval 70">
              <a:extLst>
                <a:ext uri="{FF2B5EF4-FFF2-40B4-BE49-F238E27FC236}">
                  <a16:creationId xmlns:a16="http://schemas.microsoft.com/office/drawing/2014/main" id="{D3447BCE-5BF2-4CC5-B67A-A927B2C4CD84}"/>
                </a:ext>
              </a:extLst>
            </p:cNvPr>
            <p:cNvSpPr/>
            <p:nvPr/>
          </p:nvSpPr>
          <p:spPr>
            <a:xfrm>
              <a:off x="5977682" y="738154"/>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Oval 71">
              <a:extLst>
                <a:ext uri="{FF2B5EF4-FFF2-40B4-BE49-F238E27FC236}">
                  <a16:creationId xmlns:a16="http://schemas.microsoft.com/office/drawing/2014/main" id="{81C4D799-4980-4E75-9A7E-B9A0AEB212C4}"/>
                </a:ext>
              </a:extLst>
            </p:cNvPr>
            <p:cNvSpPr/>
            <p:nvPr/>
          </p:nvSpPr>
          <p:spPr>
            <a:xfrm>
              <a:off x="5312138" y="755982"/>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3" name="TextBox 72">
              <a:extLst>
                <a:ext uri="{FF2B5EF4-FFF2-40B4-BE49-F238E27FC236}">
                  <a16:creationId xmlns:a16="http://schemas.microsoft.com/office/drawing/2014/main" id="{B232E674-FBAE-4EB3-B8FE-1AEC5A2FDEEC}"/>
                </a:ext>
              </a:extLst>
            </p:cNvPr>
            <p:cNvSpPr txBox="1"/>
            <p:nvPr/>
          </p:nvSpPr>
          <p:spPr>
            <a:xfrm>
              <a:off x="6252288" y="968184"/>
              <a:ext cx="479618" cy="369332"/>
            </a:xfrm>
            <a:prstGeom prst="rect">
              <a:avLst/>
            </a:prstGeom>
            <a:noFill/>
            <a:ln>
              <a:solidFill>
                <a:schemeClr val="tx1"/>
              </a:solidFill>
            </a:ln>
          </p:spPr>
          <p:txBody>
            <a:bodyPr wrap="none" rtlCol="0">
              <a:spAutoFit/>
            </a:bodyPr>
            <a:lstStyle/>
            <a:p>
              <a:r>
                <a:rPr lang="en-US" b="1" dirty="0"/>
                <a:t>16.</a:t>
              </a:r>
              <a:endParaRPr lang="en-CA" b="1" dirty="0"/>
            </a:p>
          </p:txBody>
        </p:sp>
        <p:sp>
          <p:nvSpPr>
            <p:cNvPr id="74" name="TextBox 73">
              <a:extLst>
                <a:ext uri="{FF2B5EF4-FFF2-40B4-BE49-F238E27FC236}">
                  <a16:creationId xmlns:a16="http://schemas.microsoft.com/office/drawing/2014/main" id="{30B194E3-0B12-4643-91FE-571C20E4F401}"/>
                </a:ext>
              </a:extLst>
            </p:cNvPr>
            <p:cNvSpPr txBox="1"/>
            <p:nvPr/>
          </p:nvSpPr>
          <p:spPr>
            <a:xfrm>
              <a:off x="5566643" y="982391"/>
              <a:ext cx="479618" cy="369332"/>
            </a:xfrm>
            <a:prstGeom prst="rect">
              <a:avLst/>
            </a:prstGeom>
            <a:noFill/>
            <a:ln>
              <a:solidFill>
                <a:schemeClr val="tx1"/>
              </a:solidFill>
            </a:ln>
          </p:spPr>
          <p:txBody>
            <a:bodyPr wrap="none" rtlCol="0">
              <a:spAutoFit/>
            </a:bodyPr>
            <a:lstStyle/>
            <a:p>
              <a:r>
                <a:rPr lang="en-US" b="1" dirty="0"/>
                <a:t>17.</a:t>
              </a:r>
              <a:endParaRPr lang="en-CA" b="1" dirty="0"/>
            </a:p>
          </p:txBody>
        </p:sp>
        <p:sp>
          <p:nvSpPr>
            <p:cNvPr id="76" name="Oval 75">
              <a:extLst>
                <a:ext uri="{FF2B5EF4-FFF2-40B4-BE49-F238E27FC236}">
                  <a16:creationId xmlns:a16="http://schemas.microsoft.com/office/drawing/2014/main" id="{DA3D70A4-E6DA-44D4-9B26-34E4CE748A46}"/>
                </a:ext>
              </a:extLst>
            </p:cNvPr>
            <p:cNvSpPr/>
            <p:nvPr/>
          </p:nvSpPr>
          <p:spPr>
            <a:xfrm>
              <a:off x="5595845" y="1350920"/>
              <a:ext cx="552776"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TextBox 76">
              <a:extLst>
                <a:ext uri="{FF2B5EF4-FFF2-40B4-BE49-F238E27FC236}">
                  <a16:creationId xmlns:a16="http://schemas.microsoft.com/office/drawing/2014/main" id="{087BA576-9243-40F1-A5CB-33889715D588}"/>
                </a:ext>
              </a:extLst>
            </p:cNvPr>
            <p:cNvSpPr txBox="1"/>
            <p:nvPr/>
          </p:nvSpPr>
          <p:spPr>
            <a:xfrm>
              <a:off x="5595845" y="1684950"/>
              <a:ext cx="479618" cy="369332"/>
            </a:xfrm>
            <a:prstGeom prst="rect">
              <a:avLst/>
            </a:prstGeom>
            <a:noFill/>
            <a:ln>
              <a:solidFill>
                <a:schemeClr val="tx1"/>
              </a:solidFill>
            </a:ln>
          </p:spPr>
          <p:txBody>
            <a:bodyPr wrap="none" rtlCol="0">
              <a:spAutoFit/>
            </a:bodyPr>
            <a:lstStyle/>
            <a:p>
              <a:r>
                <a:rPr lang="en-US" b="1" dirty="0"/>
                <a:t>18.</a:t>
              </a:r>
              <a:endParaRPr lang="en-CA" b="1" dirty="0"/>
            </a:p>
          </p:txBody>
        </p:sp>
        <p:sp>
          <p:nvSpPr>
            <p:cNvPr id="36" name="Slide Number Placeholder 7">
              <a:extLst>
                <a:ext uri="{FF2B5EF4-FFF2-40B4-BE49-F238E27FC236}">
                  <a16:creationId xmlns:a16="http://schemas.microsoft.com/office/drawing/2014/main" id="{9B22F91F-E17E-45F8-9816-50D019D558D3}"/>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10</a:t>
              </a:fld>
              <a:endParaRPr lang="en-US" dirty="0">
                <a:solidFill>
                  <a:schemeClr val="tx1"/>
                </a:solidFill>
              </a:endParaRPr>
            </a:p>
          </p:txBody>
        </p:sp>
      </p:grpSp>
      <p:graphicFrame>
        <p:nvGraphicFramePr>
          <p:cNvPr id="2" name="Table 1">
            <a:extLst>
              <a:ext uri="{FF2B5EF4-FFF2-40B4-BE49-F238E27FC236}">
                <a16:creationId xmlns:a16="http://schemas.microsoft.com/office/drawing/2014/main" id="{E44AE954-5F07-411B-8948-52C3C9B7210C}"/>
              </a:ext>
            </a:extLst>
          </p:cNvPr>
          <p:cNvGraphicFramePr>
            <a:graphicFrameLocks noGrp="1"/>
          </p:cNvGraphicFramePr>
          <p:nvPr>
            <p:extLst>
              <p:ext uri="{D42A27DB-BD31-4B8C-83A1-F6EECF244321}">
                <p14:modId xmlns:p14="http://schemas.microsoft.com/office/powerpoint/2010/main" val="2084321635"/>
              </p:ext>
            </p:extLst>
          </p:nvPr>
        </p:nvGraphicFramePr>
        <p:xfrm>
          <a:off x="7617277" y="3374209"/>
          <a:ext cx="4441226" cy="2374015"/>
        </p:xfrm>
        <a:graphic>
          <a:graphicData uri="http://schemas.openxmlformats.org/drawingml/2006/table">
            <a:tbl>
              <a:tblPr firstRow="1">
                <a:tableStyleId>{5940675A-B579-460E-94D1-54222C63F5DA}</a:tableStyleId>
              </a:tblPr>
              <a:tblGrid>
                <a:gridCol w="4441226">
                  <a:extLst>
                    <a:ext uri="{9D8B030D-6E8A-4147-A177-3AD203B41FA5}">
                      <a16:colId xmlns:a16="http://schemas.microsoft.com/office/drawing/2014/main" val="1825219309"/>
                    </a:ext>
                  </a:extLst>
                </a:gridCol>
              </a:tblGrid>
              <a:tr h="132830">
                <a:tc>
                  <a:txBody>
                    <a:bodyPr/>
                    <a:lstStyle/>
                    <a:p>
                      <a:pPr algn="l" fontAlgn="b"/>
                      <a:r>
                        <a:rPr lang="en-CA" sz="1400" u="none" strike="noStrike" dirty="0">
                          <a:effectLst/>
                        </a:rPr>
                        <a:t>10.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0958328"/>
                  </a:ext>
                </a:extLst>
              </a:tr>
              <a:tr h="132830">
                <a:tc>
                  <a:txBody>
                    <a:bodyPr/>
                    <a:lstStyle/>
                    <a:p>
                      <a:pPr algn="l" fontAlgn="b"/>
                      <a:r>
                        <a:rPr lang="en-CA" sz="1400" u="none" strike="noStrike" dirty="0">
                          <a:effectLst/>
                        </a:rPr>
                        <a:t>11. Select 'Find'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4571743"/>
                  </a:ext>
                </a:extLst>
              </a:tr>
              <a:tr h="132830">
                <a:tc>
                  <a:txBody>
                    <a:bodyPr/>
                    <a:lstStyle/>
                    <a:p>
                      <a:pPr algn="l" fontAlgn="b"/>
                      <a:r>
                        <a:rPr lang="en-CA" sz="1400" u="none" strike="noStrike" dirty="0">
                          <a:effectLst/>
                        </a:rPr>
                        <a:t>12. Place cursor and press enter to upload data</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1691580"/>
                  </a:ext>
                </a:extLst>
              </a:tr>
              <a:tr h="132830">
                <a:tc>
                  <a:txBody>
                    <a:bodyPr/>
                    <a:lstStyle/>
                    <a:p>
                      <a:pPr algn="l" fontAlgn="b"/>
                      <a:r>
                        <a:rPr lang="en-CA" sz="1400" u="none" strike="noStrike" dirty="0">
                          <a:effectLst/>
                        </a:rPr>
                        <a:t>13. Enter BSID and press enter or apply Filter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4711715"/>
                  </a:ext>
                </a:extLst>
              </a:tr>
              <a:tr h="132830">
                <a:tc>
                  <a:txBody>
                    <a:bodyPr/>
                    <a:lstStyle/>
                    <a:p>
                      <a:pPr algn="l" fontAlgn="b"/>
                      <a:r>
                        <a:rPr lang="en-CA" sz="1400" u="none" strike="noStrike" dirty="0">
                          <a:effectLst/>
                        </a:rPr>
                        <a:t>14. Select the desired Program/Division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1079082"/>
                  </a:ext>
                </a:extLst>
              </a:tr>
              <a:tr h="150727">
                <a:tc>
                  <a:txBody>
                    <a:bodyPr/>
                    <a:lstStyle/>
                    <a:p>
                      <a:pPr algn="l" fontAlgn="b"/>
                      <a:r>
                        <a:rPr lang="en-CA" sz="1400" u="none" strike="noStrike" dirty="0">
                          <a:effectLst/>
                        </a:rPr>
                        <a:t>15. Press 'OK'</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5722663"/>
                  </a:ext>
                </a:extLst>
              </a:tr>
              <a:tr h="240415">
                <a:tc>
                  <a:txBody>
                    <a:bodyPr/>
                    <a:lstStyle/>
                    <a:p>
                      <a:pPr algn="l" fontAlgn="b"/>
                      <a:r>
                        <a:rPr lang="en-CA" sz="1400" u="none" strike="noStrike" dirty="0">
                          <a:effectLst/>
                        </a:rPr>
                        <a:t>16.Select 'Save'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5529754"/>
                  </a:ext>
                </a:extLst>
              </a:tr>
              <a:tr h="132830">
                <a:tc>
                  <a:txBody>
                    <a:bodyPr/>
                    <a:lstStyle/>
                    <a:p>
                      <a:pPr algn="l" fontAlgn="b"/>
                      <a:r>
                        <a:rPr lang="en-CA" sz="1400" u="none" strike="noStrike" dirty="0">
                          <a:effectLst/>
                        </a:rPr>
                        <a:t>17. Select 'Issue'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4508147"/>
                  </a:ext>
                </a:extLst>
              </a:tr>
              <a:tr h="265660">
                <a:tc>
                  <a:txBody>
                    <a:bodyPr/>
                    <a:lstStyle/>
                    <a:p>
                      <a:pPr algn="l" fontAlgn="b"/>
                      <a:r>
                        <a:rPr lang="en-CA" sz="1400" u="none" strike="noStrike" dirty="0">
                          <a:effectLst/>
                        </a:rPr>
                        <a:t>18. Record’s Status will remain ‘Review in Progress’ until approvers approves the record, after which point it will turn the status to Active.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799969"/>
                  </a:ext>
                </a:extLst>
              </a:tr>
            </a:tbl>
          </a:graphicData>
        </a:graphic>
      </p:graphicFrame>
      <p:sp>
        <p:nvSpPr>
          <p:cNvPr id="3" name="Slide Number Placeholder 2">
            <a:extLst>
              <a:ext uri="{FF2B5EF4-FFF2-40B4-BE49-F238E27FC236}">
                <a16:creationId xmlns:a16="http://schemas.microsoft.com/office/drawing/2014/main" id="{A7E7B787-ADA3-44B8-B965-557CBFC47E1C}"/>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10</a:t>
            </a:fld>
            <a:endParaRPr lang="en-CA" dirty="0"/>
          </a:p>
        </p:txBody>
      </p:sp>
    </p:spTree>
    <p:extLst>
      <p:ext uri="{BB962C8B-B14F-4D97-AF65-F5344CB8AC3E}">
        <p14:creationId xmlns:p14="http://schemas.microsoft.com/office/powerpoint/2010/main" val="110416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0" y="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Division Program End Date</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1 and 2 to Edit a Division Program End Date, as described in the following table.">
            <a:extLst>
              <a:ext uri="{FF2B5EF4-FFF2-40B4-BE49-F238E27FC236}">
                <a16:creationId xmlns:a16="http://schemas.microsoft.com/office/drawing/2014/main" id="{79D6DE58-7344-B87D-5E1B-89478D692AAD}"/>
              </a:ext>
            </a:extLst>
          </p:cNvPr>
          <p:cNvGrpSpPr/>
          <p:nvPr/>
        </p:nvGrpSpPr>
        <p:grpSpPr>
          <a:xfrm>
            <a:off x="0" y="530666"/>
            <a:ext cx="2647950" cy="3016405"/>
            <a:chOff x="0" y="530666"/>
            <a:chExt cx="2647950" cy="3016405"/>
          </a:xfrm>
        </p:grpSpPr>
        <p:pic>
          <p:nvPicPr>
            <p:cNvPr id="5" name="Picture 4" descr="Graphical user interface, application&#10;&#10;Description automatically generated">
              <a:extLst>
                <a:ext uri="{FF2B5EF4-FFF2-40B4-BE49-F238E27FC236}">
                  <a16:creationId xmlns:a16="http://schemas.microsoft.com/office/drawing/2014/main" id="{7DE7BDBF-4B2A-4CD7-AADF-EE4120A0A5B8}"/>
                </a:ext>
              </a:extLst>
            </p:cNvPr>
            <p:cNvPicPr>
              <a:picLocks noChangeAspect="1"/>
            </p:cNvPicPr>
            <p:nvPr/>
          </p:nvPicPr>
          <p:blipFill rotWithShape="1">
            <a:blip r:embed="rId2">
              <a:extLst>
                <a:ext uri="{28A0092B-C50C-407E-A947-70E740481C1C}">
                  <a14:useLocalDpi xmlns:a14="http://schemas.microsoft.com/office/drawing/2010/main" val="0"/>
                </a:ext>
              </a:extLst>
            </a:blip>
            <a:srcRect r="28277"/>
            <a:stretch/>
          </p:blipFill>
          <p:spPr>
            <a:xfrm>
              <a:off x="138340" y="530666"/>
              <a:ext cx="2509610" cy="3016405"/>
            </a:xfrm>
            <a:prstGeom prst="rect">
              <a:avLst/>
            </a:prstGeom>
            <a:ln>
              <a:solidFill>
                <a:schemeClr val="tx1"/>
              </a:solidFill>
            </a:ln>
          </p:spPr>
        </p:pic>
        <p:sp>
          <p:nvSpPr>
            <p:cNvPr id="6" name="Oval 5">
              <a:extLst>
                <a:ext uri="{FF2B5EF4-FFF2-40B4-BE49-F238E27FC236}">
                  <a16:creationId xmlns:a16="http://schemas.microsoft.com/office/drawing/2014/main" id="{77BA5CA4-65F5-4757-93C3-F4487FB58B1D}"/>
                </a:ext>
              </a:extLst>
            </p:cNvPr>
            <p:cNvSpPr/>
            <p:nvPr/>
          </p:nvSpPr>
          <p:spPr>
            <a:xfrm>
              <a:off x="645875" y="175085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DC530DF1-3FBC-4869-A0F9-EE8A8151D8FE}"/>
                </a:ext>
              </a:extLst>
            </p:cNvPr>
            <p:cNvSpPr txBox="1"/>
            <p:nvPr/>
          </p:nvSpPr>
          <p:spPr>
            <a:xfrm>
              <a:off x="472923" y="1520223"/>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C76C333-C1BB-4AB3-A8C5-546B50BAF267}"/>
                </a:ext>
              </a:extLst>
            </p:cNvPr>
            <p:cNvSpPr/>
            <p:nvPr/>
          </p:nvSpPr>
          <p:spPr>
            <a:xfrm>
              <a:off x="0" y="720466"/>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78BD363F-407C-4B92-A9EB-FC4D6F30B3A1}"/>
                </a:ext>
              </a:extLst>
            </p:cNvPr>
            <p:cNvSpPr txBox="1"/>
            <p:nvPr/>
          </p:nvSpPr>
          <p:spPr>
            <a:xfrm>
              <a:off x="768295" y="530666"/>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10" name="Group 9" descr="Screen capture of steps 3 and 4 to Edit a Division Program End Date, as described in the following table.">
            <a:extLst>
              <a:ext uri="{FF2B5EF4-FFF2-40B4-BE49-F238E27FC236}">
                <a16:creationId xmlns:a16="http://schemas.microsoft.com/office/drawing/2014/main" id="{C15BE1A0-21AD-840F-1C9E-4BD0965616D3}"/>
              </a:ext>
            </a:extLst>
          </p:cNvPr>
          <p:cNvGrpSpPr/>
          <p:nvPr/>
        </p:nvGrpSpPr>
        <p:grpSpPr>
          <a:xfrm>
            <a:off x="2820902" y="530666"/>
            <a:ext cx="5283472" cy="2660787"/>
            <a:chOff x="2820902" y="530666"/>
            <a:chExt cx="5283472" cy="2660787"/>
          </a:xfrm>
        </p:grpSpPr>
        <p:pic>
          <p:nvPicPr>
            <p:cNvPr id="21" name="Picture 20" descr="Graphical user interface, application, Teams&#10;&#10;Description automatically generated">
              <a:extLst>
                <a:ext uri="{FF2B5EF4-FFF2-40B4-BE49-F238E27FC236}">
                  <a16:creationId xmlns:a16="http://schemas.microsoft.com/office/drawing/2014/main" id="{18967467-C444-46ED-A065-96AF9662F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902" y="530666"/>
              <a:ext cx="5283472" cy="2660787"/>
            </a:xfrm>
            <a:prstGeom prst="rect">
              <a:avLst/>
            </a:prstGeom>
            <a:ln>
              <a:solidFill>
                <a:schemeClr val="tx1"/>
              </a:solidFill>
            </a:ln>
          </p:spPr>
        </p:pic>
        <p:sp>
          <p:nvSpPr>
            <p:cNvPr id="22" name="Oval 21">
              <a:extLst>
                <a:ext uri="{FF2B5EF4-FFF2-40B4-BE49-F238E27FC236}">
                  <a16:creationId xmlns:a16="http://schemas.microsoft.com/office/drawing/2014/main" id="{6F4409FD-FD9E-4783-A079-062A993C697D}"/>
                </a:ext>
              </a:extLst>
            </p:cNvPr>
            <p:cNvSpPr/>
            <p:nvPr/>
          </p:nvSpPr>
          <p:spPr>
            <a:xfrm>
              <a:off x="4149308" y="2002982"/>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TextBox 22">
              <a:extLst>
                <a:ext uri="{FF2B5EF4-FFF2-40B4-BE49-F238E27FC236}">
                  <a16:creationId xmlns:a16="http://schemas.microsoft.com/office/drawing/2014/main" id="{358192F4-035F-4D8E-A92A-730AC68F5B2A}"/>
                </a:ext>
              </a:extLst>
            </p:cNvPr>
            <p:cNvSpPr txBox="1"/>
            <p:nvPr/>
          </p:nvSpPr>
          <p:spPr>
            <a:xfrm>
              <a:off x="3758134" y="1938781"/>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4" name="Oval 23">
              <a:extLst>
                <a:ext uri="{FF2B5EF4-FFF2-40B4-BE49-F238E27FC236}">
                  <a16:creationId xmlns:a16="http://schemas.microsoft.com/office/drawing/2014/main" id="{38528AB4-1D05-4A2D-A025-C335C5E99911}"/>
                </a:ext>
              </a:extLst>
            </p:cNvPr>
            <p:cNvSpPr/>
            <p:nvPr/>
          </p:nvSpPr>
          <p:spPr>
            <a:xfrm>
              <a:off x="4120734" y="2492254"/>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A1399A3D-17EC-4957-8A6B-02ED94226B36}"/>
                </a:ext>
              </a:extLst>
            </p:cNvPr>
            <p:cNvSpPr txBox="1"/>
            <p:nvPr/>
          </p:nvSpPr>
          <p:spPr>
            <a:xfrm>
              <a:off x="3758134" y="2439369"/>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aphicFrame>
        <p:nvGraphicFramePr>
          <p:cNvPr id="2" name="Table 1">
            <a:extLst>
              <a:ext uri="{FF2B5EF4-FFF2-40B4-BE49-F238E27FC236}">
                <a16:creationId xmlns:a16="http://schemas.microsoft.com/office/drawing/2014/main" id="{DB453DF9-F2BC-4260-80A9-C57C75D28D4E}"/>
              </a:ext>
            </a:extLst>
          </p:cNvPr>
          <p:cNvGraphicFramePr>
            <a:graphicFrameLocks noGrp="1"/>
          </p:cNvGraphicFramePr>
          <p:nvPr>
            <p:extLst>
              <p:ext uri="{D42A27DB-BD31-4B8C-83A1-F6EECF244321}">
                <p14:modId xmlns:p14="http://schemas.microsoft.com/office/powerpoint/2010/main" val="352240720"/>
              </p:ext>
            </p:extLst>
          </p:nvPr>
        </p:nvGraphicFramePr>
        <p:xfrm>
          <a:off x="8299577" y="529811"/>
          <a:ext cx="3725026" cy="1706880"/>
        </p:xfrm>
        <a:graphic>
          <a:graphicData uri="http://schemas.openxmlformats.org/drawingml/2006/table">
            <a:tbl>
              <a:tblPr firstRow="1">
                <a:tableStyleId>{5940675A-B579-460E-94D1-54222C63F5DA}</a:tableStyleId>
              </a:tblPr>
              <a:tblGrid>
                <a:gridCol w="3725026">
                  <a:extLst>
                    <a:ext uri="{9D8B030D-6E8A-4147-A177-3AD203B41FA5}">
                      <a16:colId xmlns:a16="http://schemas.microsoft.com/office/drawing/2014/main" val="651432055"/>
                    </a:ext>
                  </a:extLst>
                </a:gridCol>
              </a:tblGrid>
              <a:tr h="56124">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2742029"/>
                  </a:ext>
                </a:extLst>
              </a:tr>
              <a:tr h="56124">
                <a:tc>
                  <a:txBody>
                    <a:bodyPr/>
                    <a:lstStyle/>
                    <a:p>
                      <a:pPr algn="l" fontAlgn="b"/>
                      <a:r>
                        <a:rPr lang="en-CA" sz="1400" u="none" strike="noStrike" dirty="0">
                          <a:effectLst/>
                        </a:rPr>
                        <a:t>2. Select 'Division'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6386816"/>
                  </a:ext>
                </a:extLst>
              </a:tr>
              <a:tr h="93525">
                <a:tc>
                  <a:txBody>
                    <a:bodyPr/>
                    <a:lstStyle/>
                    <a:p>
                      <a:pPr algn="l" fontAlgn="b"/>
                      <a:r>
                        <a:rPr lang="nb-NO" sz="1400" u="none" strike="noStrike">
                          <a:effectLst/>
                        </a:rPr>
                        <a:t>3. Enter BSID &amp; press Enter</a:t>
                      </a:r>
                      <a:endParaRPr lang="nb-N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6964252"/>
                  </a:ext>
                </a:extLst>
              </a:tr>
              <a:tr h="155874">
                <a:tc>
                  <a:txBody>
                    <a:bodyPr/>
                    <a:lstStyle/>
                    <a:p>
                      <a:pPr algn="l" fontAlgn="t"/>
                      <a:r>
                        <a:rPr lang="en-CA" sz="1400" u="none" strike="noStrike" dirty="0">
                          <a:effectLst/>
                        </a:rPr>
                        <a:t>4. Select to open resulting record </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386480707"/>
                  </a:ext>
                </a:extLst>
              </a:tr>
              <a:tr h="62350">
                <a:tc>
                  <a:txBody>
                    <a:bodyPr/>
                    <a:lstStyle/>
                    <a:p>
                      <a:pPr algn="l" fontAlgn="b"/>
                      <a:r>
                        <a:rPr lang="en-CA" sz="1400" u="none" strike="noStrike" dirty="0">
                          <a:effectLst/>
                        </a:rPr>
                        <a:t>5. Select 'Revise'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59900"/>
                  </a:ext>
                </a:extLst>
              </a:tr>
              <a:tr h="56124">
                <a:tc>
                  <a:txBody>
                    <a:bodyPr/>
                    <a:lstStyle/>
                    <a:p>
                      <a:pPr algn="l" fontAlgn="b"/>
                      <a:r>
                        <a:rPr lang="da-DK" sz="1400" u="none" strike="noStrike">
                          <a:effectLst/>
                        </a:rPr>
                        <a:t>6. Enter 'Program End Date'</a:t>
                      </a:r>
                      <a:endParaRPr lang="da-DK"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4373028"/>
                  </a:ext>
                </a:extLst>
              </a:tr>
              <a:tr h="112248">
                <a:tc>
                  <a:txBody>
                    <a:bodyPr/>
                    <a:lstStyle/>
                    <a:p>
                      <a:pPr algn="l" fontAlgn="b"/>
                      <a:r>
                        <a:rPr lang="en-CA" sz="1400" u="none" strike="noStrike" dirty="0">
                          <a:effectLst/>
                        </a:rPr>
                        <a:t>7. Select 'Activate' and record's status will remain in 'Review in Progress' until it is approved by EDU.</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4240832"/>
                  </a:ext>
                </a:extLst>
              </a:tr>
            </a:tbl>
          </a:graphicData>
        </a:graphic>
      </p:graphicFrame>
      <p:grpSp>
        <p:nvGrpSpPr>
          <p:cNvPr id="17" name="Group 16" descr="Screen capture of steps 5 to 7 to Edit a Division Program End Date, as described in the following table.">
            <a:extLst>
              <a:ext uri="{FF2B5EF4-FFF2-40B4-BE49-F238E27FC236}">
                <a16:creationId xmlns:a16="http://schemas.microsoft.com/office/drawing/2014/main" id="{35C9AAA3-B786-5440-D46B-244F9FE0D63D}"/>
              </a:ext>
            </a:extLst>
          </p:cNvPr>
          <p:cNvGrpSpPr/>
          <p:nvPr/>
        </p:nvGrpSpPr>
        <p:grpSpPr>
          <a:xfrm>
            <a:off x="2786290" y="3244338"/>
            <a:ext cx="7699311" cy="3535290"/>
            <a:chOff x="2786290" y="3244338"/>
            <a:chExt cx="7699311" cy="3535290"/>
          </a:xfrm>
        </p:grpSpPr>
        <p:pic>
          <p:nvPicPr>
            <p:cNvPr id="11" name="Picture 10" descr="Graphical user interface, text, application&#10;&#10;Description automatically generated">
              <a:extLst>
                <a:ext uri="{FF2B5EF4-FFF2-40B4-BE49-F238E27FC236}">
                  <a16:creationId xmlns:a16="http://schemas.microsoft.com/office/drawing/2014/main" id="{8855ECBC-4FDE-4697-A5F2-A767F4ED2B15}"/>
                </a:ext>
              </a:extLst>
            </p:cNvPr>
            <p:cNvPicPr>
              <a:picLocks noChangeAspect="1"/>
            </p:cNvPicPr>
            <p:nvPr/>
          </p:nvPicPr>
          <p:blipFill rotWithShape="1">
            <a:blip r:embed="rId4">
              <a:extLst>
                <a:ext uri="{28A0092B-C50C-407E-A947-70E740481C1C}">
                  <a14:useLocalDpi xmlns:a14="http://schemas.microsoft.com/office/drawing/2010/main" val="0"/>
                </a:ext>
              </a:extLst>
            </a:blip>
            <a:srcRect l="157" r="942" b="20889"/>
            <a:stretch/>
          </p:blipFill>
          <p:spPr>
            <a:xfrm>
              <a:off x="2786290" y="3244338"/>
              <a:ext cx="7699311" cy="3535290"/>
            </a:xfrm>
            <a:prstGeom prst="rect">
              <a:avLst/>
            </a:prstGeom>
            <a:ln>
              <a:solidFill>
                <a:schemeClr val="tx1"/>
              </a:solidFill>
            </a:ln>
          </p:spPr>
        </p:pic>
        <p:sp>
          <p:nvSpPr>
            <p:cNvPr id="12" name="Oval 11">
              <a:extLst>
                <a:ext uri="{FF2B5EF4-FFF2-40B4-BE49-F238E27FC236}">
                  <a16:creationId xmlns:a16="http://schemas.microsoft.com/office/drawing/2014/main" id="{DEAF5A12-E7C1-4ECB-8E78-1617BCEC76B6}"/>
                </a:ext>
              </a:extLst>
            </p:cNvPr>
            <p:cNvSpPr/>
            <p:nvPr/>
          </p:nvSpPr>
          <p:spPr>
            <a:xfrm>
              <a:off x="7407880" y="6260742"/>
              <a:ext cx="243070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38D89BB3-394E-4985-87DB-482114965069}"/>
                </a:ext>
              </a:extLst>
            </p:cNvPr>
            <p:cNvSpPr/>
            <p:nvPr/>
          </p:nvSpPr>
          <p:spPr>
            <a:xfrm>
              <a:off x="9171830" y="3474967"/>
              <a:ext cx="51435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9504880" y="3769252"/>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15" name="TextBox 14">
              <a:extLst>
                <a:ext uri="{FF2B5EF4-FFF2-40B4-BE49-F238E27FC236}">
                  <a16:creationId xmlns:a16="http://schemas.microsoft.com/office/drawing/2014/main" id="{570FC228-53F9-44D2-9E7B-6A7AE86346CC}"/>
                </a:ext>
              </a:extLst>
            </p:cNvPr>
            <p:cNvSpPr txBox="1"/>
            <p:nvPr/>
          </p:nvSpPr>
          <p:spPr>
            <a:xfrm>
              <a:off x="9799490" y="5945028"/>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16" name="TextBox 15">
              <a:extLst>
                <a:ext uri="{FF2B5EF4-FFF2-40B4-BE49-F238E27FC236}">
                  <a16:creationId xmlns:a16="http://schemas.microsoft.com/office/drawing/2014/main" id="{B95A111E-A4BB-43EF-8AA0-E4FB47747C20}"/>
                </a:ext>
              </a:extLst>
            </p:cNvPr>
            <p:cNvSpPr txBox="1"/>
            <p:nvPr/>
          </p:nvSpPr>
          <p:spPr>
            <a:xfrm>
              <a:off x="8786202" y="3450376"/>
              <a:ext cx="415498" cy="369332"/>
            </a:xfrm>
            <a:prstGeom prst="rect">
              <a:avLst/>
            </a:prstGeom>
            <a:noFill/>
            <a:ln>
              <a:noFill/>
            </a:ln>
          </p:spPr>
          <p:txBody>
            <a:bodyPr wrap="none" rtlCol="0">
              <a:spAutoFit/>
            </a:bodyPr>
            <a:lstStyle/>
            <a:p>
              <a:r>
                <a:rPr lang="en-US" b="1" dirty="0"/>
                <a:t>7. </a:t>
              </a:r>
              <a:endParaRPr lang="en-CA" b="1" dirty="0"/>
            </a:p>
          </p:txBody>
        </p:sp>
        <p:sp>
          <p:nvSpPr>
            <p:cNvPr id="18" name="Oval 17">
              <a:extLst>
                <a:ext uri="{FF2B5EF4-FFF2-40B4-BE49-F238E27FC236}">
                  <a16:creationId xmlns:a16="http://schemas.microsoft.com/office/drawing/2014/main" id="{A51D002B-E200-48AA-B720-523E296DBAE3}"/>
                </a:ext>
              </a:extLst>
            </p:cNvPr>
            <p:cNvSpPr/>
            <p:nvPr/>
          </p:nvSpPr>
          <p:spPr>
            <a:xfrm>
              <a:off x="8776878" y="3482944"/>
              <a:ext cx="382952"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Slide Number Placeholder 2">
            <a:extLst>
              <a:ext uri="{FF2B5EF4-FFF2-40B4-BE49-F238E27FC236}">
                <a16:creationId xmlns:a16="http://schemas.microsoft.com/office/drawing/2014/main" id="{1D478BC4-9DA0-47DF-89B3-D7AF78BBBF54}"/>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11</a:t>
            </a:fld>
            <a:endParaRPr lang="en-CA" dirty="0"/>
          </a:p>
        </p:txBody>
      </p:sp>
      <p:sp>
        <p:nvSpPr>
          <p:cNvPr id="26" name="Slide Number Placeholder 7">
            <a:extLst>
              <a:ext uri="{FF2B5EF4-FFF2-40B4-BE49-F238E27FC236}">
                <a16:creationId xmlns:a16="http://schemas.microsoft.com/office/drawing/2014/main" id="{B5101728-8864-4C15-93E9-803BBE068C2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80374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85876C0-76E8-4602-9E62-DF1CF69FD185}"/>
              </a:ext>
            </a:extLst>
          </p:cNvPr>
          <p:cNvSpPr txBox="1">
            <a:spLocks noGrp="1"/>
          </p:cNvSpPr>
          <p:nvPr>
            <p:ph type="title" idx="4294967295"/>
          </p:nvPr>
        </p:nvSpPr>
        <p:spPr>
          <a:xfrm>
            <a:off x="-17600" y="0"/>
            <a:ext cx="8934241"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Panel; Commencement Date; Lowest/Highest Grade;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s 1 and 2 to Edit SUA: Panel; Commencement Date; Lowest/Highest Grade, as described in the following table.">
            <a:extLst>
              <a:ext uri="{FF2B5EF4-FFF2-40B4-BE49-F238E27FC236}">
                <a16:creationId xmlns:a16="http://schemas.microsoft.com/office/drawing/2014/main" id="{735489FD-2E6B-B292-6DE0-15278B82B4E3}"/>
              </a:ext>
            </a:extLst>
          </p:cNvPr>
          <p:cNvGrpSpPr/>
          <p:nvPr/>
        </p:nvGrpSpPr>
        <p:grpSpPr>
          <a:xfrm>
            <a:off x="-44123" y="471302"/>
            <a:ext cx="3062549" cy="4117183"/>
            <a:chOff x="-44123" y="471302"/>
            <a:chExt cx="3062549" cy="4117183"/>
          </a:xfrm>
        </p:grpSpPr>
        <p:pic>
          <p:nvPicPr>
            <p:cNvPr id="10" name="Picture 9" descr="Graphical user interface, text, application&#10;&#10;Description automatically generated">
              <a:extLst>
                <a:ext uri="{FF2B5EF4-FFF2-40B4-BE49-F238E27FC236}">
                  <a16:creationId xmlns:a16="http://schemas.microsoft.com/office/drawing/2014/main" id="{5D98282E-DF22-4589-9799-E0F7E009A29A}"/>
                </a:ext>
              </a:extLst>
            </p:cNvPr>
            <p:cNvPicPr>
              <a:picLocks noChangeAspect="1"/>
            </p:cNvPicPr>
            <p:nvPr/>
          </p:nvPicPr>
          <p:blipFill rotWithShape="1">
            <a:blip r:embed="rId2">
              <a:extLst>
                <a:ext uri="{28A0092B-C50C-407E-A947-70E740481C1C}">
                  <a14:useLocalDpi xmlns:a14="http://schemas.microsoft.com/office/drawing/2010/main" val="0"/>
                </a:ext>
              </a:extLst>
            </a:blip>
            <a:srcRect t="6941" r="12310" b="16999"/>
            <a:stretch/>
          </p:blipFill>
          <p:spPr>
            <a:xfrm>
              <a:off x="53481" y="589122"/>
              <a:ext cx="2964945" cy="3999363"/>
            </a:xfrm>
            <a:prstGeom prst="rect">
              <a:avLst/>
            </a:prstGeom>
            <a:ln>
              <a:solidFill>
                <a:schemeClr val="tx1"/>
              </a:solidFill>
            </a:ln>
          </p:spPr>
        </p:pic>
        <p:sp>
          <p:nvSpPr>
            <p:cNvPr id="14" name="Oval 13">
              <a:extLst>
                <a:ext uri="{FF2B5EF4-FFF2-40B4-BE49-F238E27FC236}">
                  <a16:creationId xmlns:a16="http://schemas.microsoft.com/office/drawing/2014/main" id="{5572E475-99B5-4DB8-A632-01AC5F72BE3C}"/>
                </a:ext>
              </a:extLst>
            </p:cNvPr>
            <p:cNvSpPr/>
            <p:nvPr/>
          </p:nvSpPr>
          <p:spPr>
            <a:xfrm>
              <a:off x="573177" y="3739365"/>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TextBox 14">
              <a:extLst>
                <a:ext uri="{FF2B5EF4-FFF2-40B4-BE49-F238E27FC236}">
                  <a16:creationId xmlns:a16="http://schemas.microsoft.com/office/drawing/2014/main" id="{07793989-541D-4D49-BA13-B925EB61105B}"/>
                </a:ext>
              </a:extLst>
            </p:cNvPr>
            <p:cNvSpPr txBox="1"/>
            <p:nvPr/>
          </p:nvSpPr>
          <p:spPr>
            <a:xfrm>
              <a:off x="343075" y="3508734"/>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16" name="Oval 15">
              <a:extLst>
                <a:ext uri="{FF2B5EF4-FFF2-40B4-BE49-F238E27FC236}">
                  <a16:creationId xmlns:a16="http://schemas.microsoft.com/office/drawing/2014/main" id="{18911437-9E21-440A-9776-DF5EA61378E0}"/>
                </a:ext>
              </a:extLst>
            </p:cNvPr>
            <p:cNvSpPr/>
            <p:nvPr/>
          </p:nvSpPr>
          <p:spPr>
            <a:xfrm>
              <a:off x="-44123" y="661102"/>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TextBox 16">
              <a:extLst>
                <a:ext uri="{FF2B5EF4-FFF2-40B4-BE49-F238E27FC236}">
                  <a16:creationId xmlns:a16="http://schemas.microsoft.com/office/drawing/2014/main" id="{B397C5A3-0443-4B2B-8E88-CE6F00B7EF33}"/>
                </a:ext>
              </a:extLst>
            </p:cNvPr>
            <p:cNvSpPr txBox="1"/>
            <p:nvPr/>
          </p:nvSpPr>
          <p:spPr>
            <a:xfrm>
              <a:off x="724172" y="471302"/>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Screen capture of steps 3 to 5 to Edit SUA: Panel; Commencement Date; Lowest/Highest Grade, as described in the following table.">
            <a:extLst>
              <a:ext uri="{FF2B5EF4-FFF2-40B4-BE49-F238E27FC236}">
                <a16:creationId xmlns:a16="http://schemas.microsoft.com/office/drawing/2014/main" id="{293D20BB-61F3-2CA6-DB9A-276F6CE9AB0E}"/>
              </a:ext>
            </a:extLst>
          </p:cNvPr>
          <p:cNvGrpSpPr/>
          <p:nvPr/>
        </p:nvGrpSpPr>
        <p:grpSpPr>
          <a:xfrm>
            <a:off x="3116030" y="615934"/>
            <a:ext cx="8934241" cy="2824146"/>
            <a:chOff x="3116030" y="615934"/>
            <a:chExt cx="8934241" cy="2824146"/>
          </a:xfrm>
        </p:grpSpPr>
        <p:pic>
          <p:nvPicPr>
            <p:cNvPr id="18" name="Picture 17" descr="Graphical user interface&#10;&#10;Description automatically generated">
              <a:extLst>
                <a:ext uri="{FF2B5EF4-FFF2-40B4-BE49-F238E27FC236}">
                  <a16:creationId xmlns:a16="http://schemas.microsoft.com/office/drawing/2014/main" id="{4F1212DB-0BFF-4C86-AEEE-83179FB7AFDA}"/>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5436" b="25531"/>
            <a:stretch/>
          </p:blipFill>
          <p:spPr>
            <a:xfrm>
              <a:off x="3116030" y="615934"/>
              <a:ext cx="8934241" cy="2824146"/>
            </a:xfrm>
            <a:prstGeom prst="rect">
              <a:avLst/>
            </a:prstGeom>
            <a:ln>
              <a:solidFill>
                <a:schemeClr val="tx1"/>
              </a:solidFill>
            </a:ln>
          </p:spPr>
        </p:pic>
        <p:sp>
          <p:nvSpPr>
            <p:cNvPr id="19" name="Oval 18">
              <a:extLst>
                <a:ext uri="{FF2B5EF4-FFF2-40B4-BE49-F238E27FC236}">
                  <a16:creationId xmlns:a16="http://schemas.microsoft.com/office/drawing/2014/main" id="{31704ABC-B57F-460C-A5F5-A2490BA1145D}"/>
                </a:ext>
              </a:extLst>
            </p:cNvPr>
            <p:cNvSpPr/>
            <p:nvPr/>
          </p:nvSpPr>
          <p:spPr>
            <a:xfrm>
              <a:off x="11206077" y="1398410"/>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Oval 19">
              <a:extLst>
                <a:ext uri="{FF2B5EF4-FFF2-40B4-BE49-F238E27FC236}">
                  <a16:creationId xmlns:a16="http://schemas.microsoft.com/office/drawing/2014/main" id="{67984181-0700-4947-B7A1-914A6EE2214E}"/>
                </a:ext>
              </a:extLst>
            </p:cNvPr>
            <p:cNvSpPr/>
            <p:nvPr/>
          </p:nvSpPr>
          <p:spPr>
            <a:xfrm>
              <a:off x="5207683" y="1982325"/>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1" name="TextBox 20">
              <a:extLst>
                <a:ext uri="{FF2B5EF4-FFF2-40B4-BE49-F238E27FC236}">
                  <a16:creationId xmlns:a16="http://schemas.microsoft.com/office/drawing/2014/main" id="{39ADE520-24B4-4B16-B4EB-7B35076CC9D4}"/>
                </a:ext>
              </a:extLst>
            </p:cNvPr>
            <p:cNvSpPr txBox="1"/>
            <p:nvPr/>
          </p:nvSpPr>
          <p:spPr>
            <a:xfrm>
              <a:off x="5719884" y="1612993"/>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2" name="TextBox 21">
              <a:extLst>
                <a:ext uri="{FF2B5EF4-FFF2-40B4-BE49-F238E27FC236}">
                  <a16:creationId xmlns:a16="http://schemas.microsoft.com/office/drawing/2014/main" id="{D4D3F179-52C7-4684-BA06-8DCE12B71AA8}"/>
                </a:ext>
              </a:extLst>
            </p:cNvPr>
            <p:cNvSpPr txBox="1"/>
            <p:nvPr/>
          </p:nvSpPr>
          <p:spPr>
            <a:xfrm>
              <a:off x="11108473" y="1029078"/>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25" name="Oval 24">
              <a:extLst>
                <a:ext uri="{FF2B5EF4-FFF2-40B4-BE49-F238E27FC236}">
                  <a16:creationId xmlns:a16="http://schemas.microsoft.com/office/drawing/2014/main" id="{88780179-B16B-40B5-B5EA-2D01FD13727E}"/>
                </a:ext>
              </a:extLst>
            </p:cNvPr>
            <p:cNvSpPr/>
            <p:nvPr/>
          </p:nvSpPr>
          <p:spPr>
            <a:xfrm>
              <a:off x="5056991" y="2579886"/>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2941D781-688C-47B1-825D-B9D908295866}"/>
                </a:ext>
              </a:extLst>
            </p:cNvPr>
            <p:cNvSpPr txBox="1"/>
            <p:nvPr/>
          </p:nvSpPr>
          <p:spPr>
            <a:xfrm>
              <a:off x="4694391" y="2537241"/>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aphicFrame>
        <p:nvGraphicFramePr>
          <p:cNvPr id="2" name="Table 1">
            <a:extLst>
              <a:ext uri="{FF2B5EF4-FFF2-40B4-BE49-F238E27FC236}">
                <a16:creationId xmlns:a16="http://schemas.microsoft.com/office/drawing/2014/main" id="{C624E426-1C61-4B87-85A3-0C15B429ABF9}"/>
              </a:ext>
            </a:extLst>
          </p:cNvPr>
          <p:cNvGraphicFramePr>
            <a:graphicFrameLocks noGrp="1"/>
          </p:cNvGraphicFramePr>
          <p:nvPr>
            <p:extLst>
              <p:ext uri="{D42A27DB-BD31-4B8C-83A1-F6EECF244321}">
                <p14:modId xmlns:p14="http://schemas.microsoft.com/office/powerpoint/2010/main" val="2042009479"/>
              </p:ext>
            </p:extLst>
          </p:nvPr>
        </p:nvGraphicFramePr>
        <p:xfrm>
          <a:off x="3129032" y="4055085"/>
          <a:ext cx="4012358" cy="1066800"/>
        </p:xfrm>
        <a:graphic>
          <a:graphicData uri="http://schemas.openxmlformats.org/drawingml/2006/table">
            <a:tbl>
              <a:tblPr firstRow="1">
                <a:tableStyleId>{5940675A-B579-460E-94D1-54222C63F5DA}</a:tableStyleId>
              </a:tblPr>
              <a:tblGrid>
                <a:gridCol w="4012358">
                  <a:extLst>
                    <a:ext uri="{9D8B030D-6E8A-4147-A177-3AD203B41FA5}">
                      <a16:colId xmlns:a16="http://schemas.microsoft.com/office/drawing/2014/main" val="1663872237"/>
                    </a:ext>
                  </a:extLst>
                </a:gridCol>
              </a:tblGrid>
              <a:tr h="105459">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616250"/>
                  </a:ext>
                </a:extLst>
              </a:tr>
              <a:tr h="105459">
                <a:tc>
                  <a:txBody>
                    <a:bodyPr/>
                    <a:lstStyle/>
                    <a:p>
                      <a:pPr algn="l" fontAlgn="b"/>
                      <a:r>
                        <a:rPr lang="en-CA" sz="1400" u="none" strike="noStrike" dirty="0">
                          <a:effectLst/>
                        </a:rPr>
                        <a:t>2.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3974916"/>
                  </a:ext>
                </a:extLst>
              </a:tr>
              <a:tr h="111656">
                <a:tc>
                  <a:txBody>
                    <a:bodyPr/>
                    <a:lstStyle/>
                    <a:p>
                      <a:pPr algn="l" fontAlgn="b"/>
                      <a:r>
                        <a:rPr lang="en-CA" sz="1400" u="none" strike="noStrike" dirty="0">
                          <a:effectLst/>
                        </a:rPr>
                        <a:t>3.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7981886"/>
                  </a:ext>
                </a:extLst>
              </a:tr>
              <a:tr h="186094">
                <a:tc>
                  <a:txBody>
                    <a:bodyPr/>
                    <a:lstStyle/>
                    <a:p>
                      <a:pPr algn="l" fontAlgn="t"/>
                      <a:r>
                        <a:rPr lang="en-CA" sz="1400" u="none" strike="noStrike" dirty="0">
                          <a:effectLst/>
                        </a:rPr>
                        <a:t>4.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107824810"/>
                  </a:ext>
                </a:extLst>
              </a:tr>
              <a:tr h="105459">
                <a:tc>
                  <a:txBody>
                    <a:bodyPr/>
                    <a:lstStyle/>
                    <a:p>
                      <a:pPr algn="l" fontAlgn="b"/>
                      <a:r>
                        <a:rPr lang="en-CA" sz="1400" u="none" strike="noStrike" dirty="0">
                          <a:effectLst/>
                        </a:rPr>
                        <a:t>5.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1943929"/>
                  </a:ext>
                </a:extLst>
              </a:tr>
            </a:tbl>
          </a:graphicData>
        </a:graphic>
      </p:graphicFrame>
      <p:sp>
        <p:nvSpPr>
          <p:cNvPr id="5" name="Slide Number Placeholder 4">
            <a:extLst>
              <a:ext uri="{FF2B5EF4-FFF2-40B4-BE49-F238E27FC236}">
                <a16:creationId xmlns:a16="http://schemas.microsoft.com/office/drawing/2014/main" id="{D8F432AF-048F-48C1-8ECD-C0A90CC34AA6}"/>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12</a:t>
            </a:fld>
            <a:endParaRPr lang="en-CA" dirty="0"/>
          </a:p>
        </p:txBody>
      </p:sp>
      <p:sp>
        <p:nvSpPr>
          <p:cNvPr id="42" name="Slide Number Placeholder 7">
            <a:extLst>
              <a:ext uri="{FF2B5EF4-FFF2-40B4-BE49-F238E27FC236}">
                <a16:creationId xmlns:a16="http://schemas.microsoft.com/office/drawing/2014/main" id="{6EDC6B45-02A5-4063-90CE-C7ECAB615BB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284965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85876C0-76E8-4602-9E62-DF1CF69FD185}"/>
              </a:ext>
            </a:extLst>
          </p:cNvPr>
          <p:cNvSpPr txBox="1">
            <a:spLocks noGrp="1"/>
          </p:cNvSpPr>
          <p:nvPr>
            <p:ph type="title" idx="4294967295"/>
          </p:nvPr>
        </p:nvSpPr>
        <p:spPr>
          <a:xfrm>
            <a:off x="-17599" y="0"/>
            <a:ext cx="6898040"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Panel; Commencement Date; Lowest/Highest Grade;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s 6 to 11 to Edit SUA: Panel; Commencement Date; Lowest/Highest Grade, as described in the following table.">
            <a:extLst>
              <a:ext uri="{FF2B5EF4-FFF2-40B4-BE49-F238E27FC236}">
                <a16:creationId xmlns:a16="http://schemas.microsoft.com/office/drawing/2014/main" id="{92F6844B-4D79-2997-68BB-5A3156088B3F}"/>
              </a:ext>
            </a:extLst>
          </p:cNvPr>
          <p:cNvGrpSpPr/>
          <p:nvPr/>
        </p:nvGrpSpPr>
        <p:grpSpPr>
          <a:xfrm>
            <a:off x="-32486" y="585822"/>
            <a:ext cx="6937238" cy="5254793"/>
            <a:chOff x="-32486" y="585822"/>
            <a:chExt cx="6937238" cy="5254793"/>
          </a:xfrm>
        </p:grpSpPr>
        <p:pic>
          <p:nvPicPr>
            <p:cNvPr id="9" name="Picture 8" descr="Graphical user interface, text, application, email&#10;&#10;Description automatically generated">
              <a:extLst>
                <a:ext uri="{FF2B5EF4-FFF2-40B4-BE49-F238E27FC236}">
                  <a16:creationId xmlns:a16="http://schemas.microsoft.com/office/drawing/2014/main" id="{709C5460-683F-4FD9-A92C-DFDD562F3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 y="614296"/>
              <a:ext cx="6898040" cy="5226319"/>
            </a:xfrm>
            <a:prstGeom prst="rect">
              <a:avLst/>
            </a:prstGeom>
            <a:ln>
              <a:solidFill>
                <a:schemeClr val="tx1"/>
              </a:solidFill>
            </a:ln>
          </p:spPr>
        </p:pic>
        <p:sp>
          <p:nvSpPr>
            <p:cNvPr id="29" name="Oval 28">
              <a:extLst>
                <a:ext uri="{FF2B5EF4-FFF2-40B4-BE49-F238E27FC236}">
                  <a16:creationId xmlns:a16="http://schemas.microsoft.com/office/drawing/2014/main" id="{49A1F734-4375-4E73-8581-CB6745069C1D}"/>
                </a:ext>
              </a:extLst>
            </p:cNvPr>
            <p:cNvSpPr/>
            <p:nvPr/>
          </p:nvSpPr>
          <p:spPr>
            <a:xfrm>
              <a:off x="252662" y="364540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Oval 29">
              <a:extLst>
                <a:ext uri="{FF2B5EF4-FFF2-40B4-BE49-F238E27FC236}">
                  <a16:creationId xmlns:a16="http://schemas.microsoft.com/office/drawing/2014/main" id="{515EDCBA-4C4C-4F0D-A642-C8004A5E853F}"/>
                </a:ext>
              </a:extLst>
            </p:cNvPr>
            <p:cNvSpPr/>
            <p:nvPr/>
          </p:nvSpPr>
          <p:spPr>
            <a:xfrm>
              <a:off x="-32486" y="5327135"/>
              <a:ext cx="209231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46A6190D-9B83-46CA-95DF-634B5FA4FB4E}"/>
                </a:ext>
              </a:extLst>
            </p:cNvPr>
            <p:cNvSpPr/>
            <p:nvPr/>
          </p:nvSpPr>
          <p:spPr>
            <a:xfrm>
              <a:off x="81552" y="2989134"/>
              <a:ext cx="5224201" cy="3765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TextBox 36">
              <a:extLst>
                <a:ext uri="{FF2B5EF4-FFF2-40B4-BE49-F238E27FC236}">
                  <a16:creationId xmlns:a16="http://schemas.microsoft.com/office/drawing/2014/main" id="{02781FB4-25F6-403C-AFF4-3CA39397C5A1}"/>
                </a:ext>
              </a:extLst>
            </p:cNvPr>
            <p:cNvSpPr txBox="1"/>
            <p:nvPr/>
          </p:nvSpPr>
          <p:spPr>
            <a:xfrm>
              <a:off x="1681509" y="3616799"/>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38" name="TextBox 37">
              <a:extLst>
                <a:ext uri="{FF2B5EF4-FFF2-40B4-BE49-F238E27FC236}">
                  <a16:creationId xmlns:a16="http://schemas.microsoft.com/office/drawing/2014/main" id="{23328CDA-2ACA-42E5-BDB8-8A268EC90376}"/>
                </a:ext>
              </a:extLst>
            </p:cNvPr>
            <p:cNvSpPr txBox="1"/>
            <p:nvPr/>
          </p:nvSpPr>
          <p:spPr>
            <a:xfrm>
              <a:off x="1610147" y="4843371"/>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39" name="TextBox 38">
              <a:extLst>
                <a:ext uri="{FF2B5EF4-FFF2-40B4-BE49-F238E27FC236}">
                  <a16:creationId xmlns:a16="http://schemas.microsoft.com/office/drawing/2014/main" id="{DBA6F555-58FF-417C-BAD3-32EBA50A1D0F}"/>
                </a:ext>
              </a:extLst>
            </p:cNvPr>
            <p:cNvSpPr txBox="1"/>
            <p:nvPr/>
          </p:nvSpPr>
          <p:spPr>
            <a:xfrm>
              <a:off x="2041160" y="2925769"/>
              <a:ext cx="362600" cy="369332"/>
            </a:xfrm>
            <a:prstGeom prst="rect">
              <a:avLst/>
            </a:prstGeom>
            <a:noFill/>
            <a:ln>
              <a:solidFill>
                <a:schemeClr val="tx1"/>
              </a:solidFill>
            </a:ln>
          </p:spPr>
          <p:txBody>
            <a:bodyPr wrap="none" rtlCol="0">
              <a:spAutoFit/>
            </a:bodyPr>
            <a:lstStyle/>
            <a:p>
              <a:r>
                <a:rPr lang="en-US" b="1" dirty="0"/>
                <a:t>9.</a:t>
              </a:r>
              <a:endParaRPr lang="en-CA" b="1" dirty="0"/>
            </a:p>
          </p:txBody>
        </p:sp>
        <p:sp>
          <p:nvSpPr>
            <p:cNvPr id="40" name="TextBox 39">
              <a:extLst>
                <a:ext uri="{FF2B5EF4-FFF2-40B4-BE49-F238E27FC236}">
                  <a16:creationId xmlns:a16="http://schemas.microsoft.com/office/drawing/2014/main" id="{1CF2ABF8-1D62-408E-9123-A5135FC9F671}"/>
                </a:ext>
              </a:extLst>
            </p:cNvPr>
            <p:cNvSpPr txBox="1"/>
            <p:nvPr/>
          </p:nvSpPr>
          <p:spPr>
            <a:xfrm>
              <a:off x="5417320" y="2916666"/>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33" name="Oval 32">
              <a:extLst>
                <a:ext uri="{FF2B5EF4-FFF2-40B4-BE49-F238E27FC236}">
                  <a16:creationId xmlns:a16="http://schemas.microsoft.com/office/drawing/2014/main" id="{7E949779-713B-471F-9D95-6C46B40F8D90}"/>
                </a:ext>
              </a:extLst>
            </p:cNvPr>
            <p:cNvSpPr/>
            <p:nvPr/>
          </p:nvSpPr>
          <p:spPr>
            <a:xfrm>
              <a:off x="6268330" y="685236"/>
              <a:ext cx="612111" cy="23056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04BCF984-F37E-451B-8069-B872D514CA5E}"/>
                </a:ext>
              </a:extLst>
            </p:cNvPr>
            <p:cNvSpPr txBox="1"/>
            <p:nvPr/>
          </p:nvSpPr>
          <p:spPr>
            <a:xfrm>
              <a:off x="6319680" y="879701"/>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42" name="TextBox 41">
              <a:extLst>
                <a:ext uri="{FF2B5EF4-FFF2-40B4-BE49-F238E27FC236}">
                  <a16:creationId xmlns:a16="http://schemas.microsoft.com/office/drawing/2014/main" id="{B9B96C40-1F07-4B93-9C83-9C1095857C96}"/>
                </a:ext>
              </a:extLst>
            </p:cNvPr>
            <p:cNvSpPr txBox="1"/>
            <p:nvPr/>
          </p:nvSpPr>
          <p:spPr>
            <a:xfrm>
              <a:off x="5482204" y="831909"/>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43" name="Oval 42">
              <a:extLst>
                <a:ext uri="{FF2B5EF4-FFF2-40B4-BE49-F238E27FC236}">
                  <a16:creationId xmlns:a16="http://schemas.microsoft.com/office/drawing/2014/main" id="{B501DC51-FB62-4425-B4E7-41491944A81A}"/>
                </a:ext>
              </a:extLst>
            </p:cNvPr>
            <p:cNvSpPr/>
            <p:nvPr/>
          </p:nvSpPr>
          <p:spPr>
            <a:xfrm>
              <a:off x="5239714" y="614296"/>
              <a:ext cx="612111" cy="23056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TextBox 4">
              <a:extLst>
                <a:ext uri="{FF2B5EF4-FFF2-40B4-BE49-F238E27FC236}">
                  <a16:creationId xmlns:a16="http://schemas.microsoft.com/office/drawing/2014/main" id="{8ACF71DC-4226-4A50-B570-B3F48A8ADA2F}"/>
                </a:ext>
              </a:extLst>
            </p:cNvPr>
            <p:cNvSpPr txBox="1"/>
            <p:nvPr/>
          </p:nvSpPr>
          <p:spPr>
            <a:xfrm>
              <a:off x="5362903" y="585822"/>
              <a:ext cx="428322" cy="230832"/>
            </a:xfrm>
            <a:prstGeom prst="rect">
              <a:avLst/>
            </a:prstGeom>
            <a:noFill/>
          </p:spPr>
          <p:txBody>
            <a:bodyPr wrap="none" rtlCol="0">
              <a:spAutoFit/>
            </a:bodyPr>
            <a:lstStyle/>
            <a:p>
              <a:r>
                <a:rPr lang="en-US" sz="900" b="1" dirty="0">
                  <a:solidFill>
                    <a:schemeClr val="accent1"/>
                  </a:solidFill>
                </a:rPr>
                <a:t>Issue</a:t>
              </a:r>
              <a:endParaRPr lang="en-CA" sz="1600" b="1" dirty="0">
                <a:solidFill>
                  <a:schemeClr val="accent1"/>
                </a:solidFill>
              </a:endParaRPr>
            </a:p>
          </p:txBody>
        </p:sp>
      </p:grpSp>
      <p:graphicFrame>
        <p:nvGraphicFramePr>
          <p:cNvPr id="2" name="Table 1">
            <a:extLst>
              <a:ext uri="{FF2B5EF4-FFF2-40B4-BE49-F238E27FC236}">
                <a16:creationId xmlns:a16="http://schemas.microsoft.com/office/drawing/2014/main" id="{359EA21D-59BC-4632-B425-9DEA93EC907E}"/>
              </a:ext>
            </a:extLst>
          </p:cNvPr>
          <p:cNvGraphicFramePr>
            <a:graphicFrameLocks noGrp="1"/>
          </p:cNvGraphicFramePr>
          <p:nvPr>
            <p:extLst>
              <p:ext uri="{D42A27DB-BD31-4B8C-83A1-F6EECF244321}">
                <p14:modId xmlns:p14="http://schemas.microsoft.com/office/powerpoint/2010/main" val="2931689330"/>
              </p:ext>
            </p:extLst>
          </p:nvPr>
        </p:nvGraphicFramePr>
        <p:xfrm>
          <a:off x="7127223" y="850900"/>
          <a:ext cx="4635285" cy="1498818"/>
        </p:xfrm>
        <a:graphic>
          <a:graphicData uri="http://schemas.openxmlformats.org/drawingml/2006/table">
            <a:tbl>
              <a:tblPr firstRow="1">
                <a:tableStyleId>{5940675A-B579-460E-94D1-54222C63F5DA}</a:tableStyleId>
              </a:tblPr>
              <a:tblGrid>
                <a:gridCol w="4635285">
                  <a:extLst>
                    <a:ext uri="{9D8B030D-6E8A-4147-A177-3AD203B41FA5}">
                      <a16:colId xmlns:a16="http://schemas.microsoft.com/office/drawing/2014/main" val="3924964920"/>
                    </a:ext>
                  </a:extLst>
                </a:gridCol>
              </a:tblGrid>
              <a:tr h="144006">
                <a:tc>
                  <a:txBody>
                    <a:bodyPr/>
                    <a:lstStyle/>
                    <a:p>
                      <a:pPr algn="l" fontAlgn="b"/>
                      <a:r>
                        <a:rPr lang="en-CA" sz="1400" u="none" strike="noStrike" dirty="0">
                          <a:effectLst/>
                        </a:rPr>
                        <a:t>6. Select 'Revise'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2366390"/>
                  </a:ext>
                </a:extLst>
              </a:tr>
              <a:tr h="83424">
                <a:tc>
                  <a:txBody>
                    <a:bodyPr/>
                    <a:lstStyle/>
                    <a:p>
                      <a:pPr algn="l" fontAlgn="b"/>
                      <a:r>
                        <a:rPr lang="en-CA" sz="1400" u="none" strike="noStrike" dirty="0">
                          <a:effectLst/>
                        </a:rPr>
                        <a:t>7. Confirm 'Panel’ (associated from Division record)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35426855"/>
                  </a:ext>
                </a:extLst>
              </a:tr>
              <a:tr h="216009">
                <a:tc>
                  <a:txBody>
                    <a:bodyPr/>
                    <a:lstStyle/>
                    <a:p>
                      <a:pPr algn="l" fontAlgn="b"/>
                      <a:r>
                        <a:rPr lang="en-CA" sz="1400" u="none" strike="noStrike" dirty="0">
                          <a:effectLst/>
                        </a:rPr>
                        <a:t>8. Edit or Enter New 'Commencement Date'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6390640"/>
                  </a:ext>
                </a:extLst>
              </a:tr>
              <a:tr h="216009">
                <a:tc>
                  <a:txBody>
                    <a:bodyPr/>
                    <a:lstStyle/>
                    <a:p>
                      <a:pPr algn="l" fontAlgn="b"/>
                      <a:r>
                        <a:rPr lang="en-CA" sz="1400" u="none" strike="noStrike" dirty="0">
                          <a:effectLst/>
                        </a:rPr>
                        <a:t>9. Enter 'Lowest grade'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655197"/>
                  </a:ext>
                </a:extLst>
              </a:tr>
              <a:tr h="144006">
                <a:tc>
                  <a:txBody>
                    <a:bodyPr/>
                    <a:lstStyle/>
                    <a:p>
                      <a:pPr algn="l" fontAlgn="b"/>
                      <a:r>
                        <a:rPr lang="en-CA" sz="1400" u="none" strike="noStrike" dirty="0">
                          <a:effectLst/>
                        </a:rPr>
                        <a:t>10.  Enter 'Highest grade'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5615809"/>
                  </a:ext>
                </a:extLst>
              </a:tr>
              <a:tr h="216009">
                <a:tc>
                  <a:txBody>
                    <a:bodyPr/>
                    <a:lstStyle/>
                    <a:p>
                      <a:pPr algn="l" fontAlgn="b"/>
                      <a:r>
                        <a:rPr lang="en-CA" sz="1400" u="none" strike="noStrike" dirty="0">
                          <a:effectLst/>
                        </a:rPr>
                        <a:t>11. Select ‘Issue' and record's status will remain in 'Review in Progress' until it is approved by EDU.</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7159901"/>
                  </a:ext>
                </a:extLst>
              </a:tr>
            </a:tbl>
          </a:graphicData>
        </a:graphic>
      </p:graphicFrame>
      <p:sp>
        <p:nvSpPr>
          <p:cNvPr id="6" name="Slide Number Placeholder 5">
            <a:extLst>
              <a:ext uri="{FF2B5EF4-FFF2-40B4-BE49-F238E27FC236}">
                <a16:creationId xmlns:a16="http://schemas.microsoft.com/office/drawing/2014/main" id="{28CDDF9A-551D-4920-8207-CD0AE2476B82}"/>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13</a:t>
            </a:fld>
            <a:endParaRPr lang="en-CA" dirty="0"/>
          </a:p>
        </p:txBody>
      </p:sp>
      <p:sp>
        <p:nvSpPr>
          <p:cNvPr id="44" name="Slide Number Placeholder 7">
            <a:extLst>
              <a:ext uri="{FF2B5EF4-FFF2-40B4-BE49-F238E27FC236}">
                <a16:creationId xmlns:a16="http://schemas.microsoft.com/office/drawing/2014/main" id="{E14B13A5-280C-4D75-A812-CEA5F1991D71}"/>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165043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E5F07B14-9B93-41FA-ADDF-CDED1B2D12FE}"/>
              </a:ext>
            </a:extLst>
          </p:cNvPr>
          <p:cNvSpPr txBox="1">
            <a:spLocks noGrp="1"/>
          </p:cNvSpPr>
          <p:nvPr>
            <p:ph type="title" idx="4294967295"/>
          </p:nvPr>
        </p:nvSpPr>
        <p:spPr>
          <a:xfrm>
            <a:off x="1" y="3637"/>
            <a:ext cx="4724400"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Operational Status; Tenure</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descr="Four screen captures of the steps for options 1a and 1b to Edit Building: Operational Status; Tenure, as described in the following table.">
            <a:extLst>
              <a:ext uri="{FF2B5EF4-FFF2-40B4-BE49-F238E27FC236}">
                <a16:creationId xmlns:a16="http://schemas.microsoft.com/office/drawing/2014/main" id="{0DA271B1-CC1C-FEBD-DD0E-4020AA28D3C3}"/>
              </a:ext>
            </a:extLst>
          </p:cNvPr>
          <p:cNvGrpSpPr/>
          <p:nvPr/>
        </p:nvGrpSpPr>
        <p:grpSpPr>
          <a:xfrm>
            <a:off x="145659" y="868995"/>
            <a:ext cx="10708664" cy="5918664"/>
            <a:chOff x="145659" y="868995"/>
            <a:chExt cx="10708664" cy="5918664"/>
          </a:xfrm>
        </p:grpSpPr>
        <p:pic>
          <p:nvPicPr>
            <p:cNvPr id="40" name="Picture 39" descr="Graphical user interface, application&#10;&#10;Description automatically generated">
              <a:extLst>
                <a:ext uri="{FF2B5EF4-FFF2-40B4-BE49-F238E27FC236}">
                  <a16:creationId xmlns:a16="http://schemas.microsoft.com/office/drawing/2014/main" id="{F02F122E-B20D-434E-8A2E-64B442F85BB7}"/>
                </a:ext>
              </a:extLst>
            </p:cNvPr>
            <p:cNvPicPr>
              <a:picLocks noChangeAspect="1"/>
            </p:cNvPicPr>
            <p:nvPr/>
          </p:nvPicPr>
          <p:blipFill rotWithShape="1">
            <a:blip r:embed="rId2">
              <a:extLst>
                <a:ext uri="{28A0092B-C50C-407E-A947-70E740481C1C}">
                  <a14:useLocalDpi xmlns:a14="http://schemas.microsoft.com/office/drawing/2010/main" val="0"/>
                </a:ext>
              </a:extLst>
            </a:blip>
            <a:srcRect r="19464"/>
            <a:stretch/>
          </p:blipFill>
          <p:spPr>
            <a:xfrm>
              <a:off x="160032" y="868995"/>
              <a:ext cx="2178689" cy="2603634"/>
            </a:xfrm>
            <a:prstGeom prst="rect">
              <a:avLst/>
            </a:prstGeom>
            <a:ln>
              <a:solidFill>
                <a:schemeClr val="tx1"/>
              </a:solidFill>
            </a:ln>
          </p:spPr>
        </p:pic>
        <p:sp>
          <p:nvSpPr>
            <p:cNvPr id="41" name="Oval 40">
              <a:extLst>
                <a:ext uri="{FF2B5EF4-FFF2-40B4-BE49-F238E27FC236}">
                  <a16:creationId xmlns:a16="http://schemas.microsoft.com/office/drawing/2014/main" id="{F964D32A-3EF2-4D88-B5F1-F7705C3EBF63}"/>
                </a:ext>
              </a:extLst>
            </p:cNvPr>
            <p:cNvSpPr/>
            <p:nvPr/>
          </p:nvSpPr>
          <p:spPr>
            <a:xfrm>
              <a:off x="749798" y="2583564"/>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2243D810-79E4-4C19-819C-527CAD81EC92}"/>
                </a:ext>
              </a:extLst>
            </p:cNvPr>
            <p:cNvSpPr txBox="1"/>
            <p:nvPr/>
          </p:nvSpPr>
          <p:spPr>
            <a:xfrm>
              <a:off x="1546796" y="2600572"/>
              <a:ext cx="476412" cy="369332"/>
            </a:xfrm>
            <a:prstGeom prst="rect">
              <a:avLst/>
            </a:prstGeom>
            <a:noFill/>
            <a:ln>
              <a:solidFill>
                <a:schemeClr val="tx1"/>
              </a:solidFill>
            </a:ln>
          </p:spPr>
          <p:txBody>
            <a:bodyPr wrap="none" rtlCol="0">
              <a:spAutoFit/>
            </a:bodyPr>
            <a:lstStyle/>
            <a:p>
              <a:r>
                <a:rPr lang="en-US" b="1" dirty="0"/>
                <a:t>1a.</a:t>
              </a:r>
              <a:endParaRPr lang="en-CA" b="1" dirty="0"/>
            </a:p>
          </p:txBody>
        </p:sp>
        <p:sp>
          <p:nvSpPr>
            <p:cNvPr id="44" name="Oval 43">
              <a:extLst>
                <a:ext uri="{FF2B5EF4-FFF2-40B4-BE49-F238E27FC236}">
                  <a16:creationId xmlns:a16="http://schemas.microsoft.com/office/drawing/2014/main" id="{BDF8B994-5F09-41F3-B975-2BEEE7E83D08}"/>
                </a:ext>
              </a:extLst>
            </p:cNvPr>
            <p:cNvSpPr/>
            <p:nvPr/>
          </p:nvSpPr>
          <p:spPr>
            <a:xfrm>
              <a:off x="749798" y="2245898"/>
              <a:ext cx="1025493" cy="2287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8" name="TextBox 47">
              <a:extLst>
                <a:ext uri="{FF2B5EF4-FFF2-40B4-BE49-F238E27FC236}">
                  <a16:creationId xmlns:a16="http://schemas.microsoft.com/office/drawing/2014/main" id="{1110B264-B059-4D1C-8943-9656DA7426D2}"/>
                </a:ext>
              </a:extLst>
            </p:cNvPr>
            <p:cNvSpPr txBox="1"/>
            <p:nvPr/>
          </p:nvSpPr>
          <p:spPr>
            <a:xfrm>
              <a:off x="1875706" y="2046574"/>
              <a:ext cx="486030" cy="369332"/>
            </a:xfrm>
            <a:prstGeom prst="rect">
              <a:avLst/>
            </a:prstGeom>
            <a:noFill/>
            <a:ln>
              <a:solidFill>
                <a:schemeClr val="tx1"/>
              </a:solidFill>
            </a:ln>
          </p:spPr>
          <p:txBody>
            <a:bodyPr wrap="none" rtlCol="0">
              <a:spAutoFit/>
            </a:bodyPr>
            <a:lstStyle/>
            <a:p>
              <a:r>
                <a:rPr lang="en-US" b="1" dirty="0"/>
                <a:t>1b.</a:t>
              </a:r>
              <a:endParaRPr lang="en-CA" b="1" dirty="0"/>
            </a:p>
          </p:txBody>
        </p:sp>
        <p:pic>
          <p:nvPicPr>
            <p:cNvPr id="49" name="Picture 48" descr="Table&#10;&#10;Description automatically generated with medium confidence">
              <a:extLst>
                <a:ext uri="{FF2B5EF4-FFF2-40B4-BE49-F238E27FC236}">
                  <a16:creationId xmlns:a16="http://schemas.microsoft.com/office/drawing/2014/main" id="{8DDED010-428E-45AA-844F-C28EEE61D4DB}"/>
                </a:ext>
              </a:extLst>
            </p:cNvPr>
            <p:cNvPicPr>
              <a:picLocks noChangeAspect="1"/>
            </p:cNvPicPr>
            <p:nvPr/>
          </p:nvPicPr>
          <p:blipFill rotWithShape="1">
            <a:blip r:embed="rId3">
              <a:extLst>
                <a:ext uri="{28A0092B-C50C-407E-A947-70E740481C1C}">
                  <a14:useLocalDpi xmlns:a14="http://schemas.microsoft.com/office/drawing/2010/main" val="0"/>
                </a:ext>
              </a:extLst>
            </a:blip>
            <a:srcRect l="1" r="21972"/>
            <a:stretch/>
          </p:blipFill>
          <p:spPr>
            <a:xfrm>
              <a:off x="145659" y="3728959"/>
              <a:ext cx="3879322" cy="2514729"/>
            </a:xfrm>
            <a:prstGeom prst="rect">
              <a:avLst/>
            </a:prstGeom>
            <a:ln>
              <a:solidFill>
                <a:schemeClr val="tx1"/>
              </a:solidFill>
            </a:ln>
          </p:spPr>
        </p:pic>
        <p:sp>
          <p:nvSpPr>
            <p:cNvPr id="51" name="Oval 50">
              <a:extLst>
                <a:ext uri="{FF2B5EF4-FFF2-40B4-BE49-F238E27FC236}">
                  <a16:creationId xmlns:a16="http://schemas.microsoft.com/office/drawing/2014/main" id="{8C80D8B7-7F50-4571-BAB6-1FFD5BD22AC0}"/>
                </a:ext>
              </a:extLst>
            </p:cNvPr>
            <p:cNvSpPr/>
            <p:nvPr/>
          </p:nvSpPr>
          <p:spPr>
            <a:xfrm>
              <a:off x="2108466" y="542496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9CB84ABB-E436-47E3-8473-1979B50BFD02}"/>
                </a:ext>
              </a:extLst>
            </p:cNvPr>
            <p:cNvSpPr txBox="1"/>
            <p:nvPr/>
          </p:nvSpPr>
          <p:spPr>
            <a:xfrm>
              <a:off x="2200171" y="5052343"/>
              <a:ext cx="476412" cy="369332"/>
            </a:xfrm>
            <a:prstGeom prst="rect">
              <a:avLst/>
            </a:prstGeom>
            <a:noFill/>
            <a:ln>
              <a:solidFill>
                <a:schemeClr val="tx1"/>
              </a:solidFill>
            </a:ln>
          </p:spPr>
          <p:txBody>
            <a:bodyPr wrap="none" rtlCol="0">
              <a:spAutoFit/>
            </a:bodyPr>
            <a:lstStyle/>
            <a:p>
              <a:r>
                <a:rPr lang="en-US" b="1" dirty="0"/>
                <a:t>1a.</a:t>
              </a:r>
              <a:endParaRPr lang="en-CA" b="1" dirty="0"/>
            </a:p>
          </p:txBody>
        </p:sp>
        <p:cxnSp>
          <p:nvCxnSpPr>
            <p:cNvPr id="53" name="Connector: Elbow 52">
              <a:extLst>
                <a:ext uri="{FF2B5EF4-FFF2-40B4-BE49-F238E27FC236}">
                  <a16:creationId xmlns:a16="http://schemas.microsoft.com/office/drawing/2014/main" id="{D622C56B-2D1C-454C-A8F3-F1A9417383A1}"/>
                </a:ext>
              </a:extLst>
            </p:cNvPr>
            <p:cNvCxnSpPr>
              <a:stCxn id="42" idx="3"/>
              <a:endCxn id="52" idx="1"/>
            </p:cNvCxnSpPr>
            <p:nvPr/>
          </p:nvCxnSpPr>
          <p:spPr>
            <a:xfrm>
              <a:off x="2023208" y="2785238"/>
              <a:ext cx="176963" cy="245177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descr="Table&#10;&#10;Description automatically generated with medium confidence">
              <a:extLst>
                <a:ext uri="{FF2B5EF4-FFF2-40B4-BE49-F238E27FC236}">
                  <a16:creationId xmlns:a16="http://schemas.microsoft.com/office/drawing/2014/main" id="{FB6F10AB-D112-4BD8-9D04-0F1E0341E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565" y="892575"/>
              <a:ext cx="4997746" cy="1834323"/>
            </a:xfrm>
            <a:prstGeom prst="rect">
              <a:avLst/>
            </a:prstGeom>
            <a:ln>
              <a:solidFill>
                <a:schemeClr val="tx1"/>
              </a:solidFill>
            </a:ln>
          </p:spPr>
        </p:pic>
        <p:sp>
          <p:nvSpPr>
            <p:cNvPr id="56" name="Oval 55">
              <a:extLst>
                <a:ext uri="{FF2B5EF4-FFF2-40B4-BE49-F238E27FC236}">
                  <a16:creationId xmlns:a16="http://schemas.microsoft.com/office/drawing/2014/main" id="{78762922-75EC-410C-91C2-0BDEC7163714}"/>
                </a:ext>
              </a:extLst>
            </p:cNvPr>
            <p:cNvSpPr/>
            <p:nvPr/>
          </p:nvSpPr>
          <p:spPr>
            <a:xfrm>
              <a:off x="4401242" y="2249068"/>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73CE31B6-95E0-4D16-97B1-44C0A023F4E5}"/>
                </a:ext>
              </a:extLst>
            </p:cNvPr>
            <p:cNvSpPr txBox="1"/>
            <p:nvPr/>
          </p:nvSpPr>
          <p:spPr>
            <a:xfrm>
              <a:off x="3977251" y="2182007"/>
              <a:ext cx="486030" cy="369332"/>
            </a:xfrm>
            <a:prstGeom prst="rect">
              <a:avLst/>
            </a:prstGeom>
            <a:noFill/>
            <a:ln>
              <a:solidFill>
                <a:schemeClr val="tx1"/>
              </a:solidFill>
            </a:ln>
          </p:spPr>
          <p:txBody>
            <a:bodyPr wrap="none" rtlCol="0">
              <a:spAutoFit/>
            </a:bodyPr>
            <a:lstStyle/>
            <a:p>
              <a:r>
                <a:rPr lang="en-US" b="1" dirty="0"/>
                <a:t>1b.</a:t>
              </a:r>
              <a:endParaRPr lang="en-CA" b="1" dirty="0"/>
            </a:p>
          </p:txBody>
        </p:sp>
        <p:cxnSp>
          <p:nvCxnSpPr>
            <p:cNvPr id="58" name="Connector: Elbow 57">
              <a:extLst>
                <a:ext uri="{FF2B5EF4-FFF2-40B4-BE49-F238E27FC236}">
                  <a16:creationId xmlns:a16="http://schemas.microsoft.com/office/drawing/2014/main" id="{9A1F92CA-DDED-4371-AC4F-B86E049F31BC}"/>
                </a:ext>
              </a:extLst>
            </p:cNvPr>
            <p:cNvCxnSpPr>
              <a:cxnSpLocks/>
              <a:stCxn id="48" idx="0"/>
              <a:endCxn id="57" idx="0"/>
            </p:cNvCxnSpPr>
            <p:nvPr/>
          </p:nvCxnSpPr>
          <p:spPr>
            <a:xfrm rot="16200000" flipH="1">
              <a:off x="3101776" y="1063518"/>
              <a:ext cx="135433" cy="2101545"/>
            </a:xfrm>
            <a:prstGeom prst="bentConnector3">
              <a:avLst>
                <a:gd name="adj1" fmla="val -1687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descr="Graphical user interface, application&#10;&#10;Description automatically generated">
              <a:extLst>
                <a:ext uri="{FF2B5EF4-FFF2-40B4-BE49-F238E27FC236}">
                  <a16:creationId xmlns:a16="http://schemas.microsoft.com/office/drawing/2014/main" id="{0334F5D7-A2E9-4BD9-9C15-1B4AC3619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633" y="4395194"/>
              <a:ext cx="6610690" cy="1822544"/>
            </a:xfrm>
            <a:prstGeom prst="rect">
              <a:avLst/>
            </a:prstGeom>
            <a:ln>
              <a:solidFill>
                <a:schemeClr val="tx1"/>
              </a:solidFill>
            </a:ln>
          </p:spPr>
        </p:pic>
        <p:sp>
          <p:nvSpPr>
            <p:cNvPr id="60" name="Oval 59">
              <a:extLst>
                <a:ext uri="{FF2B5EF4-FFF2-40B4-BE49-F238E27FC236}">
                  <a16:creationId xmlns:a16="http://schemas.microsoft.com/office/drawing/2014/main" id="{5ACA5164-1995-44AA-94B7-6536BC7EC374}"/>
                </a:ext>
              </a:extLst>
            </p:cNvPr>
            <p:cNvSpPr/>
            <p:nvPr/>
          </p:nvSpPr>
          <p:spPr>
            <a:xfrm>
              <a:off x="7381384" y="4601273"/>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3" name="Oval 62">
              <a:extLst>
                <a:ext uri="{FF2B5EF4-FFF2-40B4-BE49-F238E27FC236}">
                  <a16:creationId xmlns:a16="http://schemas.microsoft.com/office/drawing/2014/main" id="{C6F67E49-E692-4B70-8A0C-0F37942CEE48}"/>
                </a:ext>
              </a:extLst>
            </p:cNvPr>
            <p:cNvSpPr/>
            <p:nvPr/>
          </p:nvSpPr>
          <p:spPr>
            <a:xfrm>
              <a:off x="4323859" y="5411466"/>
              <a:ext cx="1603197" cy="287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Oval 63">
              <a:extLst>
                <a:ext uri="{FF2B5EF4-FFF2-40B4-BE49-F238E27FC236}">
                  <a16:creationId xmlns:a16="http://schemas.microsoft.com/office/drawing/2014/main" id="{3D51F7B8-112F-4D4A-852C-5AF50F542C23}"/>
                </a:ext>
              </a:extLst>
            </p:cNvPr>
            <p:cNvSpPr/>
            <p:nvPr/>
          </p:nvSpPr>
          <p:spPr>
            <a:xfrm>
              <a:off x="9061230" y="4965113"/>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65" name="Connector: Elbow 64">
              <a:extLst>
                <a:ext uri="{FF2B5EF4-FFF2-40B4-BE49-F238E27FC236}">
                  <a16:creationId xmlns:a16="http://schemas.microsoft.com/office/drawing/2014/main" id="{9F8BD946-3789-48E9-AC3F-C8AED3F79BD8}"/>
                </a:ext>
              </a:extLst>
            </p:cNvPr>
            <p:cNvCxnSpPr>
              <a:cxnSpLocks/>
              <a:stCxn id="56" idx="6"/>
              <a:endCxn id="60" idx="2"/>
            </p:cNvCxnSpPr>
            <p:nvPr/>
          </p:nvCxnSpPr>
          <p:spPr>
            <a:xfrm>
              <a:off x="5758727" y="2400204"/>
              <a:ext cx="1622657" cy="2361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69220554-250E-4D74-8249-398C3CE6636E}"/>
                </a:ext>
              </a:extLst>
            </p:cNvPr>
            <p:cNvCxnSpPr>
              <a:cxnSpLocks/>
              <a:stCxn id="60" idx="4"/>
              <a:endCxn id="63" idx="0"/>
            </p:cNvCxnSpPr>
            <p:nvPr/>
          </p:nvCxnSpPr>
          <p:spPr>
            <a:xfrm rot="5400000">
              <a:off x="6219479" y="3827464"/>
              <a:ext cx="489982" cy="2678023"/>
            </a:xfrm>
            <a:prstGeom prst="bentConnector3">
              <a:avLst>
                <a:gd name="adj1" fmla="val 917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002D3996-54C0-4AE2-B3A1-88AEAF9F4812}"/>
                </a:ext>
              </a:extLst>
            </p:cNvPr>
            <p:cNvCxnSpPr>
              <a:cxnSpLocks/>
              <a:stCxn id="63" idx="6"/>
              <a:endCxn id="64" idx="4"/>
            </p:cNvCxnSpPr>
            <p:nvPr/>
          </p:nvCxnSpPr>
          <p:spPr>
            <a:xfrm flipV="1">
              <a:off x="5927056" y="5285324"/>
              <a:ext cx="3556271" cy="26968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Arrow: Right 67">
              <a:extLst>
                <a:ext uri="{FF2B5EF4-FFF2-40B4-BE49-F238E27FC236}">
                  <a16:creationId xmlns:a16="http://schemas.microsoft.com/office/drawing/2014/main" id="{27E78071-9184-49A3-9713-4A4C84A8BA14}"/>
                </a:ext>
              </a:extLst>
            </p:cNvPr>
            <p:cNvSpPr/>
            <p:nvPr/>
          </p:nvSpPr>
          <p:spPr>
            <a:xfrm rot="16200000" flipH="1">
              <a:off x="8931850" y="5905303"/>
              <a:ext cx="1513568" cy="2511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TextBox 68">
              <a:extLst>
                <a:ext uri="{FF2B5EF4-FFF2-40B4-BE49-F238E27FC236}">
                  <a16:creationId xmlns:a16="http://schemas.microsoft.com/office/drawing/2014/main" id="{A99BB80F-8ECD-484F-896A-262603F487BD}"/>
                </a:ext>
              </a:extLst>
            </p:cNvPr>
            <p:cNvSpPr txBox="1"/>
            <p:nvPr/>
          </p:nvSpPr>
          <p:spPr>
            <a:xfrm>
              <a:off x="7827556" y="4163149"/>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0" name="TextBox 69">
              <a:extLst>
                <a:ext uri="{FF2B5EF4-FFF2-40B4-BE49-F238E27FC236}">
                  <a16:creationId xmlns:a16="http://schemas.microsoft.com/office/drawing/2014/main" id="{606AC140-8236-4F44-8553-3910E97F908B}"/>
                </a:ext>
              </a:extLst>
            </p:cNvPr>
            <p:cNvSpPr txBox="1"/>
            <p:nvPr/>
          </p:nvSpPr>
          <p:spPr>
            <a:xfrm>
              <a:off x="5895036" y="5166475"/>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1" name="TextBox 70">
              <a:extLst>
                <a:ext uri="{FF2B5EF4-FFF2-40B4-BE49-F238E27FC236}">
                  <a16:creationId xmlns:a16="http://schemas.microsoft.com/office/drawing/2014/main" id="{56950C5A-264F-4D40-B977-9C780D544ABF}"/>
                </a:ext>
              </a:extLst>
            </p:cNvPr>
            <p:cNvSpPr txBox="1"/>
            <p:nvPr/>
          </p:nvSpPr>
          <p:spPr>
            <a:xfrm>
              <a:off x="8735516" y="5200952"/>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2" name="Arrow: Right 71">
              <a:extLst>
                <a:ext uri="{FF2B5EF4-FFF2-40B4-BE49-F238E27FC236}">
                  <a16:creationId xmlns:a16="http://schemas.microsoft.com/office/drawing/2014/main" id="{254DB1CF-D6B5-45CD-9C1F-D7F725F26706}"/>
                </a:ext>
              </a:extLst>
            </p:cNvPr>
            <p:cNvSpPr/>
            <p:nvPr/>
          </p:nvSpPr>
          <p:spPr>
            <a:xfrm rot="16200000" flipH="1">
              <a:off x="2691771" y="5998574"/>
              <a:ext cx="793822" cy="2511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 name="Table 2">
            <a:extLst>
              <a:ext uri="{FF2B5EF4-FFF2-40B4-BE49-F238E27FC236}">
                <a16:creationId xmlns:a16="http://schemas.microsoft.com/office/drawing/2014/main" id="{22919C3F-D864-431A-BB42-361CBA8C5F14}"/>
              </a:ext>
            </a:extLst>
          </p:cNvPr>
          <p:cNvGraphicFramePr>
            <a:graphicFrameLocks noGrp="1"/>
          </p:cNvGraphicFramePr>
          <p:nvPr>
            <p:extLst>
              <p:ext uri="{D42A27DB-BD31-4B8C-83A1-F6EECF244321}">
                <p14:modId xmlns:p14="http://schemas.microsoft.com/office/powerpoint/2010/main" val="2670310266"/>
              </p:ext>
            </p:extLst>
          </p:nvPr>
        </p:nvGraphicFramePr>
        <p:xfrm>
          <a:off x="7666305" y="868995"/>
          <a:ext cx="4413179" cy="1968770"/>
        </p:xfrm>
        <a:graphic>
          <a:graphicData uri="http://schemas.openxmlformats.org/drawingml/2006/table">
            <a:tbl>
              <a:tblPr firstRow="1">
                <a:tableStyleId>{5940675A-B579-460E-94D1-54222C63F5DA}</a:tableStyleId>
              </a:tblPr>
              <a:tblGrid>
                <a:gridCol w="4413179">
                  <a:extLst>
                    <a:ext uri="{9D8B030D-6E8A-4147-A177-3AD203B41FA5}">
                      <a16:colId xmlns:a16="http://schemas.microsoft.com/office/drawing/2014/main" val="239730705"/>
                    </a:ext>
                  </a:extLst>
                </a:gridCol>
              </a:tblGrid>
              <a:tr h="52378">
                <a:tc>
                  <a:txBody>
                    <a:bodyPr/>
                    <a:lstStyle/>
                    <a:p>
                      <a:pPr algn="l" fontAlgn="b"/>
                      <a:r>
                        <a:rPr lang="en-CA" sz="1400" u="none" strike="noStrike" dirty="0">
                          <a:effectLst/>
                        </a:rPr>
                        <a:t>Two ways to navigate to a Building record: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3505836"/>
                  </a:ext>
                </a:extLst>
              </a:tr>
              <a:tr h="52378">
                <a:tc>
                  <a:txBody>
                    <a:bodyPr/>
                    <a:lstStyle/>
                    <a:p>
                      <a:pPr algn="l" fontAlgn="b"/>
                      <a:r>
                        <a:rPr lang="en-CA" sz="1400" u="none" strike="noStrike" dirty="0">
                          <a:effectLst/>
                        </a:rPr>
                        <a:t>1 a. Select 'Building'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8956337"/>
                  </a:ext>
                </a:extLst>
              </a:tr>
              <a:tr h="157134">
                <a:tc>
                  <a:txBody>
                    <a:bodyPr/>
                    <a:lstStyle/>
                    <a:p>
                      <a:pPr algn="l" fontAlgn="b"/>
                      <a:r>
                        <a:rPr lang="en-CA" sz="1400" u="none" strike="noStrike" dirty="0">
                          <a:effectLst/>
                        </a:rPr>
                        <a:t>1 a. Select or Search for a desired 'Building' from the Building Data query table.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7295597"/>
                  </a:ext>
                </a:extLst>
              </a:tr>
              <a:tr h="261890">
                <a:tc>
                  <a:txBody>
                    <a:bodyPr/>
                    <a:lstStyle/>
                    <a:p>
                      <a:pPr algn="l" fontAlgn="b"/>
                      <a:r>
                        <a:rPr lang="en-CA" sz="1400" u="none" strike="noStrike" dirty="0">
                          <a:effectLst/>
                        </a:rPr>
                        <a:t>1 b. Select 'Campus'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2461369"/>
                  </a:ext>
                </a:extLst>
              </a:tr>
              <a:tr h="104756">
                <a:tc>
                  <a:txBody>
                    <a:bodyPr/>
                    <a:lstStyle/>
                    <a:p>
                      <a:pPr algn="l" fontAlgn="b"/>
                      <a:r>
                        <a:rPr lang="en-CA" sz="1400" u="none" strike="noStrike" dirty="0">
                          <a:effectLst/>
                        </a:rPr>
                        <a:t>1 b. Select (or search for) desired Campus record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6930859"/>
                  </a:ext>
                </a:extLst>
              </a:tr>
              <a:tr h="104756">
                <a:tc>
                  <a:txBody>
                    <a:bodyPr/>
                    <a:lstStyle/>
                    <a:p>
                      <a:pPr algn="l" fontAlgn="t"/>
                      <a:r>
                        <a:rPr lang="en-CA" sz="1400" u="none" strike="noStrike" dirty="0">
                          <a:effectLst/>
                        </a:rPr>
                        <a:t>1 b. Open Campus record and navigate to 'includes' tab.</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8220988"/>
                  </a:ext>
                </a:extLst>
              </a:tr>
              <a:tr h="52378">
                <a:tc>
                  <a:txBody>
                    <a:bodyPr/>
                    <a:lstStyle/>
                    <a:p>
                      <a:pPr algn="l" fontAlgn="b"/>
                      <a:r>
                        <a:rPr lang="en-CA" sz="1400" u="none" strike="noStrike" dirty="0">
                          <a:effectLst/>
                        </a:rPr>
                        <a:t>1 b. Select desired Building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2956623"/>
                  </a:ext>
                </a:extLst>
              </a:tr>
              <a:tr h="157134">
                <a:tc>
                  <a:txBody>
                    <a:bodyPr/>
                    <a:lstStyle/>
                    <a:p>
                      <a:pPr algn="l" fontAlgn="b"/>
                      <a:r>
                        <a:rPr lang="en-CA" sz="1400" u="none" strike="noStrike" dirty="0">
                          <a:effectLst/>
                        </a:rPr>
                        <a:t>1 b. Select 'Open'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4998700"/>
                  </a:ext>
                </a:extLst>
              </a:tr>
            </a:tbl>
          </a:graphicData>
        </a:graphic>
      </p:graphicFrame>
      <p:sp>
        <p:nvSpPr>
          <p:cNvPr id="9" name="Slide Number Placeholder 8">
            <a:extLst>
              <a:ext uri="{FF2B5EF4-FFF2-40B4-BE49-F238E27FC236}">
                <a16:creationId xmlns:a16="http://schemas.microsoft.com/office/drawing/2014/main" id="{97E76082-2131-4D48-B479-35463C32237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14</a:t>
            </a:fld>
            <a:endParaRPr lang="en-CA" dirty="0"/>
          </a:p>
        </p:txBody>
      </p:sp>
      <p:sp>
        <p:nvSpPr>
          <p:cNvPr id="73" name="Slide Number Placeholder 7">
            <a:extLst>
              <a:ext uri="{FF2B5EF4-FFF2-40B4-BE49-F238E27FC236}">
                <a16:creationId xmlns:a16="http://schemas.microsoft.com/office/drawing/2014/main" id="{FD4FFC10-E1B4-4ECE-9164-615A24E62324}"/>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180761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FDE41C7D-5F75-4339-A730-F2E5AD675EFE}"/>
              </a:ext>
            </a:extLst>
          </p:cNvPr>
          <p:cNvSpPr txBox="1">
            <a:spLocks noGrp="1"/>
          </p:cNvSpPr>
          <p:nvPr>
            <p:ph type="title" idx="4294967295"/>
          </p:nvPr>
        </p:nvSpPr>
        <p:spPr>
          <a:xfrm>
            <a:off x="0" y="-8068"/>
            <a:ext cx="539061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Operational Status; Tenure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3 to 5 to Edit Building: Operational Status; Tenure, as described in the three following tables.">
            <a:extLst>
              <a:ext uri="{FF2B5EF4-FFF2-40B4-BE49-F238E27FC236}">
                <a16:creationId xmlns:a16="http://schemas.microsoft.com/office/drawing/2014/main" id="{7F3F7F93-1D39-6A4A-0EE8-49DB84CDFFBF}"/>
              </a:ext>
            </a:extLst>
          </p:cNvPr>
          <p:cNvGrpSpPr/>
          <p:nvPr/>
        </p:nvGrpSpPr>
        <p:grpSpPr>
          <a:xfrm>
            <a:off x="118615" y="429491"/>
            <a:ext cx="4981371" cy="3774910"/>
            <a:chOff x="118615" y="429491"/>
            <a:chExt cx="4981371" cy="3774910"/>
          </a:xfrm>
        </p:grpSpPr>
        <p:pic>
          <p:nvPicPr>
            <p:cNvPr id="13" name="Picture 12" descr="Graphical user interface, application&#10;&#10;Description automatically generated">
              <a:extLst>
                <a:ext uri="{FF2B5EF4-FFF2-40B4-BE49-F238E27FC236}">
                  <a16:creationId xmlns:a16="http://schemas.microsoft.com/office/drawing/2014/main" id="{4D8C9F35-B6CE-491D-B044-A58145F5C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3" y="429491"/>
              <a:ext cx="4915153" cy="3774910"/>
            </a:xfrm>
            <a:prstGeom prst="rect">
              <a:avLst/>
            </a:prstGeom>
            <a:ln>
              <a:solidFill>
                <a:schemeClr val="tx1"/>
              </a:solidFill>
            </a:ln>
          </p:spPr>
        </p:pic>
        <p:sp>
          <p:nvSpPr>
            <p:cNvPr id="30" name="Oval 29">
              <a:extLst>
                <a:ext uri="{FF2B5EF4-FFF2-40B4-BE49-F238E27FC236}">
                  <a16:creationId xmlns:a16="http://schemas.microsoft.com/office/drawing/2014/main" id="{12DE3D0A-ACA6-46F2-94DB-31F44D73C5C6}"/>
                </a:ext>
              </a:extLst>
            </p:cNvPr>
            <p:cNvSpPr/>
            <p:nvPr/>
          </p:nvSpPr>
          <p:spPr>
            <a:xfrm>
              <a:off x="3957940" y="570556"/>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39355CBB-BA7C-42E3-A591-08B54E99F0CB}"/>
                </a:ext>
              </a:extLst>
            </p:cNvPr>
            <p:cNvSpPr/>
            <p:nvPr/>
          </p:nvSpPr>
          <p:spPr>
            <a:xfrm>
              <a:off x="118615" y="2368132"/>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1D6EE1FA-4AD2-414E-BFB3-2926BB251CDC}"/>
                </a:ext>
              </a:extLst>
            </p:cNvPr>
            <p:cNvSpPr txBox="1"/>
            <p:nvPr/>
          </p:nvSpPr>
          <p:spPr>
            <a:xfrm>
              <a:off x="3743531" y="613638"/>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0" name="TextBox 39">
              <a:extLst>
                <a:ext uri="{FF2B5EF4-FFF2-40B4-BE49-F238E27FC236}">
                  <a16:creationId xmlns:a16="http://schemas.microsoft.com/office/drawing/2014/main" id="{E5E8A75A-E8F9-4182-8A78-1E4E229FFE29}"/>
                </a:ext>
              </a:extLst>
            </p:cNvPr>
            <p:cNvSpPr txBox="1"/>
            <p:nvPr/>
          </p:nvSpPr>
          <p:spPr>
            <a:xfrm>
              <a:off x="184833" y="199880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2" name="TextBox 41">
              <a:extLst>
                <a:ext uri="{FF2B5EF4-FFF2-40B4-BE49-F238E27FC236}">
                  <a16:creationId xmlns:a16="http://schemas.microsoft.com/office/drawing/2014/main" id="{74BAE597-A25B-4815-9D06-AA604D93473C}"/>
                </a:ext>
              </a:extLst>
            </p:cNvPr>
            <p:cNvSpPr txBox="1"/>
            <p:nvPr/>
          </p:nvSpPr>
          <p:spPr>
            <a:xfrm>
              <a:off x="2133599" y="3351519"/>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44" name="Oval 43">
              <a:extLst>
                <a:ext uri="{FF2B5EF4-FFF2-40B4-BE49-F238E27FC236}">
                  <a16:creationId xmlns:a16="http://schemas.microsoft.com/office/drawing/2014/main" id="{64DF61D9-E317-4559-8C3B-C57DC138348F}"/>
                </a:ext>
              </a:extLst>
            </p:cNvPr>
            <p:cNvSpPr/>
            <p:nvPr/>
          </p:nvSpPr>
          <p:spPr>
            <a:xfrm>
              <a:off x="804415" y="3663641"/>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6" name="Group 5" descr="Screen capture of step 6 to Edit Building: Operational Status; Tenure, as described in the last table.">
            <a:extLst>
              <a:ext uri="{FF2B5EF4-FFF2-40B4-BE49-F238E27FC236}">
                <a16:creationId xmlns:a16="http://schemas.microsoft.com/office/drawing/2014/main" id="{40608B1F-B3AC-0EC8-8EE9-C7BB23AF6DB4}"/>
              </a:ext>
            </a:extLst>
          </p:cNvPr>
          <p:cNvGrpSpPr/>
          <p:nvPr/>
        </p:nvGrpSpPr>
        <p:grpSpPr>
          <a:xfrm>
            <a:off x="157246" y="4125933"/>
            <a:ext cx="4915153" cy="2038479"/>
            <a:chOff x="157246" y="4125933"/>
            <a:chExt cx="4915153" cy="2038479"/>
          </a:xfrm>
        </p:grpSpPr>
        <p:pic>
          <p:nvPicPr>
            <p:cNvPr id="27" name="Picture 26" descr="Graphical user interface, text, application, Teams&#10;&#10;Description automatically generated">
              <a:extLst>
                <a:ext uri="{FF2B5EF4-FFF2-40B4-BE49-F238E27FC236}">
                  <a16:creationId xmlns:a16="http://schemas.microsoft.com/office/drawing/2014/main" id="{0A3CA8B9-02AD-43CD-85C7-3190E7A4851D}"/>
                </a:ext>
              </a:extLst>
            </p:cNvPr>
            <p:cNvPicPr>
              <a:picLocks noChangeAspect="1"/>
            </p:cNvPicPr>
            <p:nvPr/>
          </p:nvPicPr>
          <p:blipFill rotWithShape="1">
            <a:blip r:embed="rId3">
              <a:extLst>
                <a:ext uri="{28A0092B-C50C-407E-A947-70E740481C1C}">
                  <a14:useLocalDpi xmlns:a14="http://schemas.microsoft.com/office/drawing/2010/main" val="0"/>
                </a:ext>
              </a:extLst>
            </a:blip>
            <a:srcRect b="22886"/>
            <a:stretch/>
          </p:blipFill>
          <p:spPr>
            <a:xfrm>
              <a:off x="157246" y="4212477"/>
              <a:ext cx="4915153" cy="1951935"/>
            </a:xfrm>
            <a:prstGeom prst="rect">
              <a:avLst/>
            </a:prstGeom>
            <a:ln>
              <a:solidFill>
                <a:schemeClr val="tx1"/>
              </a:solidFill>
            </a:ln>
          </p:spPr>
        </p:pic>
        <p:sp>
          <p:nvSpPr>
            <p:cNvPr id="52" name="TextBox 51">
              <a:extLst>
                <a:ext uri="{FF2B5EF4-FFF2-40B4-BE49-F238E27FC236}">
                  <a16:creationId xmlns:a16="http://schemas.microsoft.com/office/drawing/2014/main" id="{DCFF5CBF-EA9F-4300-8BC8-18D502D5C599}"/>
                </a:ext>
              </a:extLst>
            </p:cNvPr>
            <p:cNvSpPr txBox="1"/>
            <p:nvPr/>
          </p:nvSpPr>
          <p:spPr>
            <a:xfrm>
              <a:off x="1976800" y="4125933"/>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sp>
        <p:nvSpPr>
          <p:cNvPr id="51" name="Oval 50">
            <a:extLst>
              <a:ext uri="{FF2B5EF4-FFF2-40B4-BE49-F238E27FC236}">
                <a16:creationId xmlns:a16="http://schemas.microsoft.com/office/drawing/2014/main" id="{4D76A8F8-6DCC-46EF-819A-CDCD69E8C0D6}"/>
              </a:ext>
              <a:ext uri="{C183D7F6-B498-43B3-948B-1728B52AA6E4}">
                <adec:decorative xmlns:adec="http://schemas.microsoft.com/office/drawing/2017/decorative" val="1"/>
              </a:ext>
            </a:extLst>
          </p:cNvPr>
          <p:cNvSpPr/>
          <p:nvPr/>
        </p:nvSpPr>
        <p:spPr>
          <a:xfrm>
            <a:off x="0" y="4318113"/>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aphicFrame>
        <p:nvGraphicFramePr>
          <p:cNvPr id="2" name="Table 1">
            <a:extLst>
              <a:ext uri="{FF2B5EF4-FFF2-40B4-BE49-F238E27FC236}">
                <a16:creationId xmlns:a16="http://schemas.microsoft.com/office/drawing/2014/main" id="{898D0C86-57A8-49FB-A9A4-AFCF7A66B0D1}"/>
              </a:ext>
            </a:extLst>
          </p:cNvPr>
          <p:cNvGraphicFramePr>
            <a:graphicFrameLocks noGrp="1"/>
          </p:cNvGraphicFramePr>
          <p:nvPr>
            <p:extLst>
              <p:ext uri="{D42A27DB-BD31-4B8C-83A1-F6EECF244321}">
                <p14:modId xmlns:p14="http://schemas.microsoft.com/office/powerpoint/2010/main" val="78684408"/>
              </p:ext>
            </p:extLst>
          </p:nvPr>
        </p:nvGraphicFramePr>
        <p:xfrm>
          <a:off x="5559842" y="74376"/>
          <a:ext cx="3276600" cy="426720"/>
        </p:xfrm>
        <a:graphic>
          <a:graphicData uri="http://schemas.openxmlformats.org/drawingml/2006/table">
            <a:tbl>
              <a:tblPr firstRow="1">
                <a:tableStyleId>{5940675A-B579-460E-94D1-54222C63F5DA}</a:tableStyleId>
              </a:tblPr>
              <a:tblGrid>
                <a:gridCol w="3276600">
                  <a:extLst>
                    <a:ext uri="{9D8B030D-6E8A-4147-A177-3AD203B41FA5}">
                      <a16:colId xmlns:a16="http://schemas.microsoft.com/office/drawing/2014/main" val="4033071963"/>
                    </a:ext>
                  </a:extLst>
                </a:gridCol>
              </a:tblGrid>
              <a:tr h="205391">
                <a:tc>
                  <a:txBody>
                    <a:bodyPr/>
                    <a:lstStyle/>
                    <a:p>
                      <a:pPr algn="l" fontAlgn="b"/>
                      <a:r>
                        <a:rPr lang="en-CA" sz="1400" u="none" strike="noStrike" dirty="0">
                          <a:effectLst/>
                        </a:rPr>
                        <a:t>2. Building Record opens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7353734"/>
                  </a:ext>
                </a:extLst>
              </a:tr>
              <a:tr h="82629">
                <a:tc>
                  <a:txBody>
                    <a:bodyPr/>
                    <a:lstStyle/>
                    <a:p>
                      <a:pPr algn="l" fontAlgn="b"/>
                      <a:r>
                        <a:rPr lang="en-CA" sz="1400" u="none" strike="noStrike" dirty="0">
                          <a:effectLst/>
                        </a:rPr>
                        <a:t>3.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0197328"/>
                  </a:ext>
                </a:extLst>
              </a:tr>
            </a:tbl>
          </a:graphicData>
        </a:graphic>
      </p:graphicFrame>
      <p:graphicFrame>
        <p:nvGraphicFramePr>
          <p:cNvPr id="5" name="Table 4">
            <a:extLst>
              <a:ext uri="{FF2B5EF4-FFF2-40B4-BE49-F238E27FC236}">
                <a16:creationId xmlns:a16="http://schemas.microsoft.com/office/drawing/2014/main" id="{9FBFF7EB-BE5C-46A6-9336-DAF85E1CFD72}"/>
              </a:ext>
            </a:extLst>
          </p:cNvPr>
          <p:cNvGraphicFramePr>
            <a:graphicFrameLocks noGrp="1"/>
          </p:cNvGraphicFramePr>
          <p:nvPr/>
        </p:nvGraphicFramePr>
        <p:xfrm>
          <a:off x="5573682" y="570555"/>
          <a:ext cx="6525520" cy="3810000"/>
        </p:xfrm>
        <a:graphic>
          <a:graphicData uri="http://schemas.openxmlformats.org/drawingml/2006/table">
            <a:tbl>
              <a:tblPr firstRow="1" firstCol="1">
                <a:tableStyleId>{0E3FDE45-AF77-4B5C-9715-49D594BDF05E}</a:tableStyleId>
              </a:tblPr>
              <a:tblGrid>
                <a:gridCol w="1061055">
                  <a:extLst>
                    <a:ext uri="{9D8B030D-6E8A-4147-A177-3AD203B41FA5}">
                      <a16:colId xmlns:a16="http://schemas.microsoft.com/office/drawing/2014/main" val="2752596307"/>
                    </a:ext>
                  </a:extLst>
                </a:gridCol>
                <a:gridCol w="5464465">
                  <a:extLst>
                    <a:ext uri="{9D8B030D-6E8A-4147-A177-3AD203B41FA5}">
                      <a16:colId xmlns:a16="http://schemas.microsoft.com/office/drawing/2014/main" val="3449724508"/>
                    </a:ext>
                  </a:extLst>
                </a:gridCol>
              </a:tblGrid>
              <a:tr h="255125">
                <a:tc>
                  <a:txBody>
                    <a:bodyPr/>
                    <a:lstStyle/>
                    <a:p>
                      <a:pPr>
                        <a:spcBef>
                          <a:spcPts val="600"/>
                        </a:spcBef>
                        <a:spcAft>
                          <a:spcPts val="600"/>
                        </a:spcAft>
                      </a:pPr>
                      <a:r>
                        <a:rPr lang="en-CA" sz="1000" dirty="0">
                          <a:solidFill>
                            <a:schemeClr val="tx1"/>
                          </a:solidFill>
                          <a:effectLst/>
                        </a:rPr>
                        <a:t>4 Building Operational Status</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Status Definition</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22672"/>
                  </a:ext>
                </a:extLst>
              </a:tr>
              <a:tr h="382688">
                <a:tc>
                  <a:txBody>
                    <a:bodyPr/>
                    <a:lstStyle/>
                    <a:p>
                      <a:pPr>
                        <a:spcBef>
                          <a:spcPts val="600"/>
                        </a:spcBef>
                        <a:spcAft>
                          <a:spcPts val="600"/>
                        </a:spcAft>
                      </a:pPr>
                      <a:r>
                        <a:rPr lang="en-CA" sz="1000" dirty="0">
                          <a:solidFill>
                            <a:schemeClr val="tx1"/>
                          </a:solidFill>
                          <a:effectLst/>
                        </a:rPr>
                        <a:t>Proposed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in Draft; A Proposed Building is a Building a board wishes to submit for a Funding Request to meet the needs of the board. This Building doesn’t exist as a collection of assets in the boards Inventory. It is the first step in the creation of a building asset. </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141353"/>
                  </a:ext>
                </a:extLst>
              </a:tr>
              <a:tr h="765376">
                <a:tc>
                  <a:txBody>
                    <a:bodyPr/>
                    <a:lstStyle/>
                    <a:p>
                      <a:pPr>
                        <a:spcBef>
                          <a:spcPts val="600"/>
                        </a:spcBef>
                        <a:spcAft>
                          <a:spcPts val="600"/>
                        </a:spcAft>
                      </a:pPr>
                      <a:r>
                        <a:rPr lang="en-CA" sz="1000" dirty="0">
                          <a:solidFill>
                            <a:schemeClr val="tx1"/>
                          </a:solidFill>
                          <a:effectLst/>
                        </a:rPr>
                        <a:t>Associated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in Draft; An Associated Building is a Building a board has associated to a Funding Request. If a funding Request is approved, it becomes an active record with the Operational Status of Planned; if the Funding Request is denied the school board user reverts the Operational Status of Proposed for future funding request submissions. A building should not remain in an associated operational status after the Funding Submission Cycle has come to and end and all projects have either been approved or denied. </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387930"/>
                  </a:ext>
                </a:extLst>
              </a:tr>
              <a:tr h="255125">
                <a:tc>
                  <a:txBody>
                    <a:bodyPr/>
                    <a:lstStyle/>
                    <a:p>
                      <a:pPr>
                        <a:spcBef>
                          <a:spcPts val="600"/>
                        </a:spcBef>
                        <a:spcAft>
                          <a:spcPts val="600"/>
                        </a:spcAft>
                      </a:pPr>
                      <a:r>
                        <a:rPr lang="en-CA" sz="1000" dirty="0">
                          <a:solidFill>
                            <a:schemeClr val="tx1"/>
                          </a:solidFill>
                          <a:effectLst/>
                        </a:rPr>
                        <a:t>Planned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is Active; A Planned Building is a Building that has been Approved by a Funding Request and is a part of a Capital Project. </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682610"/>
                  </a:ext>
                </a:extLst>
              </a:tr>
              <a:tr h="510250">
                <a:tc>
                  <a:txBody>
                    <a:bodyPr/>
                    <a:lstStyle/>
                    <a:p>
                      <a:pPr>
                        <a:spcBef>
                          <a:spcPts val="600"/>
                        </a:spcBef>
                        <a:spcAft>
                          <a:spcPts val="600"/>
                        </a:spcAft>
                      </a:pPr>
                      <a:r>
                        <a:rPr lang="en-CA" sz="1000" dirty="0">
                          <a:solidFill>
                            <a:schemeClr val="tx1"/>
                          </a:solidFill>
                          <a:effectLst/>
                        </a:rPr>
                        <a:t>Under Construction</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is Active; A Under Construction Building is a Building that has been Approved by a funding Request and is a part of a Capital Project that has Approval through the ATP process to begin construction. It remains in this status until all spaces have been created and an Issued SUA between an Active Division and the Space(s) in the building.</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168905"/>
                  </a:ext>
                </a:extLst>
              </a:tr>
              <a:tr h="382688">
                <a:tc>
                  <a:txBody>
                    <a:bodyPr/>
                    <a:lstStyle/>
                    <a:p>
                      <a:pPr>
                        <a:spcBef>
                          <a:spcPts val="600"/>
                        </a:spcBef>
                        <a:spcAft>
                          <a:spcPts val="600"/>
                        </a:spcAft>
                      </a:pPr>
                      <a:r>
                        <a:rPr lang="en-CA" sz="1000" dirty="0">
                          <a:solidFill>
                            <a:schemeClr val="tx1"/>
                          </a:solidFill>
                          <a:effectLst/>
                        </a:rPr>
                        <a:t>Operational</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is Active; An Operational Building is a Building with an Operational Asset when it is in use by any user. This means it has an active location asset on it, or divisions to associated SUAs and its Space(s). Or it has the classification and primary use of Recreation.</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163011"/>
                  </a:ext>
                </a:extLst>
              </a:tr>
              <a:tr h="382688">
                <a:tc>
                  <a:txBody>
                    <a:bodyPr/>
                    <a:lstStyle/>
                    <a:p>
                      <a:pPr>
                        <a:spcBef>
                          <a:spcPts val="600"/>
                        </a:spcBef>
                        <a:spcAft>
                          <a:spcPts val="600"/>
                        </a:spcAft>
                      </a:pPr>
                      <a:r>
                        <a:rPr lang="en-CA" sz="1000" dirty="0">
                          <a:solidFill>
                            <a:schemeClr val="tx1"/>
                          </a:solidFill>
                          <a:effectLst/>
                        </a:rPr>
                        <a:t>Inactive</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becomes Retired; A Building is Inactive when it is no longer an asset of the board. Whether the asset has been, sold, or the lease ended, the operational status is Inactive, the record is then retired in the system.</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468324"/>
                  </a:ext>
                </a:extLst>
              </a:tr>
              <a:tr h="255125">
                <a:tc>
                  <a:txBody>
                    <a:bodyPr/>
                    <a:lstStyle/>
                    <a:p>
                      <a:pPr>
                        <a:spcBef>
                          <a:spcPts val="600"/>
                        </a:spcBef>
                        <a:spcAft>
                          <a:spcPts val="600"/>
                        </a:spcAft>
                      </a:pPr>
                      <a:r>
                        <a:rPr lang="en-CA" sz="1000" dirty="0">
                          <a:solidFill>
                            <a:schemeClr val="tx1"/>
                          </a:solidFill>
                          <a:effectLst/>
                        </a:rPr>
                        <a:t>Unverified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Operational status of an unverified Campus record. Follow up with the board to confirm the status of the record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850592"/>
                  </a:ext>
                </a:extLst>
              </a:tr>
            </a:tbl>
          </a:graphicData>
        </a:graphic>
      </p:graphicFrame>
      <p:graphicFrame>
        <p:nvGraphicFramePr>
          <p:cNvPr id="20" name="Table 19">
            <a:extLst>
              <a:ext uri="{FF2B5EF4-FFF2-40B4-BE49-F238E27FC236}">
                <a16:creationId xmlns:a16="http://schemas.microsoft.com/office/drawing/2014/main" id="{375237BA-E030-44F9-B15D-76B4EE6D601E}"/>
              </a:ext>
            </a:extLst>
          </p:cNvPr>
          <p:cNvGraphicFramePr>
            <a:graphicFrameLocks noGrp="1"/>
          </p:cNvGraphicFramePr>
          <p:nvPr/>
        </p:nvGraphicFramePr>
        <p:xfrm>
          <a:off x="5547866" y="4495265"/>
          <a:ext cx="6525520" cy="1661160"/>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452553823"/>
                    </a:ext>
                  </a:extLst>
                </a:gridCol>
              </a:tblGrid>
              <a:tr h="1582243">
                <a:tc>
                  <a:txBody>
                    <a:bodyPr/>
                    <a:lstStyle/>
                    <a:p>
                      <a:pPr>
                        <a:spcBef>
                          <a:spcPts val="600"/>
                        </a:spcBef>
                        <a:spcAft>
                          <a:spcPts val="600"/>
                        </a:spcAft>
                      </a:pPr>
                      <a:r>
                        <a:rPr lang="en-CA" sz="1100" b="0" dirty="0">
                          <a:solidFill>
                            <a:schemeClr val="tx1"/>
                          </a:solidFill>
                          <a:effectLst/>
                        </a:rPr>
                        <a:t>5. Mandatory Field - two options : Owned or Leased.</a:t>
                      </a:r>
                      <a:br>
                        <a:rPr lang="en-US" sz="1100" b="0" dirty="0">
                          <a:solidFill>
                            <a:schemeClr val="tx1"/>
                          </a:solidFill>
                          <a:effectLst/>
                        </a:rPr>
                      </a:br>
                      <a:r>
                        <a:rPr lang="en-CA" sz="1100" b="1" dirty="0">
                          <a:solidFill>
                            <a:schemeClr val="tx1"/>
                          </a:solidFill>
                          <a:effectLst/>
                        </a:rPr>
                        <a:t>Owned</a:t>
                      </a:r>
                      <a:r>
                        <a:rPr lang="en-CA" sz="1100" b="0" dirty="0">
                          <a:solidFill>
                            <a:schemeClr val="tx1"/>
                          </a:solidFill>
                          <a:effectLst/>
                        </a:rPr>
                        <a:t> = When a building asset is owned by a board. An Owned Fee Agreement for the Campus must be created, and the tenure is Owned. </a:t>
                      </a:r>
                      <a:br>
                        <a:rPr lang="en-US" sz="1100" b="0" dirty="0">
                          <a:solidFill>
                            <a:schemeClr val="tx1"/>
                          </a:solidFill>
                          <a:effectLst/>
                        </a:rPr>
                      </a:br>
                      <a:r>
                        <a:rPr lang="en-CA" sz="1100" b="1" dirty="0">
                          <a:solidFill>
                            <a:schemeClr val="tx1"/>
                          </a:solidFill>
                          <a:effectLst/>
                        </a:rPr>
                        <a:t>Leased</a:t>
                      </a:r>
                      <a:r>
                        <a:rPr lang="en-CA" sz="1100" b="0" dirty="0">
                          <a:solidFill>
                            <a:schemeClr val="tx1"/>
                          </a:solidFill>
                          <a:effectLst/>
                        </a:rPr>
                        <a:t> = When a building asset is leased by a board. A RE Lease Agreement must be created for the building and the tenure is Leased. (Records set to Managed are for assets where the Tenure Status of Owned or Leased is unclear)</a:t>
                      </a:r>
                    </a:p>
                    <a:p>
                      <a:pPr>
                        <a:spcBef>
                          <a:spcPts val="600"/>
                        </a:spcBef>
                        <a:spcAft>
                          <a:spcPts val="600"/>
                        </a:spcAft>
                      </a:pPr>
                      <a:r>
                        <a:rPr lang="en-CA" sz="1100" b="1" u="sng" dirty="0">
                          <a:solidFill>
                            <a:schemeClr val="tx1"/>
                          </a:solidFill>
                          <a:effectLst/>
                        </a:rPr>
                        <a:t>Sidebar notes</a:t>
                      </a:r>
                      <a:r>
                        <a:rPr lang="en-CA" sz="1100" b="0" dirty="0">
                          <a:solidFill>
                            <a:schemeClr val="tx1"/>
                          </a:solidFill>
                          <a:effectLst/>
                        </a:rPr>
                        <a:t>:  If a board leases a building or space from another board a RE Lease agreement is created for use of space in that building.  If a board leases space from a 3</a:t>
                      </a:r>
                      <a:r>
                        <a:rPr lang="en-CA" sz="1100" b="0" baseline="30000" dirty="0">
                          <a:solidFill>
                            <a:schemeClr val="tx1"/>
                          </a:solidFill>
                          <a:effectLst/>
                        </a:rPr>
                        <a:t>rd</a:t>
                      </a:r>
                      <a:r>
                        <a:rPr lang="en-CA" sz="1100" b="0" dirty="0">
                          <a:solidFill>
                            <a:schemeClr val="tx1"/>
                          </a:solidFill>
                          <a:effectLst/>
                        </a:rPr>
                        <a:t> Party building. The board must create an OFA for the 3</a:t>
                      </a:r>
                      <a:r>
                        <a:rPr lang="en-CA" sz="1100" b="0" baseline="30000" dirty="0">
                          <a:solidFill>
                            <a:schemeClr val="tx1"/>
                          </a:solidFill>
                          <a:effectLst/>
                        </a:rPr>
                        <a:t>rd</a:t>
                      </a:r>
                      <a:r>
                        <a:rPr lang="en-CA" sz="1100" b="0" dirty="0">
                          <a:solidFill>
                            <a:schemeClr val="tx1"/>
                          </a:solidFill>
                          <a:effectLst/>
                        </a:rPr>
                        <a:t> Party and then create a RE Lease agreement to indicate the Leased use of the building and its space.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287712"/>
                  </a:ext>
                </a:extLst>
              </a:tr>
            </a:tbl>
          </a:graphicData>
        </a:graphic>
      </p:graphicFrame>
      <p:graphicFrame>
        <p:nvGraphicFramePr>
          <p:cNvPr id="41" name="Table 40">
            <a:extLst>
              <a:ext uri="{FF2B5EF4-FFF2-40B4-BE49-F238E27FC236}">
                <a16:creationId xmlns:a16="http://schemas.microsoft.com/office/drawing/2014/main" id="{853F2464-5272-4E29-B9EC-5CD6A23F51BB}"/>
              </a:ext>
            </a:extLst>
          </p:cNvPr>
          <p:cNvGraphicFramePr>
            <a:graphicFrameLocks noGrp="1"/>
          </p:cNvGraphicFramePr>
          <p:nvPr/>
        </p:nvGraphicFramePr>
        <p:xfrm>
          <a:off x="5547866" y="6341607"/>
          <a:ext cx="6525520" cy="442017"/>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2539149166"/>
                    </a:ext>
                  </a:extLst>
                </a:gridCol>
              </a:tblGrid>
              <a:tr h="442017">
                <a:tc>
                  <a:txBody>
                    <a:bodyPr/>
                    <a:lstStyle/>
                    <a:p>
                      <a:pPr>
                        <a:spcBef>
                          <a:spcPts val="600"/>
                        </a:spcBef>
                        <a:spcAft>
                          <a:spcPts val="600"/>
                        </a:spcAft>
                      </a:pPr>
                      <a:r>
                        <a:rPr lang="en-CA" sz="1100" b="0" dirty="0">
                          <a:solidFill>
                            <a:schemeClr val="tx1"/>
                          </a:solidFill>
                          <a:effectLst/>
                        </a:rPr>
                        <a:t>6. Integration populated field - pulled from VFA asset file OPENDATE, signifying the date that the </a:t>
                      </a:r>
                      <a:r>
                        <a:rPr lang="en-CA" sz="1100" b="0" kern="1200" dirty="0">
                          <a:solidFill>
                            <a:schemeClr val="tx1"/>
                          </a:solidFill>
                          <a:effectLst/>
                          <a:latin typeface="+mn-lt"/>
                          <a:ea typeface="+mn-ea"/>
                          <a:cs typeface="+mn-cs"/>
                        </a:rPr>
                        <a:t>building</a:t>
                      </a:r>
                      <a:r>
                        <a:rPr lang="en-CA" sz="1100" b="0" dirty="0">
                          <a:solidFill>
                            <a:schemeClr val="tx1"/>
                          </a:solidFill>
                          <a:effectLst/>
                        </a:rPr>
                        <a:t> opened (active start date).  The format of this </a:t>
                      </a:r>
                      <a:r>
                        <a:rPr lang="en-CA" sz="1100" b="0" kern="1200" dirty="0">
                          <a:solidFill>
                            <a:schemeClr val="tx1"/>
                          </a:solidFill>
                          <a:effectLst/>
                          <a:latin typeface="+mn-lt"/>
                          <a:ea typeface="+mn-ea"/>
                          <a:cs typeface="+mn-cs"/>
                        </a:rPr>
                        <a:t>field</a:t>
                      </a:r>
                      <a:r>
                        <a:rPr lang="en-CA" sz="1100" b="0" dirty="0">
                          <a:solidFill>
                            <a:schemeClr val="tx1"/>
                          </a:solidFill>
                          <a:effectLst/>
                        </a:rPr>
                        <a:t> is MM/DD/YYYY.</a:t>
                      </a:r>
                      <a:endParaRPr lang="en-CA" sz="1100" b="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371519"/>
                  </a:ext>
                </a:extLst>
              </a:tr>
            </a:tbl>
          </a:graphicData>
        </a:graphic>
      </p:graphicFrame>
      <p:sp>
        <p:nvSpPr>
          <p:cNvPr id="3" name="Slide Number Placeholder 2">
            <a:extLst>
              <a:ext uri="{FF2B5EF4-FFF2-40B4-BE49-F238E27FC236}">
                <a16:creationId xmlns:a16="http://schemas.microsoft.com/office/drawing/2014/main" id="{5259742E-0849-4170-BD05-01BC204827F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15</a:t>
            </a:fld>
            <a:endParaRPr lang="en-CA" dirty="0"/>
          </a:p>
        </p:txBody>
      </p:sp>
      <p:sp>
        <p:nvSpPr>
          <p:cNvPr id="23" name="Slide Number Placeholder 7">
            <a:extLst>
              <a:ext uri="{FF2B5EF4-FFF2-40B4-BE49-F238E27FC236}">
                <a16:creationId xmlns:a16="http://schemas.microsoft.com/office/drawing/2014/main" id="{3CE8DF40-AFCD-4571-9BA6-42B33448E62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363942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FCD81EB9-0F62-41E8-8D6C-6C394E789423}"/>
              </a:ext>
            </a:extLst>
          </p:cNvPr>
          <p:cNvSpPr txBox="1">
            <a:spLocks noGrp="1"/>
          </p:cNvSpPr>
          <p:nvPr>
            <p:ph type="title" idx="4294967295"/>
          </p:nvPr>
        </p:nvSpPr>
        <p:spPr>
          <a:xfrm>
            <a:off x="97603" y="17515"/>
            <a:ext cx="300581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Address</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descr="Four screen captures of the steps for options 1a and 1b to Edit Building: Address, as described in the following table.">
            <a:extLst>
              <a:ext uri="{FF2B5EF4-FFF2-40B4-BE49-F238E27FC236}">
                <a16:creationId xmlns:a16="http://schemas.microsoft.com/office/drawing/2014/main" id="{FCB69B0E-9116-C4E1-CB53-4E9E286F8100}"/>
              </a:ext>
            </a:extLst>
          </p:cNvPr>
          <p:cNvGrpSpPr/>
          <p:nvPr/>
        </p:nvGrpSpPr>
        <p:grpSpPr>
          <a:xfrm>
            <a:off x="145659" y="868995"/>
            <a:ext cx="10708664" cy="5918664"/>
            <a:chOff x="145659" y="868995"/>
            <a:chExt cx="10708664" cy="5918664"/>
          </a:xfrm>
        </p:grpSpPr>
        <p:pic>
          <p:nvPicPr>
            <p:cNvPr id="18" name="Picture 17" descr="Graphical user interface, application&#10;&#10;Description automatically generated">
              <a:extLst>
                <a:ext uri="{FF2B5EF4-FFF2-40B4-BE49-F238E27FC236}">
                  <a16:creationId xmlns:a16="http://schemas.microsoft.com/office/drawing/2014/main" id="{08423D12-EEB5-47EC-AB99-52D498AE6048}"/>
                </a:ext>
              </a:extLst>
            </p:cNvPr>
            <p:cNvPicPr>
              <a:picLocks noChangeAspect="1"/>
            </p:cNvPicPr>
            <p:nvPr/>
          </p:nvPicPr>
          <p:blipFill rotWithShape="1">
            <a:blip r:embed="rId2">
              <a:extLst>
                <a:ext uri="{28A0092B-C50C-407E-A947-70E740481C1C}">
                  <a14:useLocalDpi xmlns:a14="http://schemas.microsoft.com/office/drawing/2010/main" val="0"/>
                </a:ext>
              </a:extLst>
            </a:blip>
            <a:srcRect r="19464"/>
            <a:stretch/>
          </p:blipFill>
          <p:spPr>
            <a:xfrm>
              <a:off x="160032" y="868995"/>
              <a:ext cx="2178689" cy="2603634"/>
            </a:xfrm>
            <a:prstGeom prst="rect">
              <a:avLst/>
            </a:prstGeom>
            <a:ln>
              <a:solidFill>
                <a:schemeClr val="tx1"/>
              </a:solidFill>
            </a:ln>
          </p:spPr>
        </p:pic>
        <p:sp>
          <p:nvSpPr>
            <p:cNvPr id="19" name="Oval 18">
              <a:extLst>
                <a:ext uri="{FF2B5EF4-FFF2-40B4-BE49-F238E27FC236}">
                  <a16:creationId xmlns:a16="http://schemas.microsoft.com/office/drawing/2014/main" id="{C7D3FAF1-B84B-43D5-80BC-A914E375C43E}"/>
                </a:ext>
              </a:extLst>
            </p:cNvPr>
            <p:cNvSpPr/>
            <p:nvPr/>
          </p:nvSpPr>
          <p:spPr>
            <a:xfrm>
              <a:off x="749798" y="2583564"/>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695802EB-342E-4129-92FB-9CCE6B677A90}"/>
                </a:ext>
              </a:extLst>
            </p:cNvPr>
            <p:cNvSpPr txBox="1"/>
            <p:nvPr/>
          </p:nvSpPr>
          <p:spPr>
            <a:xfrm>
              <a:off x="1546796" y="2600572"/>
              <a:ext cx="476412" cy="369332"/>
            </a:xfrm>
            <a:prstGeom prst="rect">
              <a:avLst/>
            </a:prstGeom>
            <a:noFill/>
            <a:ln>
              <a:solidFill>
                <a:schemeClr val="tx1"/>
              </a:solidFill>
            </a:ln>
          </p:spPr>
          <p:txBody>
            <a:bodyPr wrap="none" rtlCol="0">
              <a:spAutoFit/>
            </a:bodyPr>
            <a:lstStyle/>
            <a:p>
              <a:r>
                <a:rPr lang="en-US" b="1" dirty="0"/>
                <a:t>1a.</a:t>
              </a:r>
              <a:endParaRPr lang="en-CA" b="1" dirty="0"/>
            </a:p>
          </p:txBody>
        </p:sp>
        <p:sp>
          <p:nvSpPr>
            <p:cNvPr id="21" name="Oval 20">
              <a:extLst>
                <a:ext uri="{FF2B5EF4-FFF2-40B4-BE49-F238E27FC236}">
                  <a16:creationId xmlns:a16="http://schemas.microsoft.com/office/drawing/2014/main" id="{54636793-3008-4E33-90D8-2F2C43336603}"/>
                </a:ext>
              </a:extLst>
            </p:cNvPr>
            <p:cNvSpPr/>
            <p:nvPr/>
          </p:nvSpPr>
          <p:spPr>
            <a:xfrm>
              <a:off x="749798" y="2245898"/>
              <a:ext cx="1025493" cy="2287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TextBox 21">
              <a:extLst>
                <a:ext uri="{FF2B5EF4-FFF2-40B4-BE49-F238E27FC236}">
                  <a16:creationId xmlns:a16="http://schemas.microsoft.com/office/drawing/2014/main" id="{80925115-F030-4D88-AFFD-49B2CF1BB29D}"/>
                </a:ext>
              </a:extLst>
            </p:cNvPr>
            <p:cNvSpPr txBox="1"/>
            <p:nvPr/>
          </p:nvSpPr>
          <p:spPr>
            <a:xfrm>
              <a:off x="1875706" y="2046574"/>
              <a:ext cx="486030" cy="369332"/>
            </a:xfrm>
            <a:prstGeom prst="rect">
              <a:avLst/>
            </a:prstGeom>
            <a:noFill/>
            <a:ln>
              <a:solidFill>
                <a:schemeClr val="tx1"/>
              </a:solidFill>
            </a:ln>
          </p:spPr>
          <p:txBody>
            <a:bodyPr wrap="none" rtlCol="0">
              <a:spAutoFit/>
            </a:bodyPr>
            <a:lstStyle/>
            <a:p>
              <a:r>
                <a:rPr lang="en-US" b="1" dirty="0"/>
                <a:t>1b.</a:t>
              </a:r>
              <a:endParaRPr lang="en-CA" b="1" dirty="0"/>
            </a:p>
          </p:txBody>
        </p:sp>
        <p:pic>
          <p:nvPicPr>
            <p:cNvPr id="25" name="Picture 24" descr="Table&#10;&#10;Description automatically generated with medium confidence">
              <a:extLst>
                <a:ext uri="{FF2B5EF4-FFF2-40B4-BE49-F238E27FC236}">
                  <a16:creationId xmlns:a16="http://schemas.microsoft.com/office/drawing/2014/main" id="{4F2EEFFF-A12D-4CA2-869A-76B8D58888B0}"/>
                </a:ext>
              </a:extLst>
            </p:cNvPr>
            <p:cNvPicPr>
              <a:picLocks noChangeAspect="1"/>
            </p:cNvPicPr>
            <p:nvPr/>
          </p:nvPicPr>
          <p:blipFill rotWithShape="1">
            <a:blip r:embed="rId3">
              <a:extLst>
                <a:ext uri="{28A0092B-C50C-407E-A947-70E740481C1C}">
                  <a14:useLocalDpi xmlns:a14="http://schemas.microsoft.com/office/drawing/2010/main" val="0"/>
                </a:ext>
              </a:extLst>
            </a:blip>
            <a:srcRect l="1" r="21972"/>
            <a:stretch/>
          </p:blipFill>
          <p:spPr>
            <a:xfrm>
              <a:off x="145659" y="3728959"/>
              <a:ext cx="3879322" cy="2514729"/>
            </a:xfrm>
            <a:prstGeom prst="rect">
              <a:avLst/>
            </a:prstGeom>
            <a:ln>
              <a:solidFill>
                <a:schemeClr val="tx1"/>
              </a:solidFill>
            </a:ln>
          </p:spPr>
        </p:pic>
        <p:sp>
          <p:nvSpPr>
            <p:cNvPr id="26" name="Oval 25">
              <a:extLst>
                <a:ext uri="{FF2B5EF4-FFF2-40B4-BE49-F238E27FC236}">
                  <a16:creationId xmlns:a16="http://schemas.microsoft.com/office/drawing/2014/main" id="{300DF915-AC23-483E-B0B7-4066EBC36504}"/>
                </a:ext>
              </a:extLst>
            </p:cNvPr>
            <p:cNvSpPr/>
            <p:nvPr/>
          </p:nvSpPr>
          <p:spPr>
            <a:xfrm>
              <a:off x="2108466" y="542496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76E44D5F-C11B-4E8A-9DB3-C3BF0A69198A}"/>
                </a:ext>
              </a:extLst>
            </p:cNvPr>
            <p:cNvSpPr txBox="1"/>
            <p:nvPr/>
          </p:nvSpPr>
          <p:spPr>
            <a:xfrm>
              <a:off x="2200171" y="5052343"/>
              <a:ext cx="476412" cy="369332"/>
            </a:xfrm>
            <a:prstGeom prst="rect">
              <a:avLst/>
            </a:prstGeom>
            <a:noFill/>
            <a:ln>
              <a:solidFill>
                <a:schemeClr val="tx1"/>
              </a:solidFill>
            </a:ln>
          </p:spPr>
          <p:txBody>
            <a:bodyPr wrap="none" rtlCol="0">
              <a:spAutoFit/>
            </a:bodyPr>
            <a:lstStyle/>
            <a:p>
              <a:r>
                <a:rPr lang="en-US" b="1" dirty="0"/>
                <a:t>1a.</a:t>
              </a:r>
              <a:endParaRPr lang="en-CA" b="1" dirty="0"/>
            </a:p>
          </p:txBody>
        </p:sp>
        <p:cxnSp>
          <p:nvCxnSpPr>
            <p:cNvPr id="30" name="Connector: Elbow 29">
              <a:extLst>
                <a:ext uri="{FF2B5EF4-FFF2-40B4-BE49-F238E27FC236}">
                  <a16:creationId xmlns:a16="http://schemas.microsoft.com/office/drawing/2014/main" id="{C7BAF2A8-303D-44AF-A319-9D90C86493F5}"/>
                </a:ext>
              </a:extLst>
            </p:cNvPr>
            <p:cNvCxnSpPr>
              <a:stCxn id="20" idx="3"/>
              <a:endCxn id="27" idx="1"/>
            </p:cNvCxnSpPr>
            <p:nvPr/>
          </p:nvCxnSpPr>
          <p:spPr>
            <a:xfrm>
              <a:off x="2023208" y="2785238"/>
              <a:ext cx="176963" cy="245177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Table&#10;&#10;Description automatically generated with medium confidence">
              <a:extLst>
                <a:ext uri="{FF2B5EF4-FFF2-40B4-BE49-F238E27FC236}">
                  <a16:creationId xmlns:a16="http://schemas.microsoft.com/office/drawing/2014/main" id="{93F57FA7-4C78-43E9-8346-2C5C6143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565" y="892575"/>
              <a:ext cx="4997746" cy="1834323"/>
            </a:xfrm>
            <a:prstGeom prst="rect">
              <a:avLst/>
            </a:prstGeom>
            <a:ln>
              <a:solidFill>
                <a:schemeClr val="tx1"/>
              </a:solidFill>
            </a:ln>
          </p:spPr>
        </p:pic>
        <p:sp>
          <p:nvSpPr>
            <p:cNvPr id="34" name="Oval 33">
              <a:extLst>
                <a:ext uri="{FF2B5EF4-FFF2-40B4-BE49-F238E27FC236}">
                  <a16:creationId xmlns:a16="http://schemas.microsoft.com/office/drawing/2014/main" id="{A8B31ADE-C762-489D-BCA6-BF8E0B81FA2A}"/>
                </a:ext>
              </a:extLst>
            </p:cNvPr>
            <p:cNvSpPr/>
            <p:nvPr/>
          </p:nvSpPr>
          <p:spPr>
            <a:xfrm>
              <a:off x="4401242" y="2249068"/>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a:extLst>
                <a:ext uri="{FF2B5EF4-FFF2-40B4-BE49-F238E27FC236}">
                  <a16:creationId xmlns:a16="http://schemas.microsoft.com/office/drawing/2014/main" id="{4FF2DE10-4767-43CF-AFB5-88AACC98B9B6}"/>
                </a:ext>
              </a:extLst>
            </p:cNvPr>
            <p:cNvSpPr txBox="1"/>
            <p:nvPr/>
          </p:nvSpPr>
          <p:spPr>
            <a:xfrm>
              <a:off x="3977251" y="2182007"/>
              <a:ext cx="486030" cy="369332"/>
            </a:xfrm>
            <a:prstGeom prst="rect">
              <a:avLst/>
            </a:prstGeom>
            <a:noFill/>
            <a:ln>
              <a:solidFill>
                <a:schemeClr val="tx1"/>
              </a:solidFill>
            </a:ln>
          </p:spPr>
          <p:txBody>
            <a:bodyPr wrap="none" rtlCol="0">
              <a:spAutoFit/>
            </a:bodyPr>
            <a:lstStyle/>
            <a:p>
              <a:r>
                <a:rPr lang="en-US" b="1" dirty="0"/>
                <a:t>1b.</a:t>
              </a:r>
              <a:endParaRPr lang="en-CA" b="1" dirty="0"/>
            </a:p>
          </p:txBody>
        </p:sp>
        <p:cxnSp>
          <p:nvCxnSpPr>
            <p:cNvPr id="37" name="Connector: Elbow 36">
              <a:extLst>
                <a:ext uri="{FF2B5EF4-FFF2-40B4-BE49-F238E27FC236}">
                  <a16:creationId xmlns:a16="http://schemas.microsoft.com/office/drawing/2014/main" id="{5C079754-EF7D-4A75-AC62-924FAC20BD86}"/>
                </a:ext>
              </a:extLst>
            </p:cNvPr>
            <p:cNvCxnSpPr>
              <a:cxnSpLocks/>
              <a:stCxn id="22" idx="0"/>
              <a:endCxn id="36" idx="0"/>
            </p:cNvCxnSpPr>
            <p:nvPr/>
          </p:nvCxnSpPr>
          <p:spPr>
            <a:xfrm rot="16200000" flipH="1">
              <a:off x="3101776" y="1063518"/>
              <a:ext cx="135433" cy="2101545"/>
            </a:xfrm>
            <a:prstGeom prst="bentConnector3">
              <a:avLst>
                <a:gd name="adj1" fmla="val -1687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Graphical user interface, application&#10;&#10;Description automatically generated">
              <a:extLst>
                <a:ext uri="{FF2B5EF4-FFF2-40B4-BE49-F238E27FC236}">
                  <a16:creationId xmlns:a16="http://schemas.microsoft.com/office/drawing/2014/main" id="{5D4AEA49-E91E-4B92-B094-1970E1A94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633" y="4395194"/>
              <a:ext cx="6610690" cy="1822544"/>
            </a:xfrm>
            <a:prstGeom prst="rect">
              <a:avLst/>
            </a:prstGeom>
            <a:ln>
              <a:solidFill>
                <a:schemeClr val="tx1"/>
              </a:solidFill>
            </a:ln>
          </p:spPr>
        </p:pic>
        <p:sp>
          <p:nvSpPr>
            <p:cNvPr id="39" name="Oval 38">
              <a:extLst>
                <a:ext uri="{FF2B5EF4-FFF2-40B4-BE49-F238E27FC236}">
                  <a16:creationId xmlns:a16="http://schemas.microsoft.com/office/drawing/2014/main" id="{CFC1BE03-8DA6-4A37-A415-402189CE1451}"/>
                </a:ext>
              </a:extLst>
            </p:cNvPr>
            <p:cNvSpPr/>
            <p:nvPr/>
          </p:nvSpPr>
          <p:spPr>
            <a:xfrm>
              <a:off x="7381384" y="4601273"/>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Oval 39">
              <a:extLst>
                <a:ext uri="{FF2B5EF4-FFF2-40B4-BE49-F238E27FC236}">
                  <a16:creationId xmlns:a16="http://schemas.microsoft.com/office/drawing/2014/main" id="{C8FB973A-BAD0-4311-8E5C-4385FF366A0A}"/>
                </a:ext>
              </a:extLst>
            </p:cNvPr>
            <p:cNvSpPr/>
            <p:nvPr/>
          </p:nvSpPr>
          <p:spPr>
            <a:xfrm>
              <a:off x="4323859" y="5411466"/>
              <a:ext cx="1603197" cy="287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1" name="Oval 40">
              <a:extLst>
                <a:ext uri="{FF2B5EF4-FFF2-40B4-BE49-F238E27FC236}">
                  <a16:creationId xmlns:a16="http://schemas.microsoft.com/office/drawing/2014/main" id="{53E3C239-3BDA-49E0-A186-8A66DF64149C}"/>
                </a:ext>
              </a:extLst>
            </p:cNvPr>
            <p:cNvSpPr/>
            <p:nvPr/>
          </p:nvSpPr>
          <p:spPr>
            <a:xfrm>
              <a:off x="9061230" y="4965113"/>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42" name="Connector: Elbow 41">
              <a:extLst>
                <a:ext uri="{FF2B5EF4-FFF2-40B4-BE49-F238E27FC236}">
                  <a16:creationId xmlns:a16="http://schemas.microsoft.com/office/drawing/2014/main" id="{220CA499-0A96-45C8-83BF-A7F5775E9DCD}"/>
                </a:ext>
              </a:extLst>
            </p:cNvPr>
            <p:cNvCxnSpPr>
              <a:cxnSpLocks/>
              <a:stCxn id="34" idx="6"/>
              <a:endCxn id="39" idx="2"/>
            </p:cNvCxnSpPr>
            <p:nvPr/>
          </p:nvCxnSpPr>
          <p:spPr>
            <a:xfrm>
              <a:off x="5758727" y="2400204"/>
              <a:ext cx="1622657" cy="236117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1F8B0E3B-44EE-474E-B74E-26393718F8BC}"/>
                </a:ext>
              </a:extLst>
            </p:cNvPr>
            <p:cNvCxnSpPr>
              <a:cxnSpLocks/>
              <a:stCxn id="39" idx="4"/>
              <a:endCxn id="40" idx="0"/>
            </p:cNvCxnSpPr>
            <p:nvPr/>
          </p:nvCxnSpPr>
          <p:spPr>
            <a:xfrm rot="5400000">
              <a:off x="6219479" y="3827464"/>
              <a:ext cx="489982" cy="2678023"/>
            </a:xfrm>
            <a:prstGeom prst="bentConnector3">
              <a:avLst>
                <a:gd name="adj1" fmla="val 917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598DCD39-B352-495F-962A-4EF8B174C248}"/>
                </a:ext>
              </a:extLst>
            </p:cNvPr>
            <p:cNvCxnSpPr>
              <a:cxnSpLocks/>
              <a:stCxn id="40" idx="6"/>
              <a:endCxn id="41" idx="4"/>
            </p:cNvCxnSpPr>
            <p:nvPr/>
          </p:nvCxnSpPr>
          <p:spPr>
            <a:xfrm flipV="1">
              <a:off x="5927056" y="5285324"/>
              <a:ext cx="3556271" cy="26968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Arrow: Right 44">
              <a:extLst>
                <a:ext uri="{FF2B5EF4-FFF2-40B4-BE49-F238E27FC236}">
                  <a16:creationId xmlns:a16="http://schemas.microsoft.com/office/drawing/2014/main" id="{81128CDF-24A9-4798-AF60-0CCE10A0CC84}"/>
                </a:ext>
              </a:extLst>
            </p:cNvPr>
            <p:cNvSpPr/>
            <p:nvPr/>
          </p:nvSpPr>
          <p:spPr>
            <a:xfrm rot="16200000" flipH="1">
              <a:off x="8931850" y="5905303"/>
              <a:ext cx="1513568" cy="2511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6" name="TextBox 45">
              <a:extLst>
                <a:ext uri="{FF2B5EF4-FFF2-40B4-BE49-F238E27FC236}">
                  <a16:creationId xmlns:a16="http://schemas.microsoft.com/office/drawing/2014/main" id="{E719025D-86C6-4041-8E1A-5B21C6DB39D5}"/>
                </a:ext>
              </a:extLst>
            </p:cNvPr>
            <p:cNvSpPr txBox="1"/>
            <p:nvPr/>
          </p:nvSpPr>
          <p:spPr>
            <a:xfrm>
              <a:off x="7827556" y="4163149"/>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47" name="TextBox 46">
              <a:extLst>
                <a:ext uri="{FF2B5EF4-FFF2-40B4-BE49-F238E27FC236}">
                  <a16:creationId xmlns:a16="http://schemas.microsoft.com/office/drawing/2014/main" id="{93626CE5-59B3-4F83-AFE1-752FF7A0DD06}"/>
                </a:ext>
              </a:extLst>
            </p:cNvPr>
            <p:cNvSpPr txBox="1"/>
            <p:nvPr/>
          </p:nvSpPr>
          <p:spPr>
            <a:xfrm>
              <a:off x="5895036" y="5166475"/>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48" name="TextBox 47">
              <a:extLst>
                <a:ext uri="{FF2B5EF4-FFF2-40B4-BE49-F238E27FC236}">
                  <a16:creationId xmlns:a16="http://schemas.microsoft.com/office/drawing/2014/main" id="{A0A8BC3A-C708-4364-9934-4614D0744400}"/>
                </a:ext>
              </a:extLst>
            </p:cNvPr>
            <p:cNvSpPr txBox="1"/>
            <p:nvPr/>
          </p:nvSpPr>
          <p:spPr>
            <a:xfrm>
              <a:off x="8735516" y="5200952"/>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49" name="Arrow: Right 48">
              <a:extLst>
                <a:ext uri="{FF2B5EF4-FFF2-40B4-BE49-F238E27FC236}">
                  <a16:creationId xmlns:a16="http://schemas.microsoft.com/office/drawing/2014/main" id="{519B0D2E-C1A9-4662-A25C-18699A0656F0}"/>
                </a:ext>
              </a:extLst>
            </p:cNvPr>
            <p:cNvSpPr/>
            <p:nvPr/>
          </p:nvSpPr>
          <p:spPr>
            <a:xfrm rot="16200000" flipH="1">
              <a:off x="2691771" y="5998574"/>
              <a:ext cx="793822" cy="2511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50" name="Table 49">
            <a:extLst>
              <a:ext uri="{FF2B5EF4-FFF2-40B4-BE49-F238E27FC236}">
                <a16:creationId xmlns:a16="http://schemas.microsoft.com/office/drawing/2014/main" id="{7BDD0496-9F7C-4EFF-AE37-B474A7EA1B5A}"/>
              </a:ext>
            </a:extLst>
          </p:cNvPr>
          <p:cNvGraphicFramePr>
            <a:graphicFrameLocks noGrp="1"/>
          </p:cNvGraphicFramePr>
          <p:nvPr>
            <p:extLst>
              <p:ext uri="{D42A27DB-BD31-4B8C-83A1-F6EECF244321}">
                <p14:modId xmlns:p14="http://schemas.microsoft.com/office/powerpoint/2010/main" val="3826149594"/>
              </p:ext>
            </p:extLst>
          </p:nvPr>
        </p:nvGraphicFramePr>
        <p:xfrm>
          <a:off x="7666305" y="868995"/>
          <a:ext cx="4413179" cy="1968770"/>
        </p:xfrm>
        <a:graphic>
          <a:graphicData uri="http://schemas.openxmlformats.org/drawingml/2006/table">
            <a:tbl>
              <a:tblPr firstRow="1">
                <a:tableStyleId>{5940675A-B579-460E-94D1-54222C63F5DA}</a:tableStyleId>
              </a:tblPr>
              <a:tblGrid>
                <a:gridCol w="4413179">
                  <a:extLst>
                    <a:ext uri="{9D8B030D-6E8A-4147-A177-3AD203B41FA5}">
                      <a16:colId xmlns:a16="http://schemas.microsoft.com/office/drawing/2014/main" val="239730705"/>
                    </a:ext>
                  </a:extLst>
                </a:gridCol>
              </a:tblGrid>
              <a:tr h="52378">
                <a:tc>
                  <a:txBody>
                    <a:bodyPr/>
                    <a:lstStyle/>
                    <a:p>
                      <a:pPr algn="l" fontAlgn="b"/>
                      <a:r>
                        <a:rPr lang="en-CA" sz="1400" b="1" u="none" strike="noStrike" dirty="0">
                          <a:effectLst/>
                        </a:rPr>
                        <a:t>Two ways to navigate to a Building record:</a:t>
                      </a:r>
                      <a:endParaRPr lang="en-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3505836"/>
                  </a:ext>
                </a:extLst>
              </a:tr>
              <a:tr h="52378">
                <a:tc>
                  <a:txBody>
                    <a:bodyPr/>
                    <a:lstStyle/>
                    <a:p>
                      <a:pPr algn="l" fontAlgn="b"/>
                      <a:r>
                        <a:rPr lang="en-CA" sz="1400" u="none" strike="noStrike" dirty="0">
                          <a:effectLst/>
                        </a:rPr>
                        <a:t>1 a. Select 'Building'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8956337"/>
                  </a:ext>
                </a:extLst>
              </a:tr>
              <a:tr h="157134">
                <a:tc>
                  <a:txBody>
                    <a:bodyPr/>
                    <a:lstStyle/>
                    <a:p>
                      <a:pPr algn="l" fontAlgn="b"/>
                      <a:r>
                        <a:rPr lang="en-CA" sz="1400" u="none" strike="noStrike" dirty="0">
                          <a:effectLst/>
                        </a:rPr>
                        <a:t>1 a. Select or Search for a desired 'Building' from the Building Data query table.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7295597"/>
                  </a:ext>
                </a:extLst>
              </a:tr>
              <a:tr h="261890">
                <a:tc>
                  <a:txBody>
                    <a:bodyPr/>
                    <a:lstStyle/>
                    <a:p>
                      <a:pPr algn="l" fontAlgn="b"/>
                      <a:r>
                        <a:rPr lang="en-CA" sz="1400" u="none" strike="noStrike" dirty="0">
                          <a:effectLst/>
                        </a:rPr>
                        <a:t>1 b. Select 'Campus'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2461369"/>
                  </a:ext>
                </a:extLst>
              </a:tr>
              <a:tr h="104756">
                <a:tc>
                  <a:txBody>
                    <a:bodyPr/>
                    <a:lstStyle/>
                    <a:p>
                      <a:pPr algn="l" fontAlgn="b"/>
                      <a:r>
                        <a:rPr lang="en-CA" sz="1400" u="none" strike="noStrike" dirty="0">
                          <a:effectLst/>
                        </a:rPr>
                        <a:t>1 b. Select (or search for) desired Campus record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6930859"/>
                  </a:ext>
                </a:extLst>
              </a:tr>
              <a:tr h="104756">
                <a:tc>
                  <a:txBody>
                    <a:bodyPr/>
                    <a:lstStyle/>
                    <a:p>
                      <a:pPr algn="l" fontAlgn="t"/>
                      <a:r>
                        <a:rPr lang="en-CA" sz="1400" u="none" strike="noStrike" dirty="0">
                          <a:effectLst/>
                        </a:rPr>
                        <a:t>1 b. Open Campus record and navigate to 'includes' tab.</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8220988"/>
                  </a:ext>
                </a:extLst>
              </a:tr>
              <a:tr h="52378">
                <a:tc>
                  <a:txBody>
                    <a:bodyPr/>
                    <a:lstStyle/>
                    <a:p>
                      <a:pPr algn="l" fontAlgn="b"/>
                      <a:r>
                        <a:rPr lang="en-CA" sz="1400" u="none" strike="noStrike" dirty="0">
                          <a:effectLst/>
                        </a:rPr>
                        <a:t>1 b. Select desired Building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2956623"/>
                  </a:ext>
                </a:extLst>
              </a:tr>
              <a:tr h="157134">
                <a:tc>
                  <a:txBody>
                    <a:bodyPr/>
                    <a:lstStyle/>
                    <a:p>
                      <a:pPr algn="l" fontAlgn="b"/>
                      <a:r>
                        <a:rPr lang="en-CA" sz="1400" u="none" strike="noStrike" dirty="0">
                          <a:effectLst/>
                        </a:rPr>
                        <a:t>1 b. Select 'Open'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4998700"/>
                  </a:ext>
                </a:extLst>
              </a:tr>
            </a:tbl>
          </a:graphicData>
        </a:graphic>
      </p:graphicFrame>
      <p:sp>
        <p:nvSpPr>
          <p:cNvPr id="3" name="Slide Number Placeholder 2">
            <a:extLst>
              <a:ext uri="{FF2B5EF4-FFF2-40B4-BE49-F238E27FC236}">
                <a16:creationId xmlns:a16="http://schemas.microsoft.com/office/drawing/2014/main" id="{1214D356-D025-4DDB-A1E9-B3287144C83B}"/>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16</a:t>
            </a:fld>
            <a:endParaRPr lang="en-CA" dirty="0"/>
          </a:p>
        </p:txBody>
      </p:sp>
      <p:sp>
        <p:nvSpPr>
          <p:cNvPr id="51" name="Slide Number Placeholder 7">
            <a:extLst>
              <a:ext uri="{FF2B5EF4-FFF2-40B4-BE49-F238E27FC236}">
                <a16:creationId xmlns:a16="http://schemas.microsoft.com/office/drawing/2014/main" id="{C1F3D01D-7043-4C08-A53C-1A8536AE1FA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305569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524D336-C622-4FF7-8CEA-FBE03D7204FE}"/>
              </a:ext>
            </a:extLst>
          </p:cNvPr>
          <p:cNvSpPr txBox="1">
            <a:spLocks noGrp="1"/>
          </p:cNvSpPr>
          <p:nvPr>
            <p:ph type="title" idx="4294967295"/>
          </p:nvPr>
        </p:nvSpPr>
        <p:spPr>
          <a:xfrm>
            <a:off x="97603" y="17515"/>
            <a:ext cx="300581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Address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Three screen captures&#10;1: Screen capture of step 2 to Edit Building: Address, as described in the following table.&#10;&#10;2: Screen capture of step 3 to Edit Building: Address, as described in the following table.&#10;&#10;3: Screen capture of steps 4 to 6a to Edit Building: Address, as described in the following table.&#10;">
            <a:extLst>
              <a:ext uri="{FF2B5EF4-FFF2-40B4-BE49-F238E27FC236}">
                <a16:creationId xmlns:a16="http://schemas.microsoft.com/office/drawing/2014/main" id="{7904914C-B42E-CCC8-49E1-48DE59D4C9BB}"/>
              </a:ext>
            </a:extLst>
          </p:cNvPr>
          <p:cNvGrpSpPr/>
          <p:nvPr/>
        </p:nvGrpSpPr>
        <p:grpSpPr>
          <a:xfrm>
            <a:off x="166411" y="232959"/>
            <a:ext cx="11830603" cy="5833970"/>
            <a:chOff x="166411" y="232959"/>
            <a:chExt cx="11830603" cy="5833970"/>
          </a:xfrm>
        </p:grpSpPr>
        <p:pic>
          <p:nvPicPr>
            <p:cNvPr id="23" name="Picture 22" descr="User interface of a blank campus form and navigation to primary address section">
              <a:extLst>
                <a:ext uri="{FF2B5EF4-FFF2-40B4-BE49-F238E27FC236}">
                  <a16:creationId xmlns:a16="http://schemas.microsoft.com/office/drawing/2014/main" id="{0714CF62-4DD5-4066-BAB3-EA2D50827482}"/>
                </a:ext>
              </a:extLst>
            </p:cNvPr>
            <p:cNvPicPr/>
            <p:nvPr/>
          </p:nvPicPr>
          <p:blipFill rotWithShape="1">
            <a:blip r:embed="rId2"/>
            <a:srcRect t="11494" b="16831"/>
            <a:stretch/>
          </p:blipFill>
          <p:spPr>
            <a:xfrm>
              <a:off x="194986" y="428626"/>
              <a:ext cx="6510613" cy="2522362"/>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24" name="Picture 23" descr="User interface of a pop out box for Postal Code Lookup for address">
              <a:extLst>
                <a:ext uri="{FF2B5EF4-FFF2-40B4-BE49-F238E27FC236}">
                  <a16:creationId xmlns:a16="http://schemas.microsoft.com/office/drawing/2014/main" id="{E07943A2-1676-4AA2-AC75-6C27421EF223}"/>
                </a:ext>
              </a:extLst>
            </p:cNvPr>
            <p:cNvPicPr/>
            <p:nvPr/>
          </p:nvPicPr>
          <p:blipFill rotWithShape="1">
            <a:blip r:embed="rId3"/>
            <a:srcRect b="47554"/>
            <a:stretch/>
          </p:blipFill>
          <p:spPr>
            <a:xfrm>
              <a:off x="5486401" y="723200"/>
              <a:ext cx="6510613" cy="1213672"/>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28" name="Picture 27" descr="User interface of pop out box for postal code lookup for address">
              <a:extLst>
                <a:ext uri="{FF2B5EF4-FFF2-40B4-BE49-F238E27FC236}">
                  <a16:creationId xmlns:a16="http://schemas.microsoft.com/office/drawing/2014/main" id="{CCF8C1FD-A3C7-47C3-8B70-2BBA0AD356B1}"/>
                </a:ext>
              </a:extLst>
            </p:cNvPr>
            <p:cNvPicPr/>
            <p:nvPr/>
          </p:nvPicPr>
          <p:blipFill>
            <a:blip r:embed="rId4"/>
            <a:stretch>
              <a:fillRect/>
            </a:stretch>
          </p:blipFill>
          <p:spPr>
            <a:xfrm>
              <a:off x="166411" y="3086369"/>
              <a:ext cx="6377265" cy="2980560"/>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29" name="TextBox 28">
              <a:extLst>
                <a:ext uri="{FF2B5EF4-FFF2-40B4-BE49-F238E27FC236}">
                  <a16:creationId xmlns:a16="http://schemas.microsoft.com/office/drawing/2014/main" id="{5013B710-34C1-47F7-A095-ACF22F318F3D}"/>
                </a:ext>
              </a:extLst>
            </p:cNvPr>
            <p:cNvSpPr txBox="1"/>
            <p:nvPr/>
          </p:nvSpPr>
          <p:spPr>
            <a:xfrm>
              <a:off x="2792742" y="3491384"/>
              <a:ext cx="362600" cy="369332"/>
            </a:xfrm>
            <a:prstGeom prst="rect">
              <a:avLst/>
            </a:prstGeom>
            <a:solidFill>
              <a:schemeClr val="bg1"/>
            </a:solidFill>
            <a:ln>
              <a:solidFill>
                <a:schemeClr val="tx1"/>
              </a:solidFill>
            </a:ln>
          </p:spPr>
          <p:txBody>
            <a:bodyPr wrap="none" rtlCol="0">
              <a:spAutoFit/>
            </a:bodyPr>
            <a:lstStyle/>
            <a:p>
              <a:r>
                <a:rPr lang="en-US" b="1" dirty="0"/>
                <a:t>4.</a:t>
              </a:r>
              <a:endParaRPr lang="en-CA" b="1" dirty="0"/>
            </a:p>
          </p:txBody>
        </p:sp>
        <p:sp>
          <p:nvSpPr>
            <p:cNvPr id="32" name="TextBox 31">
              <a:extLst>
                <a:ext uri="{FF2B5EF4-FFF2-40B4-BE49-F238E27FC236}">
                  <a16:creationId xmlns:a16="http://schemas.microsoft.com/office/drawing/2014/main" id="{11490266-60BE-403C-A1C6-67B03B94354D}"/>
                </a:ext>
              </a:extLst>
            </p:cNvPr>
            <p:cNvSpPr txBox="1"/>
            <p:nvPr/>
          </p:nvSpPr>
          <p:spPr>
            <a:xfrm>
              <a:off x="1916442" y="4391983"/>
              <a:ext cx="362600" cy="369332"/>
            </a:xfrm>
            <a:prstGeom prst="rect">
              <a:avLst/>
            </a:prstGeom>
            <a:solidFill>
              <a:schemeClr val="bg1"/>
            </a:solidFill>
            <a:ln>
              <a:solidFill>
                <a:schemeClr val="tx1"/>
              </a:solidFill>
            </a:ln>
          </p:spPr>
          <p:txBody>
            <a:bodyPr wrap="none" rtlCol="0">
              <a:spAutoFit/>
            </a:bodyPr>
            <a:lstStyle/>
            <a:p>
              <a:r>
                <a:rPr lang="en-US" b="1" dirty="0"/>
                <a:t>5.</a:t>
              </a:r>
              <a:endParaRPr lang="en-CA" b="1" dirty="0"/>
            </a:p>
          </p:txBody>
        </p:sp>
        <p:sp>
          <p:nvSpPr>
            <p:cNvPr id="33" name="TextBox 32">
              <a:extLst>
                <a:ext uri="{FF2B5EF4-FFF2-40B4-BE49-F238E27FC236}">
                  <a16:creationId xmlns:a16="http://schemas.microsoft.com/office/drawing/2014/main" id="{7DC6800C-04E0-4FED-97FE-89A3A1F8ABCA}"/>
                </a:ext>
              </a:extLst>
            </p:cNvPr>
            <p:cNvSpPr txBox="1"/>
            <p:nvPr/>
          </p:nvSpPr>
          <p:spPr>
            <a:xfrm>
              <a:off x="5276526" y="4038765"/>
              <a:ext cx="476412" cy="369332"/>
            </a:xfrm>
            <a:prstGeom prst="rect">
              <a:avLst/>
            </a:prstGeom>
            <a:solidFill>
              <a:schemeClr val="bg1"/>
            </a:solidFill>
            <a:ln>
              <a:solidFill>
                <a:schemeClr val="tx1"/>
              </a:solidFill>
            </a:ln>
          </p:spPr>
          <p:txBody>
            <a:bodyPr wrap="none" rtlCol="0">
              <a:spAutoFit/>
            </a:bodyPr>
            <a:lstStyle/>
            <a:p>
              <a:r>
                <a:rPr lang="en-US" b="1" dirty="0"/>
                <a:t>6a.</a:t>
              </a:r>
              <a:endParaRPr lang="en-CA" b="1" dirty="0"/>
            </a:p>
          </p:txBody>
        </p:sp>
        <p:sp>
          <p:nvSpPr>
            <p:cNvPr id="10" name="TextBox 9">
              <a:extLst>
                <a:ext uri="{FF2B5EF4-FFF2-40B4-BE49-F238E27FC236}">
                  <a16:creationId xmlns:a16="http://schemas.microsoft.com/office/drawing/2014/main" id="{AB270856-C0E5-4724-BDD4-324158763609}"/>
                </a:ext>
              </a:extLst>
            </p:cNvPr>
            <p:cNvSpPr txBox="1"/>
            <p:nvPr/>
          </p:nvSpPr>
          <p:spPr>
            <a:xfrm>
              <a:off x="7106192" y="1477524"/>
              <a:ext cx="362600" cy="369332"/>
            </a:xfrm>
            <a:prstGeom prst="rect">
              <a:avLst/>
            </a:prstGeom>
            <a:solidFill>
              <a:schemeClr val="bg1"/>
            </a:solidFill>
            <a:ln>
              <a:solidFill>
                <a:schemeClr val="tx1"/>
              </a:solidFill>
            </a:ln>
          </p:spPr>
          <p:txBody>
            <a:bodyPr wrap="none" rtlCol="0">
              <a:spAutoFit/>
            </a:bodyPr>
            <a:lstStyle/>
            <a:p>
              <a:r>
                <a:rPr lang="en-US" b="1" dirty="0"/>
                <a:t>3.</a:t>
              </a:r>
              <a:endParaRPr lang="en-CA" b="1" dirty="0"/>
            </a:p>
          </p:txBody>
        </p:sp>
        <p:sp>
          <p:nvSpPr>
            <p:cNvPr id="11" name="TextBox 10">
              <a:extLst>
                <a:ext uri="{FF2B5EF4-FFF2-40B4-BE49-F238E27FC236}">
                  <a16:creationId xmlns:a16="http://schemas.microsoft.com/office/drawing/2014/main" id="{3A0F8E0A-F0BF-4186-B9C0-D67889123498}"/>
                </a:ext>
              </a:extLst>
            </p:cNvPr>
            <p:cNvSpPr txBox="1"/>
            <p:nvPr/>
          </p:nvSpPr>
          <p:spPr>
            <a:xfrm>
              <a:off x="3450292" y="825323"/>
              <a:ext cx="362600" cy="369332"/>
            </a:xfrm>
            <a:prstGeom prst="rect">
              <a:avLst/>
            </a:prstGeom>
            <a:solidFill>
              <a:schemeClr val="bg1"/>
            </a:solidFill>
            <a:ln>
              <a:solidFill>
                <a:schemeClr val="tx1"/>
              </a:solidFill>
            </a:ln>
          </p:spPr>
          <p:txBody>
            <a:bodyPr wrap="none" rtlCol="0">
              <a:spAutoFit/>
            </a:bodyPr>
            <a:lstStyle/>
            <a:p>
              <a:r>
                <a:rPr lang="en-US" b="1" dirty="0"/>
                <a:t>2.</a:t>
              </a:r>
              <a:endParaRPr lang="en-CA" b="1" dirty="0"/>
            </a:p>
          </p:txBody>
        </p:sp>
        <p:sp>
          <p:nvSpPr>
            <p:cNvPr id="12" name="Oval 11">
              <a:extLst>
                <a:ext uri="{FF2B5EF4-FFF2-40B4-BE49-F238E27FC236}">
                  <a16:creationId xmlns:a16="http://schemas.microsoft.com/office/drawing/2014/main" id="{E17ACD4E-05AF-4CFC-BE22-671649707B7B}"/>
                </a:ext>
              </a:extLst>
            </p:cNvPr>
            <p:cNvSpPr/>
            <p:nvPr/>
          </p:nvSpPr>
          <p:spPr>
            <a:xfrm>
              <a:off x="2677165" y="1330036"/>
              <a:ext cx="855744" cy="2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90639C7D-BA56-4AB1-8103-A62B3A3A9434}"/>
                </a:ext>
              </a:extLst>
            </p:cNvPr>
            <p:cNvSpPr/>
            <p:nvPr/>
          </p:nvSpPr>
          <p:spPr>
            <a:xfrm>
              <a:off x="764369" y="3676050"/>
              <a:ext cx="1584000" cy="30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Oval 13">
              <a:extLst>
                <a:ext uri="{FF2B5EF4-FFF2-40B4-BE49-F238E27FC236}">
                  <a16:creationId xmlns:a16="http://schemas.microsoft.com/office/drawing/2014/main" id="{76911F7B-6364-40DB-B6BF-7C1C80355401}"/>
                </a:ext>
              </a:extLst>
            </p:cNvPr>
            <p:cNvSpPr/>
            <p:nvPr/>
          </p:nvSpPr>
          <p:spPr>
            <a:xfrm>
              <a:off x="4522293" y="4115198"/>
              <a:ext cx="709562" cy="1974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Oval 14">
              <a:extLst>
                <a:ext uri="{FF2B5EF4-FFF2-40B4-BE49-F238E27FC236}">
                  <a16:creationId xmlns:a16="http://schemas.microsoft.com/office/drawing/2014/main" id="{4470B507-04FC-4745-8ABE-F8217D1E5780}"/>
                </a:ext>
              </a:extLst>
            </p:cNvPr>
            <p:cNvSpPr/>
            <p:nvPr/>
          </p:nvSpPr>
          <p:spPr>
            <a:xfrm>
              <a:off x="5985164" y="1205247"/>
              <a:ext cx="1648691" cy="25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Oval 15">
              <a:extLst>
                <a:ext uri="{FF2B5EF4-FFF2-40B4-BE49-F238E27FC236}">
                  <a16:creationId xmlns:a16="http://schemas.microsoft.com/office/drawing/2014/main" id="{11958AB9-3D99-46F7-A626-860235DD7032}"/>
                </a:ext>
              </a:extLst>
            </p:cNvPr>
            <p:cNvSpPr/>
            <p:nvPr/>
          </p:nvSpPr>
          <p:spPr>
            <a:xfrm>
              <a:off x="332441" y="4761315"/>
              <a:ext cx="2016000" cy="25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Oval 18">
              <a:extLst>
                <a:ext uri="{FF2B5EF4-FFF2-40B4-BE49-F238E27FC236}">
                  <a16:creationId xmlns:a16="http://schemas.microsoft.com/office/drawing/2014/main" id="{C66248AF-B6F9-41C7-A957-209D1BB1BADB}"/>
                </a:ext>
              </a:extLst>
            </p:cNvPr>
            <p:cNvSpPr/>
            <p:nvPr/>
          </p:nvSpPr>
          <p:spPr>
            <a:xfrm>
              <a:off x="1877571" y="3613457"/>
              <a:ext cx="709563" cy="4783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93408A9F-0853-407E-9600-A76E4757563D}"/>
                </a:ext>
                <a:ext uri="{C183D7F6-B498-43B3-948B-1728B52AA6E4}">
                  <adec:decorative xmlns:adec="http://schemas.microsoft.com/office/drawing/2017/decorative" val="0"/>
                </a:ext>
              </a:extLst>
            </p:cNvPr>
            <p:cNvSpPr txBox="1"/>
            <p:nvPr/>
          </p:nvSpPr>
          <p:spPr>
            <a:xfrm>
              <a:off x="6546514" y="232959"/>
              <a:ext cx="362600" cy="369332"/>
            </a:xfrm>
            <a:prstGeom prst="rect">
              <a:avLst/>
            </a:prstGeom>
            <a:solidFill>
              <a:schemeClr val="bg1"/>
            </a:solidFill>
            <a:ln>
              <a:solidFill>
                <a:schemeClr val="tx1"/>
              </a:solidFill>
            </a:ln>
          </p:spPr>
          <p:txBody>
            <a:bodyPr wrap="none" rtlCol="0">
              <a:spAutoFit/>
            </a:bodyPr>
            <a:lstStyle/>
            <a:p>
              <a:r>
                <a:rPr lang="en-US" b="1" dirty="0"/>
                <a:t>2.</a:t>
              </a:r>
              <a:endParaRPr lang="en-CA" b="1" dirty="0"/>
            </a:p>
          </p:txBody>
        </p:sp>
        <p:sp>
          <p:nvSpPr>
            <p:cNvPr id="27" name="Oval 26">
              <a:extLst>
                <a:ext uri="{FF2B5EF4-FFF2-40B4-BE49-F238E27FC236}">
                  <a16:creationId xmlns:a16="http://schemas.microsoft.com/office/drawing/2014/main" id="{CF603F75-7CFC-4B9A-BA7E-C8EC7DF9C5A9}"/>
                </a:ext>
              </a:extLst>
            </p:cNvPr>
            <p:cNvSpPr/>
            <p:nvPr/>
          </p:nvSpPr>
          <p:spPr>
            <a:xfrm>
              <a:off x="5823522" y="423941"/>
              <a:ext cx="855744" cy="2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 name="Table 1">
            <a:extLst>
              <a:ext uri="{FF2B5EF4-FFF2-40B4-BE49-F238E27FC236}">
                <a16:creationId xmlns:a16="http://schemas.microsoft.com/office/drawing/2014/main" id="{C106094C-A3E4-40A5-AC1C-E56B27E04D65}"/>
              </a:ext>
            </a:extLst>
          </p:cNvPr>
          <p:cNvGraphicFramePr>
            <a:graphicFrameLocks noGrp="1"/>
          </p:cNvGraphicFramePr>
          <p:nvPr>
            <p:extLst>
              <p:ext uri="{D42A27DB-BD31-4B8C-83A1-F6EECF244321}">
                <p14:modId xmlns:p14="http://schemas.microsoft.com/office/powerpoint/2010/main" val="4228797000"/>
              </p:ext>
            </p:extLst>
          </p:nvPr>
        </p:nvGraphicFramePr>
        <p:xfrm>
          <a:off x="7149972" y="2203579"/>
          <a:ext cx="4665742" cy="1395920"/>
        </p:xfrm>
        <a:graphic>
          <a:graphicData uri="http://schemas.openxmlformats.org/drawingml/2006/table">
            <a:tbl>
              <a:tblPr firstRow="1">
                <a:tableStyleId>{5940675A-B579-460E-94D1-54222C63F5DA}</a:tableStyleId>
              </a:tblPr>
              <a:tblGrid>
                <a:gridCol w="4665742">
                  <a:extLst>
                    <a:ext uri="{9D8B030D-6E8A-4147-A177-3AD203B41FA5}">
                      <a16:colId xmlns:a16="http://schemas.microsoft.com/office/drawing/2014/main" val="3856530738"/>
                    </a:ext>
                  </a:extLst>
                </a:gridCol>
              </a:tblGrid>
              <a:tr h="279184">
                <a:tc>
                  <a:txBody>
                    <a:bodyPr/>
                    <a:lstStyle/>
                    <a:p>
                      <a:pPr algn="l" fontAlgn="b"/>
                      <a:r>
                        <a:rPr lang="en-US" sz="1400" b="0" u="none" strike="noStrike" dirty="0">
                          <a:solidFill>
                            <a:srgbClr val="000000"/>
                          </a:solidFill>
                          <a:effectLst/>
                        </a:rPr>
                        <a:t>2. Select ‘Create Draft’ and Click on Postal Code Lookup</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4400715"/>
                  </a:ext>
                </a:extLst>
              </a:tr>
              <a:tr h="279184">
                <a:tc>
                  <a:txBody>
                    <a:bodyPr/>
                    <a:lstStyle/>
                    <a:p>
                      <a:pPr algn="l" fontAlgn="b"/>
                      <a:r>
                        <a:rPr lang="en-US" sz="1400" b="0" u="none" strike="noStrike" dirty="0">
                          <a:solidFill>
                            <a:srgbClr val="000000"/>
                          </a:solidFill>
                          <a:effectLst/>
                        </a:rPr>
                        <a:t>3. Enter Postal code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fontAlgn="b"/>
                      <a:r>
                        <a:rPr lang="en-US" sz="1400" b="0" u="none" strike="noStrike" dirty="0">
                          <a:solidFill>
                            <a:srgbClr val="000000"/>
                          </a:solidFill>
                          <a:effectLst/>
                        </a:rPr>
                        <a:t>4. Press Search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fontAlgn="b"/>
                      <a:r>
                        <a:rPr lang="en-US" sz="1400" b="0" u="none" strike="noStrike" dirty="0">
                          <a:solidFill>
                            <a:srgbClr val="000000"/>
                          </a:solidFill>
                          <a:effectLst/>
                        </a:rPr>
                        <a:t>5. Select the desired address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fontAlgn="b"/>
                      <a:r>
                        <a:rPr lang="en-US" sz="1400" b="0" u="none" strike="noStrike" dirty="0">
                          <a:solidFill>
                            <a:srgbClr val="000000"/>
                          </a:solidFill>
                          <a:effectLst/>
                        </a:rPr>
                        <a:t>6a. Press SELECT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bl>
          </a:graphicData>
        </a:graphic>
      </p:graphicFrame>
      <p:sp>
        <p:nvSpPr>
          <p:cNvPr id="3" name="Slide Number Placeholder 2">
            <a:extLst>
              <a:ext uri="{FF2B5EF4-FFF2-40B4-BE49-F238E27FC236}">
                <a16:creationId xmlns:a16="http://schemas.microsoft.com/office/drawing/2014/main" id="{B80B102E-7EE6-457D-897B-E8C7EC7E98E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17</a:t>
            </a:fld>
            <a:endParaRPr lang="en-CA" dirty="0"/>
          </a:p>
        </p:txBody>
      </p:sp>
      <p:sp>
        <p:nvSpPr>
          <p:cNvPr id="22" name="Slide Number Placeholder 7">
            <a:extLst>
              <a:ext uri="{FF2B5EF4-FFF2-40B4-BE49-F238E27FC236}">
                <a16:creationId xmlns:a16="http://schemas.microsoft.com/office/drawing/2014/main" id="{E670F2B3-7479-4A92-AF15-CA10E504E4C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6391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ED39C36-1FE3-4083-A699-D0DE40D6F31F}"/>
              </a:ext>
            </a:extLst>
          </p:cNvPr>
          <p:cNvSpPr txBox="1">
            <a:spLocks noGrp="1"/>
          </p:cNvSpPr>
          <p:nvPr>
            <p:ph type="title" idx="4294967295"/>
          </p:nvPr>
        </p:nvSpPr>
        <p:spPr>
          <a:xfrm>
            <a:off x="97603" y="17515"/>
            <a:ext cx="300581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Address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4" descr="Screen capture of steps 6b and 7 to Edit Building: Address, as described in the following table.">
            <a:extLst>
              <a:ext uri="{FF2B5EF4-FFF2-40B4-BE49-F238E27FC236}">
                <a16:creationId xmlns:a16="http://schemas.microsoft.com/office/drawing/2014/main" id="{4550A456-7F4D-4B37-F604-DAE52AFB5890}"/>
              </a:ext>
            </a:extLst>
          </p:cNvPr>
          <p:cNvGrpSpPr/>
          <p:nvPr/>
        </p:nvGrpSpPr>
        <p:grpSpPr>
          <a:xfrm>
            <a:off x="149859" y="504825"/>
            <a:ext cx="5946141" cy="3124200"/>
            <a:chOff x="149859" y="504825"/>
            <a:chExt cx="5946141" cy="3124200"/>
          </a:xfrm>
        </p:grpSpPr>
        <p:pic>
          <p:nvPicPr>
            <p:cNvPr id="9" name="Picture 8" descr="User interface of pop out box for postal code lookup for address (with confirmation message)">
              <a:extLst>
                <a:ext uri="{FF2B5EF4-FFF2-40B4-BE49-F238E27FC236}">
                  <a16:creationId xmlns:a16="http://schemas.microsoft.com/office/drawing/2014/main" id="{288B57E4-B1BB-4365-9471-C5294601E7BE}"/>
                </a:ext>
              </a:extLst>
            </p:cNvPr>
            <p:cNvPicPr/>
            <p:nvPr/>
          </p:nvPicPr>
          <p:blipFill rotWithShape="1">
            <a:blip r:embed="rId2"/>
            <a:srcRect t="6017"/>
            <a:stretch/>
          </p:blipFill>
          <p:spPr>
            <a:xfrm>
              <a:off x="149859" y="504825"/>
              <a:ext cx="5946141" cy="3124200"/>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29" name="TextBox 28">
              <a:extLst>
                <a:ext uri="{FF2B5EF4-FFF2-40B4-BE49-F238E27FC236}">
                  <a16:creationId xmlns:a16="http://schemas.microsoft.com/office/drawing/2014/main" id="{5013B710-34C1-47F7-A095-ACF22F318F3D}"/>
                </a:ext>
              </a:extLst>
            </p:cNvPr>
            <p:cNvSpPr txBox="1"/>
            <p:nvPr/>
          </p:nvSpPr>
          <p:spPr>
            <a:xfrm>
              <a:off x="2760329" y="1089743"/>
              <a:ext cx="486030" cy="369332"/>
            </a:xfrm>
            <a:prstGeom prst="rect">
              <a:avLst/>
            </a:prstGeom>
            <a:solidFill>
              <a:schemeClr val="bg1"/>
            </a:solidFill>
            <a:ln>
              <a:solidFill>
                <a:schemeClr val="tx1"/>
              </a:solidFill>
            </a:ln>
          </p:spPr>
          <p:txBody>
            <a:bodyPr wrap="none" rtlCol="0">
              <a:spAutoFit/>
            </a:bodyPr>
            <a:lstStyle/>
            <a:p>
              <a:r>
                <a:rPr lang="en-US" b="1" dirty="0"/>
                <a:t>6b.</a:t>
              </a:r>
              <a:endParaRPr lang="en-CA" b="1" dirty="0"/>
            </a:p>
          </p:txBody>
        </p:sp>
        <p:sp>
          <p:nvSpPr>
            <p:cNvPr id="10" name="TextBox 9">
              <a:extLst>
                <a:ext uri="{FF2B5EF4-FFF2-40B4-BE49-F238E27FC236}">
                  <a16:creationId xmlns:a16="http://schemas.microsoft.com/office/drawing/2014/main" id="{09E249B2-22F1-42A8-9E26-AFCFA75BB509}"/>
                </a:ext>
              </a:extLst>
            </p:cNvPr>
            <p:cNvSpPr txBox="1"/>
            <p:nvPr/>
          </p:nvSpPr>
          <p:spPr>
            <a:xfrm>
              <a:off x="5260642" y="1312509"/>
              <a:ext cx="362600" cy="369332"/>
            </a:xfrm>
            <a:prstGeom prst="rect">
              <a:avLst/>
            </a:prstGeom>
            <a:solidFill>
              <a:schemeClr val="bg1"/>
            </a:solidFill>
            <a:ln>
              <a:solidFill>
                <a:schemeClr val="tx1"/>
              </a:solidFill>
            </a:ln>
          </p:spPr>
          <p:txBody>
            <a:bodyPr wrap="none" rtlCol="0">
              <a:spAutoFit/>
            </a:bodyPr>
            <a:lstStyle/>
            <a:p>
              <a:r>
                <a:rPr lang="en-US" b="1" dirty="0"/>
                <a:t>7.</a:t>
              </a:r>
              <a:endParaRPr lang="en-CA" b="1" dirty="0"/>
            </a:p>
          </p:txBody>
        </p:sp>
        <p:sp>
          <p:nvSpPr>
            <p:cNvPr id="19" name="Oval 18">
              <a:extLst>
                <a:ext uri="{FF2B5EF4-FFF2-40B4-BE49-F238E27FC236}">
                  <a16:creationId xmlns:a16="http://schemas.microsoft.com/office/drawing/2014/main" id="{5DC90CA5-528F-497B-A196-BB82211226DB}"/>
                </a:ext>
              </a:extLst>
            </p:cNvPr>
            <p:cNvSpPr/>
            <p:nvPr/>
          </p:nvSpPr>
          <p:spPr>
            <a:xfrm>
              <a:off x="196709" y="934515"/>
              <a:ext cx="2563620" cy="2708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Oval 19">
              <a:extLst>
                <a:ext uri="{FF2B5EF4-FFF2-40B4-BE49-F238E27FC236}">
                  <a16:creationId xmlns:a16="http://schemas.microsoft.com/office/drawing/2014/main" id="{E70961F7-85AE-4571-A94E-3373F480F7B5}"/>
                </a:ext>
              </a:extLst>
            </p:cNvPr>
            <p:cNvSpPr/>
            <p:nvPr/>
          </p:nvSpPr>
          <p:spPr>
            <a:xfrm>
              <a:off x="5435342" y="672419"/>
              <a:ext cx="360000" cy="21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6" name="Group 5" descr="Screen capture of steps 8 to 11 to Edit Building: Address, as described in the following table.">
            <a:extLst>
              <a:ext uri="{FF2B5EF4-FFF2-40B4-BE49-F238E27FC236}">
                <a16:creationId xmlns:a16="http://schemas.microsoft.com/office/drawing/2014/main" id="{3F7FA8A8-D953-2D94-8A02-28A34E53E3A3}"/>
              </a:ext>
            </a:extLst>
          </p:cNvPr>
          <p:cNvGrpSpPr/>
          <p:nvPr/>
        </p:nvGrpSpPr>
        <p:grpSpPr>
          <a:xfrm>
            <a:off x="136005" y="3681412"/>
            <a:ext cx="5946141" cy="2595563"/>
            <a:chOff x="136005" y="3681412"/>
            <a:chExt cx="5946141" cy="2595563"/>
          </a:xfrm>
        </p:grpSpPr>
        <p:pic>
          <p:nvPicPr>
            <p:cNvPr id="11" name="Picture 10" descr="User interface of a pop out address box and populated address with a valid civic number. ">
              <a:extLst>
                <a:ext uri="{FF2B5EF4-FFF2-40B4-BE49-F238E27FC236}">
                  <a16:creationId xmlns:a16="http://schemas.microsoft.com/office/drawing/2014/main" id="{CBE163D5-1DB6-452F-9456-010F3E0B91A5}"/>
                </a:ext>
              </a:extLst>
            </p:cNvPr>
            <p:cNvPicPr/>
            <p:nvPr/>
          </p:nvPicPr>
          <p:blipFill rotWithShape="1">
            <a:blip r:embed="rId3"/>
            <a:srcRect b="13354"/>
            <a:stretch/>
          </p:blipFill>
          <p:spPr>
            <a:xfrm>
              <a:off x="136005" y="3681412"/>
              <a:ext cx="5946141" cy="2595563"/>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3" name="TextBox 12">
              <a:extLst>
                <a:ext uri="{FF2B5EF4-FFF2-40B4-BE49-F238E27FC236}">
                  <a16:creationId xmlns:a16="http://schemas.microsoft.com/office/drawing/2014/main" id="{0427F8A3-7094-43B1-AA0D-C6E0377AF9C9}"/>
                </a:ext>
              </a:extLst>
            </p:cNvPr>
            <p:cNvSpPr txBox="1"/>
            <p:nvPr/>
          </p:nvSpPr>
          <p:spPr>
            <a:xfrm>
              <a:off x="3022267" y="4105478"/>
              <a:ext cx="362600" cy="369332"/>
            </a:xfrm>
            <a:prstGeom prst="rect">
              <a:avLst/>
            </a:prstGeom>
            <a:solidFill>
              <a:schemeClr val="bg1"/>
            </a:solidFill>
            <a:ln>
              <a:solidFill>
                <a:schemeClr val="tx1"/>
              </a:solidFill>
            </a:ln>
          </p:spPr>
          <p:txBody>
            <a:bodyPr wrap="none" rtlCol="0">
              <a:spAutoFit/>
            </a:bodyPr>
            <a:lstStyle/>
            <a:p>
              <a:r>
                <a:rPr lang="en-US" b="1" dirty="0"/>
                <a:t>8.</a:t>
              </a:r>
              <a:endParaRPr lang="en-CA" b="1" dirty="0"/>
            </a:p>
          </p:txBody>
        </p:sp>
        <p:sp>
          <p:nvSpPr>
            <p:cNvPr id="14" name="TextBox 13">
              <a:extLst>
                <a:ext uri="{FF2B5EF4-FFF2-40B4-BE49-F238E27FC236}">
                  <a16:creationId xmlns:a16="http://schemas.microsoft.com/office/drawing/2014/main" id="{C0B3372F-AEC5-439B-A333-92279E683924}"/>
                </a:ext>
              </a:extLst>
            </p:cNvPr>
            <p:cNvSpPr txBox="1"/>
            <p:nvPr/>
          </p:nvSpPr>
          <p:spPr>
            <a:xfrm>
              <a:off x="5003467" y="4204520"/>
              <a:ext cx="362600" cy="369332"/>
            </a:xfrm>
            <a:prstGeom prst="rect">
              <a:avLst/>
            </a:prstGeom>
            <a:solidFill>
              <a:schemeClr val="bg1"/>
            </a:solidFill>
            <a:ln>
              <a:solidFill>
                <a:schemeClr val="tx1"/>
              </a:solidFill>
            </a:ln>
          </p:spPr>
          <p:txBody>
            <a:bodyPr wrap="none" rtlCol="0">
              <a:spAutoFit/>
            </a:bodyPr>
            <a:lstStyle/>
            <a:p>
              <a:r>
                <a:rPr lang="en-US" b="1" dirty="0"/>
                <a:t>9.</a:t>
              </a:r>
              <a:endParaRPr lang="en-CA" b="1" dirty="0"/>
            </a:p>
          </p:txBody>
        </p:sp>
        <p:sp>
          <p:nvSpPr>
            <p:cNvPr id="15" name="TextBox 14">
              <a:extLst>
                <a:ext uri="{FF2B5EF4-FFF2-40B4-BE49-F238E27FC236}">
                  <a16:creationId xmlns:a16="http://schemas.microsoft.com/office/drawing/2014/main" id="{BA402B1B-A99F-4B70-8A8C-16DF7B10ADF4}"/>
                </a:ext>
              </a:extLst>
            </p:cNvPr>
            <p:cNvSpPr txBox="1"/>
            <p:nvPr/>
          </p:nvSpPr>
          <p:spPr>
            <a:xfrm>
              <a:off x="5549733" y="4223570"/>
              <a:ext cx="479618" cy="369332"/>
            </a:xfrm>
            <a:prstGeom prst="rect">
              <a:avLst/>
            </a:prstGeom>
            <a:solidFill>
              <a:schemeClr val="bg1"/>
            </a:solidFill>
            <a:ln>
              <a:solidFill>
                <a:schemeClr val="tx1"/>
              </a:solidFill>
            </a:ln>
          </p:spPr>
          <p:txBody>
            <a:bodyPr wrap="none" rtlCol="0">
              <a:spAutoFit/>
            </a:bodyPr>
            <a:lstStyle/>
            <a:p>
              <a:r>
                <a:rPr lang="en-US" b="1" dirty="0"/>
                <a:t>11.</a:t>
              </a:r>
              <a:endParaRPr lang="en-CA" b="1" dirty="0"/>
            </a:p>
          </p:txBody>
        </p:sp>
        <p:sp>
          <p:nvSpPr>
            <p:cNvPr id="16" name="TextBox 15">
              <a:extLst>
                <a:ext uri="{FF2B5EF4-FFF2-40B4-BE49-F238E27FC236}">
                  <a16:creationId xmlns:a16="http://schemas.microsoft.com/office/drawing/2014/main" id="{A0174B08-3CB7-4DEA-9E6D-D96A69600C20}"/>
                </a:ext>
              </a:extLst>
            </p:cNvPr>
            <p:cNvSpPr txBox="1"/>
            <p:nvPr/>
          </p:nvSpPr>
          <p:spPr>
            <a:xfrm>
              <a:off x="1393492" y="5589234"/>
              <a:ext cx="479618" cy="369332"/>
            </a:xfrm>
            <a:prstGeom prst="rect">
              <a:avLst/>
            </a:prstGeom>
            <a:solidFill>
              <a:schemeClr val="bg1"/>
            </a:solidFill>
            <a:ln>
              <a:solidFill>
                <a:schemeClr val="tx1"/>
              </a:solidFill>
            </a:ln>
          </p:spPr>
          <p:txBody>
            <a:bodyPr wrap="none" rtlCol="0">
              <a:spAutoFit/>
            </a:bodyPr>
            <a:lstStyle/>
            <a:p>
              <a:r>
                <a:rPr lang="en-US" b="1" dirty="0"/>
                <a:t>10.</a:t>
              </a:r>
              <a:endParaRPr lang="en-CA" b="1" dirty="0"/>
            </a:p>
          </p:txBody>
        </p:sp>
        <p:sp>
          <p:nvSpPr>
            <p:cNvPr id="21" name="Oval 20">
              <a:extLst>
                <a:ext uri="{FF2B5EF4-FFF2-40B4-BE49-F238E27FC236}">
                  <a16:creationId xmlns:a16="http://schemas.microsoft.com/office/drawing/2014/main" id="{6A23DB06-4A19-46E0-85F7-42E1BEB6249D}"/>
                </a:ext>
              </a:extLst>
            </p:cNvPr>
            <p:cNvSpPr/>
            <p:nvPr/>
          </p:nvSpPr>
          <p:spPr>
            <a:xfrm>
              <a:off x="5523411" y="3981376"/>
              <a:ext cx="271931" cy="2421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Oval 21">
              <a:extLst>
                <a:ext uri="{FF2B5EF4-FFF2-40B4-BE49-F238E27FC236}">
                  <a16:creationId xmlns:a16="http://schemas.microsoft.com/office/drawing/2014/main" id="{6AD7B356-D1F6-4E10-B458-B8A5050A5EF4}"/>
                </a:ext>
              </a:extLst>
            </p:cNvPr>
            <p:cNvSpPr/>
            <p:nvPr/>
          </p:nvSpPr>
          <p:spPr>
            <a:xfrm>
              <a:off x="5110821" y="3948472"/>
              <a:ext cx="398735" cy="2612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Oval 22">
              <a:extLst>
                <a:ext uri="{FF2B5EF4-FFF2-40B4-BE49-F238E27FC236}">
                  <a16:creationId xmlns:a16="http://schemas.microsoft.com/office/drawing/2014/main" id="{C117BCD6-632E-4B3F-BC4E-D4270FD8752C}"/>
                </a:ext>
              </a:extLst>
            </p:cNvPr>
            <p:cNvSpPr/>
            <p:nvPr/>
          </p:nvSpPr>
          <p:spPr>
            <a:xfrm>
              <a:off x="3126791" y="4499582"/>
              <a:ext cx="1015719" cy="2248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Oval 23">
              <a:extLst>
                <a:ext uri="{FF2B5EF4-FFF2-40B4-BE49-F238E27FC236}">
                  <a16:creationId xmlns:a16="http://schemas.microsoft.com/office/drawing/2014/main" id="{96C0FC3C-A66E-4E2D-98D3-29FDA883DA23}"/>
                </a:ext>
              </a:extLst>
            </p:cNvPr>
            <p:cNvSpPr/>
            <p:nvPr/>
          </p:nvSpPr>
          <p:spPr>
            <a:xfrm>
              <a:off x="913873" y="5745682"/>
              <a:ext cx="374599" cy="2652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7" name="Table 26">
            <a:extLst>
              <a:ext uri="{FF2B5EF4-FFF2-40B4-BE49-F238E27FC236}">
                <a16:creationId xmlns:a16="http://schemas.microsoft.com/office/drawing/2014/main" id="{3F798411-B60E-4D83-8AB9-64B9B5D3B2FA}"/>
              </a:ext>
            </a:extLst>
          </p:cNvPr>
          <p:cNvGraphicFramePr>
            <a:graphicFrameLocks noGrp="1"/>
          </p:cNvGraphicFramePr>
          <p:nvPr>
            <p:extLst>
              <p:ext uri="{D42A27DB-BD31-4B8C-83A1-F6EECF244321}">
                <p14:modId xmlns:p14="http://schemas.microsoft.com/office/powerpoint/2010/main" val="3975256787"/>
              </p:ext>
            </p:extLst>
          </p:nvPr>
        </p:nvGraphicFramePr>
        <p:xfrm>
          <a:off x="6415083" y="568080"/>
          <a:ext cx="5422742" cy="2381008"/>
        </p:xfrm>
        <a:graphic>
          <a:graphicData uri="http://schemas.openxmlformats.org/drawingml/2006/table">
            <a:tbl>
              <a:tblPr firstRow="1">
                <a:tableStyleId>{5940675A-B579-460E-94D1-54222C63F5DA}</a:tableStyleId>
              </a:tblPr>
              <a:tblGrid>
                <a:gridCol w="5422742">
                  <a:extLst>
                    <a:ext uri="{9D8B030D-6E8A-4147-A177-3AD203B41FA5}">
                      <a16:colId xmlns:a16="http://schemas.microsoft.com/office/drawing/2014/main" val="3856530738"/>
                    </a:ext>
                  </a:extLst>
                </a:gridCol>
              </a:tblGrid>
              <a:tr h="279184">
                <a:tc>
                  <a:txBody>
                    <a:bodyPr/>
                    <a:lstStyle/>
                    <a:p>
                      <a:pPr algn="l" fontAlgn="b"/>
                      <a:r>
                        <a:rPr lang="en-US" sz="1400" b="0" u="none" strike="noStrike" dirty="0">
                          <a:solidFill>
                            <a:srgbClr val="000000"/>
                          </a:solidFill>
                          <a:effectLst/>
                        </a:rPr>
                        <a:t>6b. Message will appear in green “Data Saved…”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4400715"/>
                  </a:ext>
                </a:extLst>
              </a:tr>
              <a:tr h="279184">
                <a:tc>
                  <a:txBody>
                    <a:bodyPr/>
                    <a:lstStyle/>
                    <a:p>
                      <a:pPr algn="l" fontAlgn="b"/>
                      <a:r>
                        <a:rPr lang="en-US" sz="1400" b="0" u="none" strike="noStrike" dirty="0">
                          <a:solidFill>
                            <a:srgbClr val="000000"/>
                          </a:solidFill>
                          <a:effectLst/>
                        </a:rPr>
                        <a:t>7. Press ‘NEXT’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fontAlgn="b"/>
                      <a:r>
                        <a:rPr lang="en-US" sz="1400" b="0" u="none" strike="noStrike" dirty="0">
                          <a:solidFill>
                            <a:srgbClr val="000000"/>
                          </a:solidFill>
                          <a:effectLst/>
                        </a:rPr>
                        <a:t>8. Under ‘Details’ section, Civic Number will populate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fontAlgn="b"/>
                      <a:r>
                        <a:rPr lang="en-US" sz="1400" b="0" u="none" strike="noStrike" dirty="0">
                          <a:solidFill>
                            <a:srgbClr val="000000"/>
                          </a:solidFill>
                          <a:effectLst/>
                        </a:rPr>
                        <a:t>9. Select ‘Validate’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fontAlgn="b"/>
                      <a:r>
                        <a:rPr lang="en-US" sz="1400" b="0" u="none" strike="noStrike" dirty="0">
                          <a:solidFill>
                            <a:srgbClr val="000000"/>
                          </a:solidFill>
                          <a:effectLst/>
                        </a:rPr>
                        <a:t>10. Is Valid checkbox should be checked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r h="279184">
                <a:tc>
                  <a:txBody>
                    <a:bodyPr/>
                    <a:lstStyle/>
                    <a:p>
                      <a:pPr algn="l" fontAlgn="b"/>
                      <a:r>
                        <a:rPr lang="en-US" sz="1400" b="0" u="none" strike="noStrike" dirty="0">
                          <a:solidFill>
                            <a:srgbClr val="000000"/>
                          </a:solidFill>
                          <a:effectLst/>
                        </a:rPr>
                        <a:t>11. Select ‘Done’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6818796"/>
                  </a:ext>
                </a:extLst>
              </a:tr>
              <a:tr h="279184">
                <a:tc>
                  <a:txBody>
                    <a:bodyPr/>
                    <a:lstStyle/>
                    <a:p>
                      <a:pPr algn="l" fontAlgn="b"/>
                      <a:r>
                        <a:rPr lang="en-US" sz="1400" b="0" u="none" strike="noStrike" dirty="0">
                          <a:solidFill>
                            <a:srgbClr val="000000"/>
                          </a:solidFill>
                          <a:effectLst/>
                        </a:rPr>
                        <a:t>12. Primary Address section is going to be populated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541479"/>
                  </a:ext>
                </a:extLst>
              </a:tr>
              <a:tr h="279184">
                <a:tc>
                  <a:txBody>
                    <a:bodyPr/>
                    <a:lstStyle/>
                    <a:p>
                      <a:pPr algn="l" fontAlgn="b"/>
                      <a:r>
                        <a:rPr lang="en-US" sz="1400" b="0" u="none" strike="noStrike" dirty="0">
                          <a:solidFill>
                            <a:srgbClr val="000000"/>
                          </a:solidFill>
                          <a:effectLst/>
                        </a:rPr>
                        <a:t>13. </a:t>
                      </a:r>
                      <a:r>
                        <a:rPr lang="en-CA" sz="1400" b="0" u="none" strike="noStrike" dirty="0">
                          <a:solidFill>
                            <a:srgbClr val="000000"/>
                          </a:solidFill>
                          <a:effectLst/>
                        </a:rPr>
                        <a:t>Select ‘Activate’. Record will remain in ‘Review in Progress’ until approval is granted. Record will close.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5278320"/>
                  </a:ext>
                </a:extLst>
              </a:tr>
            </a:tbl>
          </a:graphicData>
        </a:graphic>
      </p:graphicFrame>
      <p:grpSp>
        <p:nvGrpSpPr>
          <p:cNvPr id="7" name="Group 6" descr="Screen capture of steps 12 and 13 to Edit Building: Address, as described in the following table.">
            <a:extLst>
              <a:ext uri="{FF2B5EF4-FFF2-40B4-BE49-F238E27FC236}">
                <a16:creationId xmlns:a16="http://schemas.microsoft.com/office/drawing/2014/main" id="{98D093D5-5E36-A045-9E9E-0E9E086A3349}"/>
              </a:ext>
            </a:extLst>
          </p:cNvPr>
          <p:cNvGrpSpPr/>
          <p:nvPr/>
        </p:nvGrpSpPr>
        <p:grpSpPr>
          <a:xfrm>
            <a:off x="6396827" y="3426861"/>
            <a:ext cx="5440998" cy="3250164"/>
            <a:chOff x="6396827" y="3426861"/>
            <a:chExt cx="5440998" cy="3250164"/>
          </a:xfrm>
        </p:grpSpPr>
        <p:pic>
          <p:nvPicPr>
            <p:cNvPr id="12" name="Picture 11" descr="User interface of a campus form and populated primary address">
              <a:extLst>
                <a:ext uri="{FF2B5EF4-FFF2-40B4-BE49-F238E27FC236}">
                  <a16:creationId xmlns:a16="http://schemas.microsoft.com/office/drawing/2014/main" id="{DB2FF42E-0D7A-4648-9D26-8F96AEF0C333}"/>
                </a:ext>
              </a:extLst>
            </p:cNvPr>
            <p:cNvPicPr/>
            <p:nvPr/>
          </p:nvPicPr>
          <p:blipFill rotWithShape="1">
            <a:blip r:embed="rId4"/>
            <a:srcRect t="6280"/>
            <a:stretch/>
          </p:blipFill>
          <p:spPr>
            <a:xfrm>
              <a:off x="6396827" y="3857625"/>
              <a:ext cx="5440998" cy="2819400"/>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7" name="TextBox 16">
              <a:extLst>
                <a:ext uri="{FF2B5EF4-FFF2-40B4-BE49-F238E27FC236}">
                  <a16:creationId xmlns:a16="http://schemas.microsoft.com/office/drawing/2014/main" id="{DE976CC5-FA73-4919-B5FF-ACBEB83BB855}"/>
                </a:ext>
              </a:extLst>
            </p:cNvPr>
            <p:cNvSpPr txBox="1"/>
            <p:nvPr/>
          </p:nvSpPr>
          <p:spPr>
            <a:xfrm>
              <a:off x="9200038" y="4573852"/>
              <a:ext cx="479618" cy="369332"/>
            </a:xfrm>
            <a:prstGeom prst="rect">
              <a:avLst/>
            </a:prstGeom>
            <a:solidFill>
              <a:schemeClr val="bg1"/>
            </a:solidFill>
            <a:ln>
              <a:solidFill>
                <a:schemeClr val="tx1"/>
              </a:solidFill>
            </a:ln>
          </p:spPr>
          <p:txBody>
            <a:bodyPr wrap="none" rtlCol="0">
              <a:spAutoFit/>
            </a:bodyPr>
            <a:lstStyle/>
            <a:p>
              <a:r>
                <a:rPr lang="en-US" b="1" dirty="0"/>
                <a:t>12.</a:t>
              </a:r>
              <a:endParaRPr lang="en-CA" b="1" dirty="0"/>
            </a:p>
          </p:txBody>
        </p:sp>
        <p:sp>
          <p:nvSpPr>
            <p:cNvPr id="2" name="Rectangle 1">
              <a:extLst>
                <a:ext uri="{FF2B5EF4-FFF2-40B4-BE49-F238E27FC236}">
                  <a16:creationId xmlns:a16="http://schemas.microsoft.com/office/drawing/2014/main" id="{0E1546EA-8925-4FE4-BF1E-86DFE431B6BE}"/>
                </a:ext>
              </a:extLst>
            </p:cNvPr>
            <p:cNvSpPr/>
            <p:nvPr/>
          </p:nvSpPr>
          <p:spPr>
            <a:xfrm>
              <a:off x="6448578" y="4173277"/>
              <a:ext cx="2624354" cy="11884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TextBox 29">
              <a:extLst>
                <a:ext uri="{FF2B5EF4-FFF2-40B4-BE49-F238E27FC236}">
                  <a16:creationId xmlns:a16="http://schemas.microsoft.com/office/drawing/2014/main" id="{61F16F02-953A-490C-BE17-1C19E920907B}"/>
                </a:ext>
              </a:extLst>
            </p:cNvPr>
            <p:cNvSpPr txBox="1"/>
            <p:nvPr/>
          </p:nvSpPr>
          <p:spPr>
            <a:xfrm>
              <a:off x="11019313" y="3426861"/>
              <a:ext cx="479618" cy="369332"/>
            </a:xfrm>
            <a:prstGeom prst="rect">
              <a:avLst/>
            </a:prstGeom>
            <a:solidFill>
              <a:schemeClr val="bg1"/>
            </a:solidFill>
            <a:ln>
              <a:solidFill>
                <a:schemeClr val="tx1"/>
              </a:solidFill>
            </a:ln>
          </p:spPr>
          <p:txBody>
            <a:bodyPr wrap="none" rtlCol="0">
              <a:spAutoFit/>
            </a:bodyPr>
            <a:lstStyle/>
            <a:p>
              <a:r>
                <a:rPr lang="en-US" b="1" dirty="0"/>
                <a:t>13.</a:t>
              </a:r>
              <a:endParaRPr lang="en-CA" b="1" dirty="0"/>
            </a:p>
          </p:txBody>
        </p:sp>
        <p:sp>
          <p:nvSpPr>
            <p:cNvPr id="4" name="TextBox 3">
              <a:extLst>
                <a:ext uri="{FF2B5EF4-FFF2-40B4-BE49-F238E27FC236}">
                  <a16:creationId xmlns:a16="http://schemas.microsoft.com/office/drawing/2014/main" id="{A80DC795-DEEF-41E0-AF33-6BA753AA459D}"/>
                </a:ext>
              </a:extLst>
            </p:cNvPr>
            <p:cNvSpPr txBox="1"/>
            <p:nvPr/>
          </p:nvSpPr>
          <p:spPr>
            <a:xfrm>
              <a:off x="11108379" y="3856858"/>
              <a:ext cx="490840" cy="200055"/>
            </a:xfrm>
            <a:prstGeom prst="rect">
              <a:avLst/>
            </a:prstGeom>
            <a:solidFill>
              <a:schemeClr val="bg1"/>
            </a:solidFill>
          </p:spPr>
          <p:txBody>
            <a:bodyPr wrap="none" rtlCol="0">
              <a:spAutoFit/>
            </a:bodyPr>
            <a:lstStyle/>
            <a:p>
              <a:r>
                <a:rPr lang="en-US" sz="700" b="1" dirty="0">
                  <a:solidFill>
                    <a:schemeClr val="accent1">
                      <a:lumMod val="75000"/>
                    </a:schemeClr>
                  </a:solidFill>
                </a:rPr>
                <a:t>Activate</a:t>
              </a:r>
              <a:endParaRPr lang="en-CA" sz="700" b="1" dirty="0">
                <a:solidFill>
                  <a:schemeClr val="accent1">
                    <a:lumMod val="75000"/>
                  </a:schemeClr>
                </a:solidFill>
              </a:endParaRPr>
            </a:p>
          </p:txBody>
        </p:sp>
        <p:sp>
          <p:nvSpPr>
            <p:cNvPr id="31" name="Oval 30">
              <a:extLst>
                <a:ext uri="{FF2B5EF4-FFF2-40B4-BE49-F238E27FC236}">
                  <a16:creationId xmlns:a16="http://schemas.microsoft.com/office/drawing/2014/main" id="{C5C26672-708D-4BA7-A9BA-B0041DCA1F4B}"/>
                </a:ext>
              </a:extLst>
            </p:cNvPr>
            <p:cNvSpPr/>
            <p:nvPr/>
          </p:nvSpPr>
          <p:spPr>
            <a:xfrm>
              <a:off x="11058799" y="3856858"/>
              <a:ext cx="590001" cy="2421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Slide Number Placeholder 2">
            <a:extLst>
              <a:ext uri="{FF2B5EF4-FFF2-40B4-BE49-F238E27FC236}">
                <a16:creationId xmlns:a16="http://schemas.microsoft.com/office/drawing/2014/main" id="{A8ABD514-DB3C-4CD4-B2F4-5E2DC0C2D8C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18</a:t>
            </a:fld>
            <a:endParaRPr lang="en-CA" dirty="0"/>
          </a:p>
        </p:txBody>
      </p:sp>
      <p:sp>
        <p:nvSpPr>
          <p:cNvPr id="28" name="Slide Number Placeholder 7">
            <a:extLst>
              <a:ext uri="{FF2B5EF4-FFF2-40B4-BE49-F238E27FC236}">
                <a16:creationId xmlns:a16="http://schemas.microsoft.com/office/drawing/2014/main" id="{8658D797-DC8A-4A10-9CD3-49C74ED864E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92807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537AB-DD39-48C5-A62B-38E3EF829AC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8750" t="36022" r="21953" b="12435"/>
          <a:stretch/>
        </p:blipFill>
        <p:spPr>
          <a:xfrm>
            <a:off x="0" y="0"/>
            <a:ext cx="12192000" cy="6839888"/>
          </a:xfrm>
          <a:prstGeom prst="rect">
            <a:avLst/>
          </a:prstGeom>
        </p:spPr>
      </p:pic>
      <p:sp>
        <p:nvSpPr>
          <p:cNvPr id="7" name="Title 6">
            <a:extLst>
              <a:ext uri="{FF2B5EF4-FFF2-40B4-BE49-F238E27FC236}">
                <a16:creationId xmlns:a16="http://schemas.microsoft.com/office/drawing/2014/main" id="{393E26DC-D315-4003-A04B-E1F1965053D7}"/>
              </a:ext>
            </a:extLst>
          </p:cNvPr>
          <p:cNvSpPr txBox="1">
            <a:spLocks noGrp="1"/>
          </p:cNvSpPr>
          <p:nvPr>
            <p:ph type="title" idx="4294967295"/>
          </p:nvPr>
        </p:nvSpPr>
        <p:spPr>
          <a:xfrm>
            <a:off x="352425" y="2844225"/>
            <a:ext cx="512871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Future Year Instructions</a:t>
            </a:r>
            <a:endParaRPr kumimoji="0" lang="en-CA"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1733FA2-8E64-4366-A32F-E0F67CAC95F7}"/>
              </a:ext>
              <a:ext uri="{C183D7F6-B498-43B3-948B-1728B52AA6E4}">
                <adec:decorative xmlns:adec="http://schemas.microsoft.com/office/drawing/2017/decorative" val="1"/>
              </a:ext>
            </a:extLst>
          </p:cNvPr>
          <p:cNvSpPr>
            <a:spLocks noGrp="1"/>
          </p:cNvSpPr>
          <p:nvPr>
            <p:ph type="sldNum" sz="quarter" idx="12"/>
          </p:nvPr>
        </p:nvSpPr>
        <p:spPr/>
        <p:txBody>
          <a:bodyPr/>
          <a:lstStyle/>
          <a:p>
            <a:fld id="{9CAA33A2-411E-8443-83D0-3263C24E97A5}" type="slidenum">
              <a:rPr lang="en-US" smtClean="0"/>
              <a:pPr/>
              <a:t>19</a:t>
            </a:fld>
            <a:endParaRPr lang="en-US" dirty="0"/>
          </a:p>
        </p:txBody>
      </p:sp>
      <p:sp>
        <p:nvSpPr>
          <p:cNvPr id="5" name="Slide Number Placeholder 7">
            <a:extLst>
              <a:ext uri="{FF2B5EF4-FFF2-40B4-BE49-F238E27FC236}">
                <a16:creationId xmlns:a16="http://schemas.microsoft.com/office/drawing/2014/main" id="{7A91C354-309C-4122-977E-66388DE61EFA}"/>
              </a:ext>
              <a:ext uri="{C183D7F6-B498-43B3-948B-1728B52AA6E4}">
                <adec:decorative xmlns:adec="http://schemas.microsoft.com/office/drawing/2017/decorative" val="1"/>
              </a:ext>
            </a:extLst>
          </p:cNvPr>
          <p:cNvSpPr txBox="1">
            <a:spLocks/>
          </p:cNvSpPr>
          <p:nvPr/>
        </p:nvSpPr>
        <p:spPr>
          <a:xfrm>
            <a:off x="615460" y="64290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357180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537AB-DD39-48C5-A62B-38E3EF829AC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8750" t="36022" r="21953" b="12435"/>
          <a:stretch/>
        </p:blipFill>
        <p:spPr>
          <a:xfrm>
            <a:off x="0" y="0"/>
            <a:ext cx="12192000" cy="6839888"/>
          </a:xfrm>
          <a:prstGeom prst="rect">
            <a:avLst/>
          </a:prstGeom>
        </p:spPr>
      </p:pic>
      <p:sp>
        <p:nvSpPr>
          <p:cNvPr id="7" name="Title 6">
            <a:extLst>
              <a:ext uri="{FF2B5EF4-FFF2-40B4-BE49-F238E27FC236}">
                <a16:creationId xmlns:a16="http://schemas.microsoft.com/office/drawing/2014/main" id="{393E26DC-D315-4003-A04B-E1F1965053D7}"/>
              </a:ext>
            </a:extLst>
          </p:cNvPr>
          <p:cNvSpPr txBox="1">
            <a:spLocks noGrp="1"/>
          </p:cNvSpPr>
          <p:nvPr>
            <p:ph type="title" idx="4294967295"/>
          </p:nvPr>
        </p:nvSpPr>
        <p:spPr>
          <a:xfrm>
            <a:off x="352425" y="2844225"/>
            <a:ext cx="534197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Current Year Instructions</a:t>
            </a:r>
            <a:endParaRPr kumimoji="0" lang="en-CA"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lide Number Placeholder 7">
            <a:extLst>
              <a:ext uri="{FF2B5EF4-FFF2-40B4-BE49-F238E27FC236}">
                <a16:creationId xmlns:a16="http://schemas.microsoft.com/office/drawing/2014/main" id="{83C789E8-FE63-42BF-A07C-5BF7410C04CD}"/>
              </a:ext>
              <a:ext uri="{C183D7F6-B498-43B3-948B-1728B52AA6E4}">
                <adec:decorative xmlns:adec="http://schemas.microsoft.com/office/drawing/2017/decorative" val="1"/>
              </a:ext>
            </a:extLst>
          </p:cNvPr>
          <p:cNvSpPr>
            <a:spLocks noGrp="1"/>
          </p:cNvSpPr>
          <p:nvPr>
            <p:ph type="sldNum" sz="quarter" idx="12"/>
          </p:nvPr>
        </p:nvSpPr>
        <p:spPr/>
        <p:txBody>
          <a:bodyPr/>
          <a:lstStyle/>
          <a:p>
            <a:fld id="{9CAA33A2-411E-8443-83D0-3263C24E97A5}"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111196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3FB4C437-E6AA-4179-B510-49F035FAC062}"/>
              </a:ext>
            </a:extLst>
          </p:cNvPr>
          <p:cNvSpPr txBox="1">
            <a:spLocks noGrp="1"/>
          </p:cNvSpPr>
          <p:nvPr>
            <p:ph type="title" idx="4294967295"/>
          </p:nvPr>
        </p:nvSpPr>
        <p:spPr>
          <a:xfrm>
            <a:off x="58727" y="108266"/>
            <a:ext cx="7698839"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Option 1 - EDIT SUA Name – create a new SUA and save as a Draft ONLY</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descr="Screen capture of steps 1 and 2 for Option 1 - Edit SUA Name – create a new SUA and save as a Draft Only, as described in the following paragraph.">
            <a:extLst>
              <a:ext uri="{FF2B5EF4-FFF2-40B4-BE49-F238E27FC236}">
                <a16:creationId xmlns:a16="http://schemas.microsoft.com/office/drawing/2014/main" id="{15CE9A6F-4DBE-4539-D1B8-D3F53296E338}"/>
              </a:ext>
            </a:extLst>
          </p:cNvPr>
          <p:cNvGrpSpPr/>
          <p:nvPr/>
        </p:nvGrpSpPr>
        <p:grpSpPr>
          <a:xfrm>
            <a:off x="0" y="568838"/>
            <a:ext cx="2547591" cy="3656021"/>
            <a:chOff x="0" y="568838"/>
            <a:chExt cx="2547591" cy="3656021"/>
          </a:xfrm>
        </p:grpSpPr>
        <p:pic>
          <p:nvPicPr>
            <p:cNvPr id="5" name="Picture 4" descr="Graphical user interface, text, application&#10;&#10;Description automatically generated">
              <a:extLst>
                <a:ext uri="{FF2B5EF4-FFF2-40B4-BE49-F238E27FC236}">
                  <a16:creationId xmlns:a16="http://schemas.microsoft.com/office/drawing/2014/main" id="{A17F12B2-BC4E-4623-A0DC-5BFC78F91E10}"/>
                </a:ext>
              </a:extLst>
            </p:cNvPr>
            <p:cNvPicPr>
              <a:picLocks noChangeAspect="1"/>
            </p:cNvPicPr>
            <p:nvPr/>
          </p:nvPicPr>
          <p:blipFill rotWithShape="1">
            <a:blip r:embed="rId2">
              <a:extLst>
                <a:ext uri="{28A0092B-C50C-407E-A947-70E740481C1C}">
                  <a14:useLocalDpi xmlns:a14="http://schemas.microsoft.com/office/drawing/2010/main" val="0"/>
                </a:ext>
              </a:extLst>
            </a:blip>
            <a:srcRect t="6007" r="27540" b="24462"/>
            <a:stretch/>
          </p:blipFill>
          <p:spPr>
            <a:xfrm>
              <a:off x="97605" y="568838"/>
              <a:ext cx="2449986" cy="3656021"/>
            </a:xfrm>
            <a:prstGeom prst="rect">
              <a:avLst/>
            </a:prstGeom>
            <a:ln>
              <a:solidFill>
                <a:schemeClr val="tx1"/>
              </a:solidFill>
            </a:ln>
          </p:spPr>
        </p:pic>
        <p:sp>
          <p:nvSpPr>
            <p:cNvPr id="6" name="Oval 5">
              <a:extLst>
                <a:ext uri="{FF2B5EF4-FFF2-40B4-BE49-F238E27FC236}">
                  <a16:creationId xmlns:a16="http://schemas.microsoft.com/office/drawing/2014/main" id="{BF5415FA-D233-4220-A49E-D8CF19E6C58E}"/>
                </a:ext>
              </a:extLst>
            </p:cNvPr>
            <p:cNvSpPr/>
            <p:nvPr/>
          </p:nvSpPr>
          <p:spPr>
            <a:xfrm>
              <a:off x="617300" y="3768186"/>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FF251BE2-1F2A-4ECA-99FD-30AE9E043CA9}"/>
                </a:ext>
              </a:extLst>
            </p:cNvPr>
            <p:cNvSpPr txBox="1"/>
            <p:nvPr/>
          </p:nvSpPr>
          <p:spPr>
            <a:xfrm>
              <a:off x="387198" y="3537555"/>
              <a:ext cx="362600" cy="369332"/>
            </a:xfrm>
            <a:prstGeom prst="rect">
              <a:avLst/>
            </a:prstGeom>
            <a:noFill/>
            <a:ln>
              <a:no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CE509A97-A32E-42BE-9BCF-EF48E874BC02}"/>
                </a:ext>
              </a:extLst>
            </p:cNvPr>
            <p:cNvSpPr/>
            <p:nvPr/>
          </p:nvSpPr>
          <p:spPr>
            <a:xfrm>
              <a:off x="0" y="6899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9" name="TextBox 8">
            <a:extLst>
              <a:ext uri="{FF2B5EF4-FFF2-40B4-BE49-F238E27FC236}">
                <a16:creationId xmlns:a16="http://schemas.microsoft.com/office/drawing/2014/main" id="{3EA0BE87-7BEB-4743-8D61-6C92A3713A6A}"/>
              </a:ext>
              <a:ext uri="{C183D7F6-B498-43B3-948B-1728B52AA6E4}">
                <adec:decorative xmlns:adec="http://schemas.microsoft.com/office/drawing/2017/decorative" val="1"/>
              </a:ext>
            </a:extLst>
          </p:cNvPr>
          <p:cNvSpPr txBox="1"/>
          <p:nvPr/>
        </p:nvSpPr>
        <p:spPr>
          <a:xfrm>
            <a:off x="768295" y="500123"/>
            <a:ext cx="359394" cy="369332"/>
          </a:xfrm>
          <a:prstGeom prst="rect">
            <a:avLst/>
          </a:prstGeom>
          <a:noFill/>
          <a:ln>
            <a:noFill/>
          </a:ln>
        </p:spPr>
        <p:txBody>
          <a:bodyPr wrap="none" rtlCol="0">
            <a:spAutoFit/>
          </a:bodyPr>
          <a:lstStyle/>
          <a:p>
            <a:r>
              <a:rPr lang="en-US" b="1" dirty="0"/>
              <a:t>1.</a:t>
            </a:r>
            <a:endParaRPr lang="en-CA" b="1" dirty="0"/>
          </a:p>
        </p:txBody>
      </p:sp>
      <p:grpSp>
        <p:nvGrpSpPr>
          <p:cNvPr id="14" name="Group 13" descr="Screen capture of step 3 for Option 1 - Edit SUA Name – create a new SUA and save as a Draft Only, as described in the following paragraph.">
            <a:extLst>
              <a:ext uri="{FF2B5EF4-FFF2-40B4-BE49-F238E27FC236}">
                <a16:creationId xmlns:a16="http://schemas.microsoft.com/office/drawing/2014/main" id="{69DD56DC-B8CD-92BA-E049-D3A09FA13C0A}"/>
              </a:ext>
            </a:extLst>
          </p:cNvPr>
          <p:cNvGrpSpPr/>
          <p:nvPr/>
        </p:nvGrpSpPr>
        <p:grpSpPr>
          <a:xfrm>
            <a:off x="2627367" y="540754"/>
            <a:ext cx="5095275" cy="2597392"/>
            <a:chOff x="2627367" y="540754"/>
            <a:chExt cx="5095275" cy="2597392"/>
          </a:xfrm>
        </p:grpSpPr>
        <p:pic>
          <p:nvPicPr>
            <p:cNvPr id="3" name="Picture 2" descr="Graphical user interface&#10;&#10;Description automatically generated">
              <a:extLst>
                <a:ext uri="{FF2B5EF4-FFF2-40B4-BE49-F238E27FC236}">
                  <a16:creationId xmlns:a16="http://schemas.microsoft.com/office/drawing/2014/main" id="{66D0A5FB-E067-4F4D-8894-D2CE575C0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67" y="540754"/>
              <a:ext cx="5095275" cy="2597392"/>
            </a:xfrm>
            <a:prstGeom prst="rect">
              <a:avLst/>
            </a:prstGeom>
            <a:ln>
              <a:solidFill>
                <a:schemeClr val="tx1"/>
              </a:solidFill>
            </a:ln>
          </p:spPr>
        </p:pic>
        <p:sp>
          <p:nvSpPr>
            <p:cNvPr id="12" name="Oval 11">
              <a:extLst>
                <a:ext uri="{FF2B5EF4-FFF2-40B4-BE49-F238E27FC236}">
                  <a16:creationId xmlns:a16="http://schemas.microsoft.com/office/drawing/2014/main" id="{C48B1347-B979-4353-84D7-94B7673CFF8D}"/>
                </a:ext>
              </a:extLst>
            </p:cNvPr>
            <p:cNvSpPr/>
            <p:nvPr/>
          </p:nvSpPr>
          <p:spPr>
            <a:xfrm>
              <a:off x="7026384" y="1163169"/>
              <a:ext cx="696258"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TextBox 14">
              <a:extLst>
                <a:ext uri="{FF2B5EF4-FFF2-40B4-BE49-F238E27FC236}">
                  <a16:creationId xmlns:a16="http://schemas.microsoft.com/office/drawing/2014/main" id="{994DC732-6485-4522-A03A-D36B66D9FCBF}"/>
                </a:ext>
              </a:extLst>
            </p:cNvPr>
            <p:cNvSpPr txBox="1"/>
            <p:nvPr/>
          </p:nvSpPr>
          <p:spPr>
            <a:xfrm>
              <a:off x="6658386" y="1114048"/>
              <a:ext cx="362600" cy="369332"/>
            </a:xfrm>
            <a:prstGeom prst="rect">
              <a:avLst/>
            </a:prstGeom>
            <a:noFill/>
            <a:ln>
              <a:noFill/>
            </a:ln>
          </p:spPr>
          <p:txBody>
            <a:bodyPr wrap="none" rtlCol="0">
              <a:spAutoFit/>
            </a:bodyPr>
            <a:lstStyle/>
            <a:p>
              <a:r>
                <a:rPr lang="en-US" b="1" dirty="0"/>
                <a:t>3.</a:t>
              </a:r>
              <a:endParaRPr lang="en-CA" b="1" dirty="0"/>
            </a:p>
          </p:txBody>
        </p:sp>
      </p:grpSp>
      <p:pic>
        <p:nvPicPr>
          <p:cNvPr id="30" name="Picture 29" descr="Screen capture of steps 4 to 6 for Option 1 - Edit SUA Name – create a new SUA and save as a Draft Only, as described in the following paragraph, and indicating that step 6 is Only for Current Year and (to Issue) is only added for New SUA’s that are for the Current year.">
            <a:extLst>
              <a:ext uri="{FF2B5EF4-FFF2-40B4-BE49-F238E27FC236}">
                <a16:creationId xmlns:a16="http://schemas.microsoft.com/office/drawing/2014/main" id="{77433815-42B3-48F0-AD47-790E677E8BFE}"/>
              </a:ext>
            </a:extLst>
          </p:cNvPr>
          <p:cNvPicPr/>
          <p:nvPr/>
        </p:nvPicPr>
        <p:blipFill rotWithShape="1">
          <a:blip r:embed="rId4"/>
          <a:srcRect t="1723"/>
          <a:stretch/>
        </p:blipFill>
        <p:spPr>
          <a:xfrm>
            <a:off x="2627367" y="3198608"/>
            <a:ext cx="5099050" cy="3448548"/>
          </a:xfrm>
          <a:prstGeom prst="rect">
            <a:avLst/>
          </a:prstGeom>
          <a:ln>
            <a:solidFill>
              <a:schemeClr val="tx1"/>
            </a:solidFill>
          </a:ln>
        </p:spPr>
      </p:pic>
      <p:sp>
        <p:nvSpPr>
          <p:cNvPr id="41" name="TextBox 40">
            <a:extLst>
              <a:ext uri="{FF2B5EF4-FFF2-40B4-BE49-F238E27FC236}">
                <a16:creationId xmlns:a16="http://schemas.microsoft.com/office/drawing/2014/main" id="{B1C2CAB2-D260-40FF-9F9C-CD85F7254B43}"/>
              </a:ext>
            </a:extLst>
          </p:cNvPr>
          <p:cNvSpPr txBox="1"/>
          <p:nvPr/>
        </p:nvSpPr>
        <p:spPr>
          <a:xfrm>
            <a:off x="7753791" y="36166"/>
            <a:ext cx="3600009" cy="738664"/>
          </a:xfrm>
          <a:prstGeom prst="rect">
            <a:avLst/>
          </a:prstGeom>
          <a:noFill/>
        </p:spPr>
        <p:txBody>
          <a:bodyPr wrap="square" rtlCol="0">
            <a:spAutoFit/>
          </a:bodyPr>
          <a:lstStyle/>
          <a:p>
            <a:r>
              <a:rPr lang="en-US" sz="1400" dirty="0"/>
              <a:t>Option 1 is used when: the Comms date has not happened, and SUA not ISSUED, planned = DRAFT</a:t>
            </a:r>
            <a:endParaRPr lang="en-CA" sz="1400" dirty="0"/>
          </a:p>
        </p:txBody>
      </p:sp>
      <p:sp>
        <p:nvSpPr>
          <p:cNvPr id="36" name="TextBox 35">
            <a:extLst>
              <a:ext uri="{FF2B5EF4-FFF2-40B4-BE49-F238E27FC236}">
                <a16:creationId xmlns:a16="http://schemas.microsoft.com/office/drawing/2014/main" id="{80D75FD5-9913-4FC1-9B14-79E7D90A8659}"/>
              </a:ext>
            </a:extLst>
          </p:cNvPr>
          <p:cNvSpPr txBox="1"/>
          <p:nvPr/>
        </p:nvSpPr>
        <p:spPr>
          <a:xfrm>
            <a:off x="7770824" y="857759"/>
            <a:ext cx="4402515" cy="5837495"/>
          </a:xfrm>
          <a:prstGeom prst="rect">
            <a:avLst/>
          </a:prstGeom>
          <a:noFill/>
          <a:ln>
            <a:noFill/>
          </a:ln>
        </p:spPr>
        <p:txBody>
          <a:bodyPr wrap="square">
            <a:spAutoFit/>
          </a:bodyPr>
          <a:lstStyle/>
          <a:p>
            <a:pPr marL="342900" lvl="0" indent="-342900">
              <a:spcBef>
                <a:spcPts val="600"/>
              </a:spcBef>
              <a:spcAft>
                <a:spcPts val="1000"/>
              </a:spcAft>
              <a:buAutoNum type="arabicPeriod"/>
              <a:tabLst>
                <a:tab pos="228600" algn="l"/>
              </a:tabLst>
            </a:pPr>
            <a:r>
              <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rPr>
              <a:t>Select ‘Home’</a:t>
            </a:r>
          </a:p>
          <a:p>
            <a:pPr marL="342900" lvl="0" indent="-342900">
              <a:spcBef>
                <a:spcPts val="600"/>
              </a:spcBef>
              <a:spcAft>
                <a:spcPts val="1000"/>
              </a:spcAft>
              <a:buAutoNum type="arabicPeriod"/>
              <a:tabLst>
                <a:tab pos="228600" algn="l"/>
              </a:tabLst>
            </a:pPr>
            <a:r>
              <a:rPr lang="en-US" sz="1400" dirty="0">
                <a:latin typeface="Source Sans Pro" panose="020B0503030403020204" pitchFamily="34" charset="0"/>
                <a:ea typeface="Source Sans Pro Light" panose="020B0403030403020204" pitchFamily="34" charset="0"/>
                <a:cs typeface="Angsana New" panose="02020603050405020304" pitchFamily="18" charset="-34"/>
              </a:rPr>
              <a:t>Select ‘Space Use Agreement’</a:t>
            </a:r>
          </a:p>
          <a:p>
            <a:pPr marL="342900" lvl="0" indent="-342900">
              <a:spcBef>
                <a:spcPts val="600"/>
              </a:spcBef>
              <a:spcAft>
                <a:spcPts val="1000"/>
              </a:spcAft>
              <a:buAutoNum type="arabicPeriod"/>
              <a:tabLst>
                <a:tab pos="228600" algn="l"/>
              </a:tabLst>
            </a:pPr>
            <a:r>
              <a:rPr lang="en-US" sz="1400" dirty="0">
                <a:latin typeface="Source Sans Pro" panose="020B0503030403020204" pitchFamily="34" charset="0"/>
                <a:ea typeface="Source Sans Pro Light" panose="020B0403030403020204" pitchFamily="34" charset="0"/>
                <a:cs typeface="Angsana New" panose="02020603050405020304" pitchFamily="18" charset="-34"/>
              </a:rPr>
              <a:t>Space Use Agreement data query table will open. Select ‘Add’ on top-right corner.</a:t>
            </a:r>
            <a:endPar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342900" lvl="0" indent="-342900">
              <a:spcBef>
                <a:spcPts val="600"/>
              </a:spcBef>
              <a:spcAft>
                <a:spcPts val="1000"/>
              </a:spcAft>
              <a:buFont typeface="+mj-lt"/>
              <a:buAutoNum type="arabicPeriod" startAt="4"/>
              <a:tabLst>
                <a:tab pos="228600" algn="l"/>
              </a:tabLst>
            </a:pPr>
            <a:r>
              <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rPr>
              <a:t>On General tab &gt; Populate the Mandatory (*) fields:</a:t>
            </a:r>
            <a:endParaRPr lang="en-CA" sz="14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spcBef>
                <a:spcPts val="600"/>
              </a:spcBef>
              <a:spcAft>
                <a:spcPts val="1000"/>
              </a:spcAft>
              <a:buFont typeface="Symbol" panose="05050102010706020507" pitchFamily="18" charset="2"/>
              <a:buChar char=""/>
              <a:tabLst>
                <a:tab pos="685800" algn="l"/>
              </a:tabLst>
            </a:pPr>
            <a:r>
              <a:rPr lang="en-US" sz="1400" b="1" dirty="0">
                <a:effectLst/>
                <a:latin typeface="Source Sans Pro" panose="020B0503030403020204" pitchFamily="34" charset="0"/>
                <a:ea typeface="Source Sans Pro Light" panose="020B0403030403020204" pitchFamily="34" charset="0"/>
                <a:cs typeface="Angsana New" panose="02020603050405020304" pitchFamily="18" charset="-34"/>
              </a:rPr>
              <a:t>Name</a:t>
            </a:r>
            <a:r>
              <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rPr>
              <a:t> = Short name of the school/program (i.e. Odre Street PS { }). The curly brackets need to have the SFIS ID filled out inside; the SFIS ID will be available after Create Draft is pressed.  After this number is created it is to be added inside. </a:t>
            </a:r>
            <a:endParaRPr lang="en-CA" sz="14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spcBef>
                <a:spcPts val="600"/>
              </a:spcBef>
              <a:spcAft>
                <a:spcPts val="1000"/>
              </a:spcAft>
              <a:buFont typeface="Symbol" panose="05050102010706020507" pitchFamily="18" charset="2"/>
              <a:buChar char=""/>
              <a:tabLst>
                <a:tab pos="685800" algn="l"/>
              </a:tabLst>
            </a:pPr>
            <a:r>
              <a:rPr lang="en-US" sz="1400" b="1" dirty="0">
                <a:effectLst/>
                <a:latin typeface="Source Sans Pro" panose="020B0503030403020204" pitchFamily="34" charset="0"/>
                <a:ea typeface="Source Sans Pro Light" panose="020B0403030403020204" pitchFamily="34" charset="0"/>
                <a:cs typeface="Angsana New" panose="02020603050405020304" pitchFamily="18" charset="-34"/>
              </a:rPr>
              <a:t>Organization Path</a:t>
            </a:r>
            <a:r>
              <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rPr>
              <a:t> – select </a:t>
            </a:r>
            <a:r>
              <a:rPr lang="en-US" sz="1400" b="1" dirty="0">
                <a:effectLst/>
                <a:latin typeface="Source Sans Pro" panose="020B0503030403020204" pitchFamily="34" charset="0"/>
                <a:ea typeface="Source Sans Pro Light" panose="020B0403030403020204" pitchFamily="34" charset="0"/>
                <a:cs typeface="Angsana New" panose="02020603050405020304" pitchFamily="18" charset="-34"/>
              </a:rPr>
              <a:t>Find</a:t>
            </a:r>
            <a:r>
              <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rPr>
              <a:t>, look for the Division record (BSID) corresponding to this SUA name. </a:t>
            </a:r>
            <a:r>
              <a:rPr lang="en-US" sz="1400" b="1" dirty="0">
                <a:effectLst/>
                <a:latin typeface="Source Sans Pro" panose="020B0503030403020204" pitchFamily="34" charset="0"/>
                <a:ea typeface="Source Sans Pro Light" panose="020B0403030403020204" pitchFamily="34" charset="0"/>
                <a:cs typeface="Angsana New" panose="02020603050405020304" pitchFamily="18" charset="-34"/>
              </a:rPr>
              <a:t> If no BSID exists, link to ‘My Company’ (DSB)  for creation of Draft SUA. </a:t>
            </a:r>
            <a:endParaRPr lang="en-CA" sz="1400" b="1"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spcBef>
                <a:spcPts val="600"/>
              </a:spcBef>
              <a:spcAft>
                <a:spcPts val="1000"/>
              </a:spcAft>
              <a:buFont typeface="Symbol" panose="05050102010706020507" pitchFamily="18" charset="2"/>
              <a:buChar char=""/>
              <a:tabLst>
                <a:tab pos="685800" algn="l"/>
              </a:tabLst>
            </a:pPr>
            <a:r>
              <a:rPr lang="en-US" sz="1400" b="1" dirty="0">
                <a:effectLst/>
                <a:latin typeface="Source Sans Pro" panose="020B0503030403020204" pitchFamily="34" charset="0"/>
                <a:ea typeface="Source Sans Pro Light" panose="020B0403030403020204" pitchFamily="34" charset="0"/>
                <a:cs typeface="Angsana New" panose="02020603050405020304" pitchFamily="18" charset="-34"/>
              </a:rPr>
              <a:t>Commencement Date</a:t>
            </a:r>
            <a:r>
              <a:rPr lang="en-US" sz="1400" dirty="0">
                <a:effectLst/>
                <a:latin typeface="Source Sans Pro" panose="020B0503030403020204" pitchFamily="34" charset="0"/>
                <a:ea typeface="Source Sans Pro Light" panose="020B0403030403020204" pitchFamily="34" charset="0"/>
                <a:cs typeface="Angsana New" panose="02020603050405020304" pitchFamily="18" charset="-34"/>
              </a:rPr>
              <a:t> – start date of the program. This will be a future date. </a:t>
            </a:r>
          </a:p>
          <a:p>
            <a:pPr marL="285750" indent="-285750">
              <a:spcBef>
                <a:spcPts val="600"/>
              </a:spcBef>
              <a:spcAft>
                <a:spcPts val="1000"/>
              </a:spcAft>
              <a:buFont typeface="+mj-lt"/>
              <a:buAutoNum type="arabicPeriod" startAt="4"/>
              <a:tabLst>
                <a:tab pos="685800" algn="l"/>
              </a:tabLst>
            </a:pPr>
            <a:r>
              <a:rPr lang="en-US" sz="1400" dirty="0">
                <a:latin typeface="Source Sans Pro" panose="020B0503030403020204" pitchFamily="34" charset="0"/>
                <a:ea typeface="Source Sans Pro Light" panose="020B0403030403020204" pitchFamily="34" charset="0"/>
                <a:cs typeface="Angsana New" panose="02020603050405020304" pitchFamily="18" charset="-34"/>
              </a:rPr>
              <a:t>Click </a:t>
            </a:r>
            <a:r>
              <a:rPr lang="en-US" sz="1400" b="1" dirty="0">
                <a:latin typeface="Source Sans Pro" panose="020B0503030403020204" pitchFamily="34" charset="0"/>
                <a:ea typeface="Source Sans Pro Light" panose="020B0403030403020204" pitchFamily="34" charset="0"/>
                <a:cs typeface="Angsana New" panose="02020603050405020304" pitchFamily="18" charset="-34"/>
              </a:rPr>
              <a:t>Create Draft </a:t>
            </a:r>
            <a:r>
              <a:rPr lang="en-US" sz="1400" dirty="0">
                <a:latin typeface="Source Sans Pro" panose="020B0503030403020204" pitchFamily="34" charset="0"/>
                <a:ea typeface="Source Sans Pro Light" panose="020B0403030403020204" pitchFamily="34" charset="0"/>
                <a:cs typeface="Angsana New" panose="02020603050405020304" pitchFamily="18" charset="-34"/>
              </a:rPr>
              <a:t>button ONLY – as for the future SUA, we would not want to go any further and issue. </a:t>
            </a:r>
            <a:endParaRPr lang="en-CA" sz="1400" dirty="0">
              <a:effectLst/>
              <a:latin typeface="Source Sans Pro" panose="020B0503030403020204" pitchFamily="34" charset="0"/>
              <a:ea typeface="Source Sans Pro Light" panose="020B0403030403020204" pitchFamily="34" charset="0"/>
              <a:cs typeface="Angsana New" panose="02020603050405020304" pitchFamily="18" charset="-34"/>
            </a:endParaRPr>
          </a:p>
        </p:txBody>
      </p:sp>
      <p:sp>
        <p:nvSpPr>
          <p:cNvPr id="2" name="Slide Number Placeholder 1">
            <a:extLst>
              <a:ext uri="{FF2B5EF4-FFF2-40B4-BE49-F238E27FC236}">
                <a16:creationId xmlns:a16="http://schemas.microsoft.com/office/drawing/2014/main" id="{D6AE4A9B-5325-4BB2-A79B-D370C9CE34CE}"/>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20</a:t>
            </a:fld>
            <a:endParaRPr lang="en-CA" dirty="0"/>
          </a:p>
        </p:txBody>
      </p:sp>
      <p:sp>
        <p:nvSpPr>
          <p:cNvPr id="26" name="Slide Number Placeholder 7">
            <a:extLst>
              <a:ext uri="{FF2B5EF4-FFF2-40B4-BE49-F238E27FC236}">
                <a16:creationId xmlns:a16="http://schemas.microsoft.com/office/drawing/2014/main" id="{9A4913B5-914C-4A48-8415-8C32E7012519}"/>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20</a:t>
            </a:fld>
            <a:endParaRPr lang="en-US" dirty="0">
              <a:solidFill>
                <a:schemeClr val="tx1"/>
              </a:solidFill>
            </a:endParaRPr>
          </a:p>
        </p:txBody>
      </p:sp>
      <p:sp>
        <p:nvSpPr>
          <p:cNvPr id="10" name="TextBox 9">
            <a:extLst>
              <a:ext uri="{FF2B5EF4-FFF2-40B4-BE49-F238E27FC236}">
                <a16:creationId xmlns:a16="http://schemas.microsoft.com/office/drawing/2014/main" id="{01C3268E-DD5C-4459-95AD-9742D93D92AB}"/>
              </a:ext>
              <a:ext uri="{C183D7F6-B498-43B3-948B-1728B52AA6E4}">
                <adec:decorative xmlns:adec="http://schemas.microsoft.com/office/drawing/2017/decorative" val="1"/>
              </a:ext>
            </a:extLst>
          </p:cNvPr>
          <p:cNvSpPr txBox="1"/>
          <p:nvPr/>
        </p:nvSpPr>
        <p:spPr>
          <a:xfrm>
            <a:off x="97606" y="4685552"/>
            <a:ext cx="2070242" cy="954107"/>
          </a:xfrm>
          <a:prstGeom prst="rect">
            <a:avLst/>
          </a:prstGeom>
          <a:noFill/>
          <a:ln>
            <a:solidFill>
              <a:schemeClr val="tx1"/>
            </a:solidFill>
          </a:ln>
        </p:spPr>
        <p:txBody>
          <a:bodyPr wrap="square" rtlCol="0">
            <a:spAutoFit/>
          </a:bodyPr>
          <a:lstStyle/>
          <a:p>
            <a:r>
              <a:rPr lang="en-US" sz="1400" dirty="0"/>
              <a:t>***Steps 6 (to ISSUE) is only added for NEW SUA’s that are for the Current year) </a:t>
            </a:r>
            <a:endParaRPr lang="en-CA" sz="1400" dirty="0"/>
          </a:p>
        </p:txBody>
      </p:sp>
      <p:grpSp>
        <p:nvGrpSpPr>
          <p:cNvPr id="16" name="Group 15">
            <a:extLst>
              <a:ext uri="{FF2B5EF4-FFF2-40B4-BE49-F238E27FC236}">
                <a16:creationId xmlns:a16="http://schemas.microsoft.com/office/drawing/2014/main" id="{06808883-390C-994A-294C-5E0C529D56A4}"/>
              </a:ext>
              <a:ext uri="{C183D7F6-B498-43B3-948B-1728B52AA6E4}">
                <adec:decorative xmlns:adec="http://schemas.microsoft.com/office/drawing/2017/decorative" val="1"/>
              </a:ext>
            </a:extLst>
          </p:cNvPr>
          <p:cNvGrpSpPr/>
          <p:nvPr/>
        </p:nvGrpSpPr>
        <p:grpSpPr>
          <a:xfrm>
            <a:off x="2167848" y="3337757"/>
            <a:ext cx="5554794" cy="3199459"/>
            <a:chOff x="2167848" y="3337757"/>
            <a:chExt cx="5554794" cy="3199459"/>
          </a:xfrm>
        </p:grpSpPr>
        <p:sp>
          <p:nvSpPr>
            <p:cNvPr id="4" name="Rectangle 3">
              <a:extLst>
                <a:ext uri="{FF2B5EF4-FFF2-40B4-BE49-F238E27FC236}">
                  <a16:creationId xmlns:a16="http://schemas.microsoft.com/office/drawing/2014/main" id="{0987DEF2-77EC-4211-AB66-E243B24E81D6}"/>
                </a:ext>
              </a:extLst>
            </p:cNvPr>
            <p:cNvSpPr/>
            <p:nvPr/>
          </p:nvSpPr>
          <p:spPr>
            <a:xfrm>
              <a:off x="6238436" y="3341831"/>
              <a:ext cx="1031240" cy="46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9D1DD53F-CBD6-4102-885F-B1521ACCD4B4}"/>
                </a:ext>
              </a:extLst>
            </p:cNvPr>
            <p:cNvSpPr/>
            <p:nvPr/>
          </p:nvSpPr>
          <p:spPr>
            <a:xfrm>
              <a:off x="7116738" y="3341831"/>
              <a:ext cx="590126" cy="21783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2" name="TextBox 31">
              <a:extLst>
                <a:ext uri="{FF2B5EF4-FFF2-40B4-BE49-F238E27FC236}">
                  <a16:creationId xmlns:a16="http://schemas.microsoft.com/office/drawing/2014/main" id="{25707370-ACCB-4469-85EF-A1D28EAC1E80}"/>
                </a:ext>
              </a:extLst>
            </p:cNvPr>
            <p:cNvSpPr txBox="1"/>
            <p:nvPr/>
          </p:nvSpPr>
          <p:spPr>
            <a:xfrm>
              <a:off x="4812404" y="3857769"/>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33" name="TextBox 32">
              <a:extLst>
                <a:ext uri="{FF2B5EF4-FFF2-40B4-BE49-F238E27FC236}">
                  <a16:creationId xmlns:a16="http://schemas.microsoft.com/office/drawing/2014/main" id="{6E6FBBAE-4D77-459E-92D1-5AE568DC8BB5}"/>
                </a:ext>
              </a:extLst>
            </p:cNvPr>
            <p:cNvSpPr txBox="1"/>
            <p:nvPr/>
          </p:nvSpPr>
          <p:spPr>
            <a:xfrm>
              <a:off x="7089712" y="5269331"/>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34" name="TextBox 33">
              <a:extLst>
                <a:ext uri="{FF2B5EF4-FFF2-40B4-BE49-F238E27FC236}">
                  <a16:creationId xmlns:a16="http://schemas.microsoft.com/office/drawing/2014/main" id="{3FAF9AAB-5B70-42CD-A056-37833606FF30}"/>
                </a:ext>
              </a:extLst>
            </p:cNvPr>
            <p:cNvSpPr txBox="1"/>
            <p:nvPr/>
          </p:nvSpPr>
          <p:spPr>
            <a:xfrm>
              <a:off x="4098029" y="5972319"/>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35" name="TextBox 34">
              <a:extLst>
                <a:ext uri="{FF2B5EF4-FFF2-40B4-BE49-F238E27FC236}">
                  <a16:creationId xmlns:a16="http://schemas.microsoft.com/office/drawing/2014/main" id="{14B6C0F7-7AB9-45E6-87AA-2A944BD48B51}"/>
                </a:ext>
              </a:extLst>
            </p:cNvPr>
            <p:cNvSpPr txBox="1"/>
            <p:nvPr/>
          </p:nvSpPr>
          <p:spPr>
            <a:xfrm>
              <a:off x="7335136" y="3615642"/>
              <a:ext cx="362600" cy="369332"/>
            </a:xfrm>
            <a:prstGeom prst="rect">
              <a:avLst/>
            </a:prstGeom>
            <a:solidFill>
              <a:schemeClr val="bg1"/>
            </a:solidFill>
            <a:ln>
              <a:noFill/>
            </a:ln>
          </p:spPr>
          <p:txBody>
            <a:bodyPr wrap="none" rtlCol="0">
              <a:spAutoFit/>
            </a:bodyPr>
            <a:lstStyle/>
            <a:p>
              <a:r>
                <a:rPr lang="en-US" b="1" dirty="0"/>
                <a:t>5.</a:t>
              </a:r>
              <a:endParaRPr lang="en-CA" b="1" dirty="0"/>
            </a:p>
          </p:txBody>
        </p:sp>
        <p:sp>
          <p:nvSpPr>
            <p:cNvPr id="37" name="Oval 36">
              <a:extLst>
                <a:ext uri="{FF2B5EF4-FFF2-40B4-BE49-F238E27FC236}">
                  <a16:creationId xmlns:a16="http://schemas.microsoft.com/office/drawing/2014/main" id="{B4538094-FE16-4229-AE97-E7DF68168F56}"/>
                </a:ext>
              </a:extLst>
            </p:cNvPr>
            <p:cNvSpPr/>
            <p:nvPr/>
          </p:nvSpPr>
          <p:spPr>
            <a:xfrm>
              <a:off x="2775236" y="5616601"/>
              <a:ext cx="4741200" cy="169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Oval 37">
              <a:extLst>
                <a:ext uri="{FF2B5EF4-FFF2-40B4-BE49-F238E27FC236}">
                  <a16:creationId xmlns:a16="http://schemas.microsoft.com/office/drawing/2014/main" id="{1C906A13-D347-47A1-89A0-B95D5F83832C}"/>
                </a:ext>
              </a:extLst>
            </p:cNvPr>
            <p:cNvSpPr/>
            <p:nvPr/>
          </p:nvSpPr>
          <p:spPr>
            <a:xfrm>
              <a:off x="3178595" y="3923277"/>
              <a:ext cx="1584000" cy="1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Oval 38">
              <a:extLst>
                <a:ext uri="{FF2B5EF4-FFF2-40B4-BE49-F238E27FC236}">
                  <a16:creationId xmlns:a16="http://schemas.microsoft.com/office/drawing/2014/main" id="{59902CDD-E624-46E5-AE0E-8D4763EF4038}"/>
                </a:ext>
              </a:extLst>
            </p:cNvPr>
            <p:cNvSpPr/>
            <p:nvPr/>
          </p:nvSpPr>
          <p:spPr>
            <a:xfrm>
              <a:off x="2702345" y="6368016"/>
              <a:ext cx="1605600" cy="169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1" name="TextBox 20">
              <a:extLst>
                <a:ext uri="{FF2B5EF4-FFF2-40B4-BE49-F238E27FC236}">
                  <a16:creationId xmlns:a16="http://schemas.microsoft.com/office/drawing/2014/main" id="{C320F45C-5401-4D7B-99FC-F83D7FCDDFA9}"/>
                </a:ext>
              </a:extLst>
            </p:cNvPr>
            <p:cNvSpPr txBox="1"/>
            <p:nvPr/>
          </p:nvSpPr>
          <p:spPr>
            <a:xfrm>
              <a:off x="7045854" y="3337757"/>
              <a:ext cx="676788" cy="207749"/>
            </a:xfrm>
            <a:prstGeom prst="rect">
              <a:avLst/>
            </a:prstGeom>
            <a:noFill/>
          </p:spPr>
          <p:txBody>
            <a:bodyPr wrap="none" rtlCol="0">
              <a:spAutoFit/>
            </a:bodyPr>
            <a:lstStyle/>
            <a:p>
              <a:r>
                <a:rPr lang="en-US" sz="750" b="1" dirty="0">
                  <a:solidFill>
                    <a:srgbClr val="0070C0"/>
                  </a:solidFill>
                </a:rPr>
                <a:t>Create Draft</a:t>
              </a:r>
              <a:endParaRPr lang="en-CA" sz="750" b="1" dirty="0">
                <a:solidFill>
                  <a:srgbClr val="0070C0"/>
                </a:solidFill>
              </a:endParaRPr>
            </a:p>
          </p:txBody>
        </p:sp>
        <p:sp>
          <p:nvSpPr>
            <p:cNvPr id="28" name="TextBox 27">
              <a:extLst>
                <a:ext uri="{FF2B5EF4-FFF2-40B4-BE49-F238E27FC236}">
                  <a16:creationId xmlns:a16="http://schemas.microsoft.com/office/drawing/2014/main" id="{6ACC023F-E210-44BF-95B9-674BB6254AB9}"/>
                </a:ext>
              </a:extLst>
            </p:cNvPr>
            <p:cNvSpPr txBox="1"/>
            <p:nvPr/>
          </p:nvSpPr>
          <p:spPr>
            <a:xfrm>
              <a:off x="6415662" y="3373186"/>
              <a:ext cx="409086" cy="207749"/>
            </a:xfrm>
            <a:prstGeom prst="rect">
              <a:avLst/>
            </a:prstGeom>
            <a:noFill/>
          </p:spPr>
          <p:txBody>
            <a:bodyPr wrap="none" rtlCol="0">
              <a:spAutoFit/>
            </a:bodyPr>
            <a:lstStyle/>
            <a:p>
              <a:r>
                <a:rPr lang="en-US" sz="750" b="1" dirty="0">
                  <a:solidFill>
                    <a:srgbClr val="0070C0"/>
                  </a:solidFill>
                </a:rPr>
                <a:t>ISSUE</a:t>
              </a:r>
              <a:endParaRPr lang="en-CA" sz="750" b="1" dirty="0">
                <a:solidFill>
                  <a:srgbClr val="0070C0"/>
                </a:solidFill>
              </a:endParaRPr>
            </a:p>
          </p:txBody>
        </p:sp>
        <p:sp>
          <p:nvSpPr>
            <p:cNvPr id="40" name="Oval 39">
              <a:extLst>
                <a:ext uri="{FF2B5EF4-FFF2-40B4-BE49-F238E27FC236}">
                  <a16:creationId xmlns:a16="http://schemas.microsoft.com/office/drawing/2014/main" id="{93635AB8-E9B4-43D0-B54F-A51383A17689}"/>
                </a:ext>
              </a:extLst>
            </p:cNvPr>
            <p:cNvSpPr/>
            <p:nvPr/>
          </p:nvSpPr>
          <p:spPr>
            <a:xfrm>
              <a:off x="6284136" y="3337757"/>
              <a:ext cx="696258"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DD452967-5F59-45B3-B053-F710AF1A334F}"/>
                </a:ext>
              </a:extLst>
            </p:cNvPr>
            <p:cNvSpPr txBox="1"/>
            <p:nvPr/>
          </p:nvSpPr>
          <p:spPr>
            <a:xfrm>
              <a:off x="5517189" y="3697906"/>
              <a:ext cx="1426288" cy="923330"/>
            </a:xfrm>
            <a:prstGeom prst="rect">
              <a:avLst/>
            </a:prstGeom>
            <a:solidFill>
              <a:schemeClr val="bg1"/>
            </a:solidFill>
            <a:ln>
              <a:noFill/>
            </a:ln>
          </p:spPr>
          <p:txBody>
            <a:bodyPr wrap="none" rtlCol="0">
              <a:spAutoFit/>
            </a:bodyPr>
            <a:lstStyle/>
            <a:p>
              <a:pPr algn="r"/>
              <a:r>
                <a:rPr lang="en-US" b="1" dirty="0"/>
                <a:t>6. </a:t>
              </a:r>
            </a:p>
            <a:p>
              <a:pPr algn="r"/>
              <a:r>
                <a:rPr lang="en-US" b="1" dirty="0"/>
                <a:t>Only for</a:t>
              </a:r>
            </a:p>
            <a:p>
              <a:pPr algn="r"/>
              <a:r>
                <a:rPr lang="en-US" b="1" dirty="0"/>
                <a:t> Current Year</a:t>
              </a:r>
              <a:endParaRPr lang="en-CA" b="1" dirty="0"/>
            </a:p>
          </p:txBody>
        </p:sp>
        <p:cxnSp>
          <p:nvCxnSpPr>
            <p:cNvPr id="13" name="Connector: Elbow 12">
              <a:extLst>
                <a:ext uri="{FF2B5EF4-FFF2-40B4-BE49-F238E27FC236}">
                  <a16:creationId xmlns:a16="http://schemas.microsoft.com/office/drawing/2014/main" id="{1423E12F-5CB3-4318-A708-27D626E842CF}"/>
                </a:ext>
              </a:extLst>
            </p:cNvPr>
            <p:cNvCxnSpPr>
              <a:stCxn id="10" idx="3"/>
              <a:endCxn id="42" idx="2"/>
            </p:cNvCxnSpPr>
            <p:nvPr/>
          </p:nvCxnSpPr>
          <p:spPr>
            <a:xfrm flipV="1">
              <a:off x="2167848" y="4621236"/>
              <a:ext cx="4062485" cy="54137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768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3FB4C437-E6AA-4179-B510-49F035FAC062}"/>
              </a:ext>
            </a:extLst>
          </p:cNvPr>
          <p:cNvSpPr txBox="1">
            <a:spLocks noGrp="1"/>
          </p:cNvSpPr>
          <p:nvPr>
            <p:ph type="title" idx="4294967295"/>
          </p:nvPr>
        </p:nvSpPr>
        <p:spPr>
          <a:xfrm>
            <a:off x="0" y="2142"/>
            <a:ext cx="9749079"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Option 2 - EDIT Future SUA Name – if existing SUA has a Future Name with same attributes</a:t>
            </a:r>
            <a:endParaRPr kumimoji="0" lang="en-CA" sz="2000" b="1" i="0" u="none" strike="sngStrike" kern="1200" cap="none" spc="0" normalizeH="0" baseline="0" noProof="0" dirty="0">
              <a:ln>
                <a:noFill/>
              </a:ln>
              <a:solidFill>
                <a:schemeClr val="accent2"/>
              </a:solidFill>
              <a:effectLst/>
              <a:uLnTx/>
              <a:uFillTx/>
              <a:latin typeface="+mn-lt"/>
              <a:ea typeface="+mn-ea"/>
              <a:cs typeface="+mn-cs"/>
            </a:endParaRPr>
          </a:p>
        </p:txBody>
      </p:sp>
      <p:grpSp>
        <p:nvGrpSpPr>
          <p:cNvPr id="10" name="Group 9" descr="Screen capture of steps 1 and 2 for Option 2 - Edit Future SUA Name – if existing SUA has a Future Name with same attributes, as described in the following paragraph.">
            <a:extLst>
              <a:ext uri="{FF2B5EF4-FFF2-40B4-BE49-F238E27FC236}">
                <a16:creationId xmlns:a16="http://schemas.microsoft.com/office/drawing/2014/main" id="{46CC5826-50C5-924F-59FC-20F2E2B6572D}"/>
              </a:ext>
            </a:extLst>
          </p:cNvPr>
          <p:cNvGrpSpPr/>
          <p:nvPr/>
        </p:nvGrpSpPr>
        <p:grpSpPr>
          <a:xfrm>
            <a:off x="0" y="500123"/>
            <a:ext cx="3062549" cy="3724736"/>
            <a:chOff x="0" y="500123"/>
            <a:chExt cx="3062549" cy="3724736"/>
          </a:xfrm>
        </p:grpSpPr>
        <p:pic>
          <p:nvPicPr>
            <p:cNvPr id="5" name="Picture 4" descr="Graphical user interface, text, application&#10;&#10;Description automatically generated">
              <a:extLst>
                <a:ext uri="{FF2B5EF4-FFF2-40B4-BE49-F238E27FC236}">
                  <a16:creationId xmlns:a16="http://schemas.microsoft.com/office/drawing/2014/main" id="{A17F12B2-BC4E-4623-A0DC-5BFC78F91E10}"/>
                </a:ext>
              </a:extLst>
            </p:cNvPr>
            <p:cNvPicPr>
              <a:picLocks noChangeAspect="1"/>
            </p:cNvPicPr>
            <p:nvPr/>
          </p:nvPicPr>
          <p:blipFill rotWithShape="1">
            <a:blip r:embed="rId2">
              <a:extLst>
                <a:ext uri="{28A0092B-C50C-407E-A947-70E740481C1C}">
                  <a14:useLocalDpi xmlns:a14="http://schemas.microsoft.com/office/drawing/2010/main" val="0"/>
                </a:ext>
              </a:extLst>
            </a:blip>
            <a:srcRect t="6007" r="12310" b="24462"/>
            <a:stretch/>
          </p:blipFill>
          <p:spPr>
            <a:xfrm>
              <a:off x="97604" y="568838"/>
              <a:ext cx="2964945" cy="3656021"/>
            </a:xfrm>
            <a:prstGeom prst="rect">
              <a:avLst/>
            </a:prstGeom>
            <a:ln>
              <a:solidFill>
                <a:schemeClr val="tx1"/>
              </a:solidFill>
            </a:ln>
          </p:spPr>
        </p:pic>
        <p:sp>
          <p:nvSpPr>
            <p:cNvPr id="6" name="Oval 5">
              <a:extLst>
                <a:ext uri="{FF2B5EF4-FFF2-40B4-BE49-F238E27FC236}">
                  <a16:creationId xmlns:a16="http://schemas.microsoft.com/office/drawing/2014/main" id="{BF5415FA-D233-4220-A49E-D8CF19E6C58E}"/>
                </a:ext>
              </a:extLst>
            </p:cNvPr>
            <p:cNvSpPr/>
            <p:nvPr/>
          </p:nvSpPr>
          <p:spPr>
            <a:xfrm>
              <a:off x="617300" y="3768186"/>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FF251BE2-1F2A-4ECA-99FD-30AE9E043CA9}"/>
                </a:ext>
              </a:extLst>
            </p:cNvPr>
            <p:cNvSpPr txBox="1"/>
            <p:nvPr/>
          </p:nvSpPr>
          <p:spPr>
            <a:xfrm>
              <a:off x="387198" y="3537555"/>
              <a:ext cx="362600" cy="369332"/>
            </a:xfrm>
            <a:prstGeom prst="rect">
              <a:avLst/>
            </a:prstGeom>
            <a:noFill/>
            <a:ln>
              <a:no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CE509A97-A32E-42BE-9BCF-EF48E874BC02}"/>
                </a:ext>
              </a:extLst>
            </p:cNvPr>
            <p:cNvSpPr/>
            <p:nvPr/>
          </p:nvSpPr>
          <p:spPr>
            <a:xfrm>
              <a:off x="0" y="6899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3EA0BE87-7BEB-4743-8D61-6C92A3713A6A}"/>
                </a:ext>
              </a:extLst>
            </p:cNvPr>
            <p:cNvSpPr txBox="1"/>
            <p:nvPr/>
          </p:nvSpPr>
          <p:spPr>
            <a:xfrm>
              <a:off x="768295" y="500123"/>
              <a:ext cx="359394" cy="369332"/>
            </a:xfrm>
            <a:prstGeom prst="rect">
              <a:avLst/>
            </a:prstGeom>
            <a:noFill/>
            <a:ln>
              <a:noFill/>
            </a:ln>
          </p:spPr>
          <p:txBody>
            <a:bodyPr wrap="none" rtlCol="0">
              <a:spAutoFit/>
            </a:bodyPr>
            <a:lstStyle/>
            <a:p>
              <a:r>
                <a:rPr lang="en-US" b="1" dirty="0"/>
                <a:t>1.</a:t>
              </a:r>
              <a:endParaRPr lang="en-CA" b="1" dirty="0"/>
            </a:p>
          </p:txBody>
        </p:sp>
      </p:grpSp>
      <p:grpSp>
        <p:nvGrpSpPr>
          <p:cNvPr id="11" name="Group 10" descr="Screen capture of step 3 for Option 2 - Edit Future SUA Name – if existing SUA has a Future Name with same attributes, as described in the following paragraph.">
            <a:extLst>
              <a:ext uri="{FF2B5EF4-FFF2-40B4-BE49-F238E27FC236}">
                <a16:creationId xmlns:a16="http://schemas.microsoft.com/office/drawing/2014/main" id="{979B14AC-2046-831B-EB84-297A69C2F821}"/>
              </a:ext>
            </a:extLst>
          </p:cNvPr>
          <p:cNvGrpSpPr/>
          <p:nvPr/>
        </p:nvGrpSpPr>
        <p:grpSpPr>
          <a:xfrm>
            <a:off x="3318460" y="600708"/>
            <a:ext cx="5095275" cy="2371092"/>
            <a:chOff x="3318460" y="600708"/>
            <a:chExt cx="5095275" cy="2371092"/>
          </a:xfrm>
        </p:grpSpPr>
        <p:pic>
          <p:nvPicPr>
            <p:cNvPr id="3" name="Picture 2" descr="Graphical user interface&#10;&#10;Description automatically generated">
              <a:extLst>
                <a:ext uri="{FF2B5EF4-FFF2-40B4-BE49-F238E27FC236}">
                  <a16:creationId xmlns:a16="http://schemas.microsoft.com/office/drawing/2014/main" id="{66D0A5FB-E067-4F4D-8894-D2CE575C043B}"/>
                </a:ext>
              </a:extLst>
            </p:cNvPr>
            <p:cNvPicPr>
              <a:picLocks noChangeAspect="1"/>
            </p:cNvPicPr>
            <p:nvPr/>
          </p:nvPicPr>
          <p:blipFill rotWithShape="1">
            <a:blip r:embed="rId3">
              <a:extLst>
                <a:ext uri="{28A0092B-C50C-407E-A947-70E740481C1C}">
                  <a14:useLocalDpi xmlns:a14="http://schemas.microsoft.com/office/drawing/2010/main" val="0"/>
                </a:ext>
              </a:extLst>
            </a:blip>
            <a:srcRect b="8712"/>
            <a:stretch/>
          </p:blipFill>
          <p:spPr>
            <a:xfrm>
              <a:off x="3318460" y="600708"/>
              <a:ext cx="5095275" cy="2371092"/>
            </a:xfrm>
            <a:prstGeom prst="rect">
              <a:avLst/>
            </a:prstGeom>
            <a:ln>
              <a:solidFill>
                <a:schemeClr val="tx1"/>
              </a:solidFill>
            </a:ln>
          </p:spPr>
        </p:pic>
        <p:sp>
          <p:nvSpPr>
            <p:cNvPr id="12" name="Oval 11">
              <a:extLst>
                <a:ext uri="{FF2B5EF4-FFF2-40B4-BE49-F238E27FC236}">
                  <a16:creationId xmlns:a16="http://schemas.microsoft.com/office/drawing/2014/main" id="{C48B1347-B979-4353-84D7-94B7673CFF8D}"/>
                </a:ext>
              </a:extLst>
            </p:cNvPr>
            <p:cNvSpPr/>
            <p:nvPr/>
          </p:nvSpPr>
          <p:spPr>
            <a:xfrm>
              <a:off x="4745835" y="2396848"/>
              <a:ext cx="696258"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TextBox 14">
              <a:extLst>
                <a:ext uri="{FF2B5EF4-FFF2-40B4-BE49-F238E27FC236}">
                  <a16:creationId xmlns:a16="http://schemas.microsoft.com/office/drawing/2014/main" id="{994DC732-6485-4522-A03A-D36B66D9FCBF}"/>
                </a:ext>
              </a:extLst>
            </p:cNvPr>
            <p:cNvSpPr txBox="1"/>
            <p:nvPr/>
          </p:nvSpPr>
          <p:spPr>
            <a:xfrm>
              <a:off x="4460375" y="2187621"/>
              <a:ext cx="362600" cy="369332"/>
            </a:xfrm>
            <a:prstGeom prst="rect">
              <a:avLst/>
            </a:prstGeom>
            <a:noFill/>
            <a:ln>
              <a:noFill/>
            </a:ln>
          </p:spPr>
          <p:txBody>
            <a:bodyPr wrap="none" rtlCol="0">
              <a:spAutoFit/>
            </a:bodyPr>
            <a:lstStyle/>
            <a:p>
              <a:r>
                <a:rPr lang="en-US" b="1" dirty="0"/>
                <a:t>3.</a:t>
              </a:r>
              <a:endParaRPr lang="en-CA" b="1" dirty="0"/>
            </a:p>
          </p:txBody>
        </p:sp>
      </p:grpSp>
      <p:grpSp>
        <p:nvGrpSpPr>
          <p:cNvPr id="14" name="Group 13" descr="Screen capture of steps 4 to 6 for Option 2 - Edit Future SUA Name – if existing SUA has a Future Name with same attributes, as described in the following paragraph.">
            <a:extLst>
              <a:ext uri="{FF2B5EF4-FFF2-40B4-BE49-F238E27FC236}">
                <a16:creationId xmlns:a16="http://schemas.microsoft.com/office/drawing/2014/main" id="{627DD9D2-A0FE-9B98-8ACA-14245D9C5199}"/>
              </a:ext>
            </a:extLst>
          </p:cNvPr>
          <p:cNvGrpSpPr/>
          <p:nvPr/>
        </p:nvGrpSpPr>
        <p:grpSpPr>
          <a:xfrm>
            <a:off x="3243741" y="3064132"/>
            <a:ext cx="5092962" cy="3645087"/>
            <a:chOff x="3243741" y="3064132"/>
            <a:chExt cx="5092962" cy="3645087"/>
          </a:xfrm>
        </p:grpSpPr>
        <p:pic>
          <p:nvPicPr>
            <p:cNvPr id="13" name="Picture 12" descr="Graphical user interface, text&#10;&#10;Description automatically generated">
              <a:extLst>
                <a:ext uri="{FF2B5EF4-FFF2-40B4-BE49-F238E27FC236}">
                  <a16:creationId xmlns:a16="http://schemas.microsoft.com/office/drawing/2014/main" id="{C800DA09-F35F-4F9A-BE85-55E54083F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741" y="3064132"/>
              <a:ext cx="5092962" cy="3645087"/>
            </a:xfrm>
            <a:prstGeom prst="rect">
              <a:avLst/>
            </a:prstGeom>
            <a:ln>
              <a:solidFill>
                <a:schemeClr val="tx1"/>
              </a:solidFill>
            </a:ln>
          </p:spPr>
        </p:pic>
        <p:sp>
          <p:nvSpPr>
            <p:cNvPr id="40" name="TextBox 39">
              <a:extLst>
                <a:ext uri="{FF2B5EF4-FFF2-40B4-BE49-F238E27FC236}">
                  <a16:creationId xmlns:a16="http://schemas.microsoft.com/office/drawing/2014/main" id="{AAC0C054-5C19-446F-9DF0-D6A9BF9171E6}"/>
                </a:ext>
              </a:extLst>
            </p:cNvPr>
            <p:cNvSpPr txBox="1"/>
            <p:nvPr/>
          </p:nvSpPr>
          <p:spPr>
            <a:xfrm>
              <a:off x="7625560" y="3768186"/>
              <a:ext cx="362600" cy="369332"/>
            </a:xfrm>
            <a:prstGeom prst="rect">
              <a:avLst/>
            </a:prstGeom>
            <a:noFill/>
            <a:ln>
              <a:noFill/>
            </a:ln>
          </p:spPr>
          <p:txBody>
            <a:bodyPr wrap="none" rtlCol="0">
              <a:spAutoFit/>
            </a:bodyPr>
            <a:lstStyle/>
            <a:p>
              <a:r>
                <a:rPr lang="en-US" b="1" dirty="0"/>
                <a:t>4.</a:t>
              </a:r>
              <a:endParaRPr lang="en-CA" b="1" dirty="0"/>
            </a:p>
          </p:txBody>
        </p:sp>
        <p:sp>
          <p:nvSpPr>
            <p:cNvPr id="41" name="TextBox 40">
              <a:extLst>
                <a:ext uri="{FF2B5EF4-FFF2-40B4-BE49-F238E27FC236}">
                  <a16:creationId xmlns:a16="http://schemas.microsoft.com/office/drawing/2014/main" id="{FF5C925D-5F3E-460F-914F-F946FD41444B}"/>
                </a:ext>
              </a:extLst>
            </p:cNvPr>
            <p:cNvSpPr txBox="1"/>
            <p:nvPr/>
          </p:nvSpPr>
          <p:spPr>
            <a:xfrm>
              <a:off x="4403185" y="5625639"/>
              <a:ext cx="362600" cy="369332"/>
            </a:xfrm>
            <a:prstGeom prst="rect">
              <a:avLst/>
            </a:prstGeom>
            <a:noFill/>
            <a:ln>
              <a:noFill/>
            </a:ln>
          </p:spPr>
          <p:txBody>
            <a:bodyPr wrap="none" rtlCol="0">
              <a:spAutoFit/>
            </a:bodyPr>
            <a:lstStyle/>
            <a:p>
              <a:r>
                <a:rPr lang="en-US" b="1" dirty="0"/>
                <a:t>5.</a:t>
              </a:r>
              <a:endParaRPr lang="en-CA" b="1" dirty="0"/>
            </a:p>
          </p:txBody>
        </p:sp>
        <p:sp>
          <p:nvSpPr>
            <p:cNvPr id="42" name="Oval 41">
              <a:extLst>
                <a:ext uri="{FF2B5EF4-FFF2-40B4-BE49-F238E27FC236}">
                  <a16:creationId xmlns:a16="http://schemas.microsoft.com/office/drawing/2014/main" id="{AA0F4973-472F-4A3E-A751-0C6CE4C1269C}"/>
                </a:ext>
              </a:extLst>
            </p:cNvPr>
            <p:cNvSpPr/>
            <p:nvPr/>
          </p:nvSpPr>
          <p:spPr>
            <a:xfrm>
              <a:off x="4403185" y="5991225"/>
              <a:ext cx="1168940" cy="1818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 name="TextBox 1">
              <a:extLst>
                <a:ext uri="{FF2B5EF4-FFF2-40B4-BE49-F238E27FC236}">
                  <a16:creationId xmlns:a16="http://schemas.microsoft.com/office/drawing/2014/main" id="{5034B05C-23DE-4F46-973A-D6E0648C0ACC}"/>
                </a:ext>
              </a:extLst>
            </p:cNvPr>
            <p:cNvSpPr txBox="1"/>
            <p:nvPr/>
          </p:nvSpPr>
          <p:spPr>
            <a:xfrm>
              <a:off x="7015036" y="3537555"/>
              <a:ext cx="479618" cy="261610"/>
            </a:xfrm>
            <a:prstGeom prst="rect">
              <a:avLst/>
            </a:prstGeom>
            <a:solidFill>
              <a:schemeClr val="bg1"/>
            </a:solidFill>
          </p:spPr>
          <p:txBody>
            <a:bodyPr wrap="none" rtlCol="0">
              <a:spAutoFit/>
            </a:bodyPr>
            <a:lstStyle/>
            <a:p>
              <a:r>
                <a:rPr lang="en-US" sz="1050" b="1" dirty="0">
                  <a:solidFill>
                    <a:srgbClr val="0070C0"/>
                  </a:solidFill>
                </a:rPr>
                <a:t>Issue</a:t>
              </a:r>
              <a:endParaRPr lang="en-CA" b="1" dirty="0">
                <a:solidFill>
                  <a:srgbClr val="0070C0"/>
                </a:solidFill>
              </a:endParaRPr>
            </a:p>
          </p:txBody>
        </p:sp>
        <p:sp>
          <p:nvSpPr>
            <p:cNvPr id="21" name="Oval 20">
              <a:extLst>
                <a:ext uri="{FF2B5EF4-FFF2-40B4-BE49-F238E27FC236}">
                  <a16:creationId xmlns:a16="http://schemas.microsoft.com/office/drawing/2014/main" id="{0E8442FC-298E-473F-9516-4CE318609EDB}"/>
                </a:ext>
              </a:extLst>
            </p:cNvPr>
            <p:cNvSpPr/>
            <p:nvPr/>
          </p:nvSpPr>
          <p:spPr>
            <a:xfrm>
              <a:off x="7001145" y="3492162"/>
              <a:ext cx="518494"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TextBox 23">
              <a:extLst>
                <a:ext uri="{FF2B5EF4-FFF2-40B4-BE49-F238E27FC236}">
                  <a16:creationId xmlns:a16="http://schemas.microsoft.com/office/drawing/2014/main" id="{C3B62145-5656-4050-AAB4-52167EAE4B7B}"/>
                </a:ext>
              </a:extLst>
            </p:cNvPr>
            <p:cNvSpPr txBox="1"/>
            <p:nvPr/>
          </p:nvSpPr>
          <p:spPr>
            <a:xfrm>
              <a:off x="7533530" y="3514270"/>
              <a:ext cx="546945" cy="253916"/>
            </a:xfrm>
            <a:prstGeom prst="rect">
              <a:avLst/>
            </a:prstGeom>
            <a:solidFill>
              <a:schemeClr val="bg1"/>
            </a:solidFill>
          </p:spPr>
          <p:txBody>
            <a:bodyPr wrap="none" rtlCol="0">
              <a:spAutoFit/>
            </a:bodyPr>
            <a:lstStyle/>
            <a:p>
              <a:r>
                <a:rPr lang="en-US" sz="1050" b="1" dirty="0">
                  <a:solidFill>
                    <a:srgbClr val="0070C0"/>
                  </a:solidFill>
                </a:rPr>
                <a:t>Revise</a:t>
              </a:r>
              <a:endParaRPr lang="en-CA" b="1" dirty="0">
                <a:solidFill>
                  <a:srgbClr val="0070C0"/>
                </a:solidFill>
              </a:endParaRPr>
            </a:p>
          </p:txBody>
        </p:sp>
        <p:sp>
          <p:nvSpPr>
            <p:cNvPr id="28" name="Oval 27">
              <a:extLst>
                <a:ext uri="{FF2B5EF4-FFF2-40B4-BE49-F238E27FC236}">
                  <a16:creationId xmlns:a16="http://schemas.microsoft.com/office/drawing/2014/main" id="{AA69940A-EC05-4ADC-BAFD-CD8B79EA664F}"/>
                </a:ext>
              </a:extLst>
            </p:cNvPr>
            <p:cNvSpPr/>
            <p:nvPr/>
          </p:nvSpPr>
          <p:spPr>
            <a:xfrm>
              <a:off x="7547614" y="3525183"/>
              <a:ext cx="518493" cy="2430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TextBox 25">
              <a:extLst>
                <a:ext uri="{FF2B5EF4-FFF2-40B4-BE49-F238E27FC236}">
                  <a16:creationId xmlns:a16="http://schemas.microsoft.com/office/drawing/2014/main" id="{BAD488A7-F5CB-437A-BDBF-1D1BD65B39AE}"/>
                </a:ext>
              </a:extLst>
            </p:cNvPr>
            <p:cNvSpPr txBox="1"/>
            <p:nvPr/>
          </p:nvSpPr>
          <p:spPr>
            <a:xfrm>
              <a:off x="7112688" y="3844558"/>
              <a:ext cx="362600" cy="369332"/>
            </a:xfrm>
            <a:prstGeom prst="rect">
              <a:avLst/>
            </a:prstGeom>
            <a:noFill/>
            <a:ln>
              <a:noFill/>
            </a:ln>
          </p:spPr>
          <p:txBody>
            <a:bodyPr wrap="none" rtlCol="0">
              <a:spAutoFit/>
            </a:bodyPr>
            <a:lstStyle/>
            <a:p>
              <a:r>
                <a:rPr lang="en-US" b="1" dirty="0"/>
                <a:t>6.</a:t>
              </a:r>
              <a:endParaRPr lang="en-CA" b="1" dirty="0"/>
            </a:p>
          </p:txBody>
        </p:sp>
      </p:grpSp>
      <p:sp>
        <p:nvSpPr>
          <p:cNvPr id="20" name="TextBox 19">
            <a:extLst>
              <a:ext uri="{FF2B5EF4-FFF2-40B4-BE49-F238E27FC236}">
                <a16:creationId xmlns:a16="http://schemas.microsoft.com/office/drawing/2014/main" id="{2A0CDF0D-C2E4-4254-9926-DD5414C90E2C}"/>
              </a:ext>
            </a:extLst>
          </p:cNvPr>
          <p:cNvSpPr txBox="1"/>
          <p:nvPr/>
        </p:nvSpPr>
        <p:spPr>
          <a:xfrm>
            <a:off x="8548545" y="423179"/>
            <a:ext cx="3319605" cy="523220"/>
          </a:xfrm>
          <a:prstGeom prst="rect">
            <a:avLst/>
          </a:prstGeom>
          <a:noFill/>
        </p:spPr>
        <p:txBody>
          <a:bodyPr wrap="square" rtlCol="0">
            <a:spAutoFit/>
          </a:bodyPr>
          <a:lstStyle/>
          <a:p>
            <a:r>
              <a:rPr lang="en-US" sz="1400" dirty="0"/>
              <a:t>Option 2 is used when: the Comms date has happened, and SUA is ISSUED</a:t>
            </a:r>
            <a:endParaRPr lang="en-CA" sz="1400" dirty="0"/>
          </a:p>
        </p:txBody>
      </p:sp>
      <p:sp>
        <p:nvSpPr>
          <p:cNvPr id="22" name="TextBox 21">
            <a:extLst>
              <a:ext uri="{FF2B5EF4-FFF2-40B4-BE49-F238E27FC236}">
                <a16:creationId xmlns:a16="http://schemas.microsoft.com/office/drawing/2014/main" id="{09B87D36-E726-4B77-A143-435F080B62B7}"/>
              </a:ext>
            </a:extLst>
          </p:cNvPr>
          <p:cNvSpPr txBox="1"/>
          <p:nvPr/>
        </p:nvSpPr>
        <p:spPr>
          <a:xfrm>
            <a:off x="8548545" y="1147931"/>
            <a:ext cx="3424750" cy="5427127"/>
          </a:xfrm>
          <a:prstGeom prst="rect">
            <a:avLst/>
          </a:prstGeom>
          <a:noFill/>
        </p:spPr>
        <p:txBody>
          <a:bodyPr wrap="square">
            <a:spAutoFit/>
          </a:bodyPr>
          <a:lstStyle/>
          <a:p>
            <a:pPr marL="342900" lvl="0" indent="-342900">
              <a:spcBef>
                <a:spcPts val="600"/>
              </a:spcBef>
              <a:spcAft>
                <a:spcPts val="1000"/>
              </a:spcAft>
              <a:buAutoNum type="arabicPeriod"/>
              <a:tabLst>
                <a:tab pos="228600" algn="l"/>
              </a:tabLst>
            </a:pPr>
            <a:r>
              <a:rPr lang="en-US" sz="1400" dirty="0">
                <a:effectLst/>
                <a:latin typeface="Arial" panose="020B0604020202020204" pitchFamily="34" charset="0"/>
                <a:ea typeface="Source Sans Pro Light" panose="020B0403030403020204" pitchFamily="34" charset="0"/>
                <a:cs typeface="Arial" panose="020B0604020202020204" pitchFamily="34" charset="0"/>
              </a:rPr>
              <a:t>Select ‘Home’</a:t>
            </a:r>
          </a:p>
          <a:p>
            <a:pPr marL="342900" lvl="0" indent="-342900">
              <a:spcBef>
                <a:spcPts val="600"/>
              </a:spcBef>
              <a:spcAft>
                <a:spcPts val="1000"/>
              </a:spcAft>
              <a:buAutoNum type="arabicPeriod"/>
              <a:tabLst>
                <a:tab pos="228600" algn="l"/>
              </a:tabLst>
            </a:pPr>
            <a:r>
              <a:rPr lang="en-US" sz="1400" dirty="0">
                <a:latin typeface="Arial" panose="020B0604020202020204" pitchFamily="34" charset="0"/>
                <a:ea typeface="Source Sans Pro Light" panose="020B0403030403020204" pitchFamily="34" charset="0"/>
                <a:cs typeface="Arial" panose="020B0604020202020204" pitchFamily="34" charset="0"/>
              </a:rPr>
              <a:t>Select ‘Space Use Agreement’</a:t>
            </a:r>
          </a:p>
          <a:p>
            <a:pPr marL="342900" lvl="0" indent="-342900">
              <a:spcBef>
                <a:spcPts val="600"/>
              </a:spcBef>
              <a:spcAft>
                <a:spcPts val="1000"/>
              </a:spcAft>
              <a:buAutoNum type="arabicPeriod"/>
              <a:tabLst>
                <a:tab pos="228600" algn="l"/>
              </a:tabLst>
            </a:pPr>
            <a:r>
              <a:rPr lang="en-US" sz="1400" dirty="0">
                <a:latin typeface="Arial" panose="020B0604020202020204" pitchFamily="34" charset="0"/>
                <a:ea typeface="Source Sans Pro Light" panose="020B0403030403020204" pitchFamily="34" charset="0"/>
                <a:cs typeface="Arial" panose="020B0604020202020204" pitchFamily="34" charset="0"/>
              </a:rPr>
              <a:t>Space Use Agreement data query table will open. Select or Search for the desired SFIS ID</a:t>
            </a:r>
          </a:p>
          <a:p>
            <a:pPr marL="342900" lvl="0" indent="-342900">
              <a:spcBef>
                <a:spcPts val="600"/>
              </a:spcBef>
              <a:spcAft>
                <a:spcPts val="1000"/>
              </a:spcAft>
              <a:buAutoNum type="arabicPeriod"/>
              <a:tabLst>
                <a:tab pos="228600" algn="l"/>
              </a:tabLst>
            </a:pPr>
            <a:r>
              <a:rPr lang="en-US" sz="1400" dirty="0">
                <a:latin typeface="Arial" panose="020B0604020202020204" pitchFamily="34" charset="0"/>
                <a:ea typeface="Source Sans Pro Light" panose="020B0403030403020204" pitchFamily="34" charset="0"/>
                <a:cs typeface="Arial" panose="020B0604020202020204" pitchFamily="34" charset="0"/>
              </a:rPr>
              <a:t>Select ‘Revise’</a:t>
            </a:r>
          </a:p>
          <a:p>
            <a:pPr marL="342900" lvl="0" indent="-342900">
              <a:spcBef>
                <a:spcPts val="600"/>
              </a:spcBef>
              <a:spcAft>
                <a:spcPts val="1000"/>
              </a:spcAft>
              <a:buAutoNum type="arabicPeriod"/>
              <a:tabLst>
                <a:tab pos="228600" algn="l"/>
              </a:tabLst>
            </a:pPr>
            <a:r>
              <a:rPr lang="en-US" sz="1400" dirty="0">
                <a:latin typeface="Arial" panose="020B0604020202020204" pitchFamily="34" charset="0"/>
                <a:ea typeface="Source Sans Pro Light" panose="020B0403030403020204" pitchFamily="34" charset="0"/>
                <a:cs typeface="Arial" panose="020B0604020202020204" pitchFamily="34" charset="0"/>
              </a:rPr>
              <a:t>Enter ‘Future Name’ = Short name of the school/program (i.e. Odre Street PS { }). The curly brackets need to have the SFIS ID filled out inside; the SFIS ID will be available after Create Draft is pressed.  After this number is created it is to be added inside</a:t>
            </a:r>
          </a:p>
          <a:p>
            <a:pPr marL="342900" lvl="0" indent="-342900">
              <a:spcBef>
                <a:spcPts val="600"/>
              </a:spcBef>
              <a:spcAft>
                <a:spcPts val="1000"/>
              </a:spcAft>
              <a:buAutoNum type="arabicPeriod"/>
              <a:tabLst>
                <a:tab pos="228600" algn="l"/>
              </a:tabLst>
            </a:pPr>
            <a:r>
              <a:rPr lang="en-US" sz="1400" dirty="0">
                <a:latin typeface="Arial" panose="020B0604020202020204" pitchFamily="34" charset="0"/>
                <a:ea typeface="Source Sans Pro Light" panose="020B0403030403020204" pitchFamily="34" charset="0"/>
                <a:cs typeface="Arial" panose="020B0604020202020204" pitchFamily="34" charset="0"/>
              </a:rPr>
              <a:t>Select ‘Issue’ and the record will close.  The status of the record will remain in ‘Review in Progress’ until the EDU staff approves this request. Following which the status will change to ‘Active’.</a:t>
            </a:r>
          </a:p>
        </p:txBody>
      </p:sp>
      <p:sp>
        <p:nvSpPr>
          <p:cNvPr id="4" name="Slide Number Placeholder 3">
            <a:extLst>
              <a:ext uri="{FF2B5EF4-FFF2-40B4-BE49-F238E27FC236}">
                <a16:creationId xmlns:a16="http://schemas.microsoft.com/office/drawing/2014/main" id="{D3FBF372-2C3A-45A4-9BFF-7C5FD235361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21</a:t>
            </a:fld>
            <a:endParaRPr lang="en-CA" dirty="0"/>
          </a:p>
        </p:txBody>
      </p:sp>
      <p:sp>
        <p:nvSpPr>
          <p:cNvPr id="25" name="Slide Number Placeholder 7">
            <a:extLst>
              <a:ext uri="{FF2B5EF4-FFF2-40B4-BE49-F238E27FC236}">
                <a16:creationId xmlns:a16="http://schemas.microsoft.com/office/drawing/2014/main" id="{79665FD7-4C50-42C1-9813-E585C357556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084195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A7414208-6880-4BDD-84D3-EDB5C4CB5A98}"/>
              </a:ext>
            </a:extLst>
          </p:cNvPr>
          <p:cNvSpPr txBox="1">
            <a:spLocks noGrp="1"/>
          </p:cNvSpPr>
          <p:nvPr>
            <p:ph type="title" idx="4294967295"/>
          </p:nvPr>
        </p:nvSpPr>
        <p:spPr>
          <a:xfrm>
            <a:off x="19948" y="11053"/>
            <a:ext cx="2916632"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Expiration Date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s 1 and 2 to Edit SUA Expiration Date, as described in the following table.">
            <a:extLst>
              <a:ext uri="{FF2B5EF4-FFF2-40B4-BE49-F238E27FC236}">
                <a16:creationId xmlns:a16="http://schemas.microsoft.com/office/drawing/2014/main" id="{A89B4B30-A31E-F085-79E1-5E4B8005083C}"/>
              </a:ext>
            </a:extLst>
          </p:cNvPr>
          <p:cNvGrpSpPr/>
          <p:nvPr/>
        </p:nvGrpSpPr>
        <p:grpSpPr>
          <a:xfrm>
            <a:off x="0" y="471302"/>
            <a:ext cx="3062549" cy="3853048"/>
            <a:chOff x="0" y="471302"/>
            <a:chExt cx="3062549" cy="3853048"/>
          </a:xfrm>
        </p:grpSpPr>
        <p:pic>
          <p:nvPicPr>
            <p:cNvPr id="31" name="Picture 30" descr="Graphical user interface, text, application&#10;&#10;Description automatically generated">
              <a:extLst>
                <a:ext uri="{FF2B5EF4-FFF2-40B4-BE49-F238E27FC236}">
                  <a16:creationId xmlns:a16="http://schemas.microsoft.com/office/drawing/2014/main" id="{3BBFA156-0A1A-4EF8-A92A-11BF11C53B2A}"/>
                </a:ext>
              </a:extLst>
            </p:cNvPr>
            <p:cNvPicPr>
              <a:picLocks noChangeAspect="1"/>
            </p:cNvPicPr>
            <p:nvPr/>
          </p:nvPicPr>
          <p:blipFill rotWithShape="1">
            <a:blip r:embed="rId2">
              <a:extLst>
                <a:ext uri="{28A0092B-C50C-407E-A947-70E740481C1C}">
                  <a14:useLocalDpi xmlns:a14="http://schemas.microsoft.com/office/drawing/2010/main" val="0"/>
                </a:ext>
              </a:extLst>
            </a:blip>
            <a:srcRect t="6786" r="12310" b="22022"/>
            <a:stretch/>
          </p:blipFill>
          <p:spPr>
            <a:xfrm>
              <a:off x="97604" y="581025"/>
              <a:ext cx="2964945" cy="3743325"/>
            </a:xfrm>
            <a:prstGeom prst="rect">
              <a:avLst/>
            </a:prstGeom>
            <a:ln>
              <a:solidFill>
                <a:schemeClr val="tx1"/>
              </a:solidFill>
            </a:ln>
          </p:spPr>
        </p:pic>
        <p:sp>
          <p:nvSpPr>
            <p:cNvPr id="32" name="Oval 31">
              <a:extLst>
                <a:ext uri="{FF2B5EF4-FFF2-40B4-BE49-F238E27FC236}">
                  <a16:creationId xmlns:a16="http://schemas.microsoft.com/office/drawing/2014/main" id="{F2CACAB4-4176-4A24-A231-D4BF0F969963}"/>
                </a:ext>
              </a:extLst>
            </p:cNvPr>
            <p:cNvSpPr/>
            <p:nvPr/>
          </p:nvSpPr>
          <p:spPr>
            <a:xfrm>
              <a:off x="617300" y="3739365"/>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extBox 32">
              <a:extLst>
                <a:ext uri="{FF2B5EF4-FFF2-40B4-BE49-F238E27FC236}">
                  <a16:creationId xmlns:a16="http://schemas.microsoft.com/office/drawing/2014/main" id="{33FE573B-1A84-4CF4-ADB8-27D5D5568A22}"/>
                </a:ext>
              </a:extLst>
            </p:cNvPr>
            <p:cNvSpPr txBox="1"/>
            <p:nvPr/>
          </p:nvSpPr>
          <p:spPr>
            <a:xfrm>
              <a:off x="387198" y="3508734"/>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34" name="Oval 33">
              <a:extLst>
                <a:ext uri="{FF2B5EF4-FFF2-40B4-BE49-F238E27FC236}">
                  <a16:creationId xmlns:a16="http://schemas.microsoft.com/office/drawing/2014/main" id="{EABD1C49-D758-4E61-A754-E60CFE687FC9}"/>
                </a:ext>
              </a:extLst>
            </p:cNvPr>
            <p:cNvSpPr/>
            <p:nvPr/>
          </p:nvSpPr>
          <p:spPr>
            <a:xfrm>
              <a:off x="0" y="661102"/>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TextBox 34">
              <a:extLst>
                <a:ext uri="{FF2B5EF4-FFF2-40B4-BE49-F238E27FC236}">
                  <a16:creationId xmlns:a16="http://schemas.microsoft.com/office/drawing/2014/main" id="{90B7A2E0-1164-4310-97B1-F54D4D269F93}"/>
                </a:ext>
              </a:extLst>
            </p:cNvPr>
            <p:cNvSpPr txBox="1"/>
            <p:nvPr/>
          </p:nvSpPr>
          <p:spPr>
            <a:xfrm>
              <a:off x="768295" y="471302"/>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Screen capture of steps 3 to 5 to Edit SUA Expiration Date, as described in the following table.">
            <a:extLst>
              <a:ext uri="{FF2B5EF4-FFF2-40B4-BE49-F238E27FC236}">
                <a16:creationId xmlns:a16="http://schemas.microsoft.com/office/drawing/2014/main" id="{3ACE4CC9-9C8B-DB82-C73F-81585D5DF86E}"/>
              </a:ext>
            </a:extLst>
          </p:cNvPr>
          <p:cNvGrpSpPr/>
          <p:nvPr/>
        </p:nvGrpSpPr>
        <p:grpSpPr>
          <a:xfrm>
            <a:off x="3160153" y="581025"/>
            <a:ext cx="8934241" cy="3738732"/>
            <a:chOff x="3160153" y="581025"/>
            <a:chExt cx="8934241" cy="3738732"/>
          </a:xfrm>
        </p:grpSpPr>
        <p:pic>
          <p:nvPicPr>
            <p:cNvPr id="36" name="Picture 35" descr="Graphical user interface&#10;&#10;Description automatically generated">
              <a:extLst>
                <a:ext uri="{FF2B5EF4-FFF2-40B4-BE49-F238E27FC236}">
                  <a16:creationId xmlns:a16="http://schemas.microsoft.com/office/drawing/2014/main" id="{6C9D6CC4-972A-4603-BEC3-CAECC77CEBF4}"/>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5246" b="6354"/>
            <a:stretch/>
          </p:blipFill>
          <p:spPr>
            <a:xfrm>
              <a:off x="3160153" y="581025"/>
              <a:ext cx="8934241" cy="3738732"/>
            </a:xfrm>
            <a:prstGeom prst="rect">
              <a:avLst/>
            </a:prstGeom>
            <a:ln>
              <a:solidFill>
                <a:schemeClr val="tx1"/>
              </a:solidFill>
            </a:ln>
          </p:spPr>
        </p:pic>
        <p:sp>
          <p:nvSpPr>
            <p:cNvPr id="37" name="Oval 36">
              <a:extLst>
                <a:ext uri="{FF2B5EF4-FFF2-40B4-BE49-F238E27FC236}">
                  <a16:creationId xmlns:a16="http://schemas.microsoft.com/office/drawing/2014/main" id="{0A215AE2-8622-482F-88A0-99CE23C1D951}"/>
                </a:ext>
              </a:extLst>
            </p:cNvPr>
            <p:cNvSpPr/>
            <p:nvPr/>
          </p:nvSpPr>
          <p:spPr>
            <a:xfrm>
              <a:off x="11250200" y="1467064"/>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Oval 37">
              <a:extLst>
                <a:ext uri="{FF2B5EF4-FFF2-40B4-BE49-F238E27FC236}">
                  <a16:creationId xmlns:a16="http://schemas.microsoft.com/office/drawing/2014/main" id="{4C951707-F143-4614-9406-0660A1ADC8D2}"/>
                </a:ext>
              </a:extLst>
            </p:cNvPr>
            <p:cNvSpPr/>
            <p:nvPr/>
          </p:nvSpPr>
          <p:spPr>
            <a:xfrm>
              <a:off x="5251806" y="2050979"/>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TextBox 38">
              <a:extLst>
                <a:ext uri="{FF2B5EF4-FFF2-40B4-BE49-F238E27FC236}">
                  <a16:creationId xmlns:a16="http://schemas.microsoft.com/office/drawing/2014/main" id="{10752C55-0C4D-4741-918A-902BEA59961D}"/>
                </a:ext>
              </a:extLst>
            </p:cNvPr>
            <p:cNvSpPr txBox="1"/>
            <p:nvPr/>
          </p:nvSpPr>
          <p:spPr>
            <a:xfrm>
              <a:off x="5764007" y="1681647"/>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0" name="TextBox 39">
              <a:extLst>
                <a:ext uri="{FF2B5EF4-FFF2-40B4-BE49-F238E27FC236}">
                  <a16:creationId xmlns:a16="http://schemas.microsoft.com/office/drawing/2014/main" id="{61AD2213-C3C7-4CDE-A396-C6D7E3F4AD41}"/>
                </a:ext>
              </a:extLst>
            </p:cNvPr>
            <p:cNvSpPr txBox="1"/>
            <p:nvPr/>
          </p:nvSpPr>
          <p:spPr>
            <a:xfrm>
              <a:off x="11152596" y="1097732"/>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1" name="Oval 40">
              <a:extLst>
                <a:ext uri="{FF2B5EF4-FFF2-40B4-BE49-F238E27FC236}">
                  <a16:creationId xmlns:a16="http://schemas.microsoft.com/office/drawing/2014/main" id="{445CE92F-9B90-4A07-9F86-0090AFAA47D5}"/>
                </a:ext>
              </a:extLst>
            </p:cNvPr>
            <p:cNvSpPr/>
            <p:nvPr/>
          </p:nvSpPr>
          <p:spPr>
            <a:xfrm>
              <a:off x="5101114" y="2648540"/>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08820D94-4B58-4827-8A10-DE94AB263338}"/>
                </a:ext>
              </a:extLst>
            </p:cNvPr>
            <p:cNvSpPr txBox="1"/>
            <p:nvPr/>
          </p:nvSpPr>
          <p:spPr>
            <a:xfrm>
              <a:off x="4738514" y="2605895"/>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pSp>
        <p:nvGrpSpPr>
          <p:cNvPr id="5" name="Group 4" descr="Screen captures of step 6 to Edit SUA Expiration Date, as described in the following table.&#10;&#10;Screen captures of steps 7 and 8 to Edit SUA Expiration Date, as described in the following table.&#10;&#10;">
            <a:extLst>
              <a:ext uri="{FF2B5EF4-FFF2-40B4-BE49-F238E27FC236}">
                <a16:creationId xmlns:a16="http://schemas.microsoft.com/office/drawing/2014/main" id="{5BBA1D17-7B23-515D-66C5-CC5180271D88}"/>
              </a:ext>
            </a:extLst>
          </p:cNvPr>
          <p:cNvGrpSpPr/>
          <p:nvPr/>
        </p:nvGrpSpPr>
        <p:grpSpPr>
          <a:xfrm>
            <a:off x="97602" y="4471240"/>
            <a:ext cx="7074227" cy="1805363"/>
            <a:chOff x="97602" y="4471240"/>
            <a:chExt cx="7074227" cy="1805363"/>
          </a:xfrm>
        </p:grpSpPr>
        <p:pic>
          <p:nvPicPr>
            <p:cNvPr id="30" name="Picture 29" descr="Graphical user interface, text, application, email&#10;&#10;Description automatically generated">
              <a:extLst>
                <a:ext uri="{FF2B5EF4-FFF2-40B4-BE49-F238E27FC236}">
                  <a16:creationId xmlns:a16="http://schemas.microsoft.com/office/drawing/2014/main" id="{05DFADD0-FAF4-423E-AD8C-A801ECB4C2F5}"/>
                </a:ext>
              </a:extLst>
            </p:cNvPr>
            <p:cNvPicPr>
              <a:picLocks noChangeAspect="1"/>
            </p:cNvPicPr>
            <p:nvPr/>
          </p:nvPicPr>
          <p:blipFill rotWithShape="1">
            <a:blip r:embed="rId4">
              <a:extLst>
                <a:ext uri="{28A0092B-C50C-407E-A947-70E740481C1C}">
                  <a14:useLocalDpi xmlns:a14="http://schemas.microsoft.com/office/drawing/2010/main" val="0"/>
                </a:ext>
              </a:extLst>
            </a:blip>
            <a:srcRect b="60108"/>
            <a:stretch/>
          </p:blipFill>
          <p:spPr>
            <a:xfrm>
              <a:off x="97604" y="4471240"/>
              <a:ext cx="7074225" cy="928205"/>
            </a:xfrm>
            <a:prstGeom prst="rect">
              <a:avLst/>
            </a:prstGeom>
            <a:ln>
              <a:solidFill>
                <a:schemeClr val="tx1"/>
              </a:solidFill>
            </a:ln>
          </p:spPr>
        </p:pic>
        <p:sp>
          <p:nvSpPr>
            <p:cNvPr id="43" name="Oval 42">
              <a:extLst>
                <a:ext uri="{FF2B5EF4-FFF2-40B4-BE49-F238E27FC236}">
                  <a16:creationId xmlns:a16="http://schemas.microsoft.com/office/drawing/2014/main" id="{DD3323F8-4AE9-420F-822B-4EB967C02ECD}"/>
                </a:ext>
              </a:extLst>
            </p:cNvPr>
            <p:cNvSpPr/>
            <p:nvPr/>
          </p:nvSpPr>
          <p:spPr>
            <a:xfrm>
              <a:off x="5708486" y="4806853"/>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TextBox 43">
              <a:extLst>
                <a:ext uri="{FF2B5EF4-FFF2-40B4-BE49-F238E27FC236}">
                  <a16:creationId xmlns:a16="http://schemas.microsoft.com/office/drawing/2014/main" id="{33EA45A6-48ED-4B07-8227-0F2B7B2D1C0F}"/>
                </a:ext>
              </a:extLst>
            </p:cNvPr>
            <p:cNvSpPr txBox="1"/>
            <p:nvPr/>
          </p:nvSpPr>
          <p:spPr>
            <a:xfrm>
              <a:off x="5828884" y="5030113"/>
              <a:ext cx="362600" cy="369332"/>
            </a:xfrm>
            <a:prstGeom prst="rect">
              <a:avLst/>
            </a:prstGeom>
            <a:noFill/>
            <a:ln>
              <a:solidFill>
                <a:schemeClr val="tx1"/>
              </a:solidFill>
            </a:ln>
          </p:spPr>
          <p:txBody>
            <a:bodyPr wrap="none" rtlCol="0">
              <a:spAutoFit/>
            </a:bodyPr>
            <a:lstStyle/>
            <a:p>
              <a:r>
                <a:rPr lang="en-US" dirty="0"/>
                <a:t>6.</a:t>
              </a:r>
              <a:endParaRPr lang="en-CA" dirty="0"/>
            </a:p>
          </p:txBody>
        </p:sp>
        <p:pic>
          <p:nvPicPr>
            <p:cNvPr id="45" name="Picture 44" descr="Graphical user interface, application, Word&#10;&#10;Description automatically generated">
              <a:extLst>
                <a:ext uri="{FF2B5EF4-FFF2-40B4-BE49-F238E27FC236}">
                  <a16:creationId xmlns:a16="http://schemas.microsoft.com/office/drawing/2014/main" id="{2190CCA6-88DA-4DA2-A200-BDE3B6D016FD}"/>
                </a:ext>
              </a:extLst>
            </p:cNvPr>
            <p:cNvPicPr>
              <a:picLocks noChangeAspect="1"/>
            </p:cNvPicPr>
            <p:nvPr/>
          </p:nvPicPr>
          <p:blipFill rotWithShape="1">
            <a:blip r:embed="rId5">
              <a:extLst>
                <a:ext uri="{28A0092B-C50C-407E-A947-70E740481C1C}">
                  <a14:useLocalDpi xmlns:a14="http://schemas.microsoft.com/office/drawing/2010/main" val="0"/>
                </a:ext>
              </a:extLst>
            </a:blip>
            <a:srcRect b="20157"/>
            <a:stretch/>
          </p:blipFill>
          <p:spPr>
            <a:xfrm>
              <a:off x="97604" y="5399445"/>
              <a:ext cx="7074224" cy="877158"/>
            </a:xfrm>
            <a:prstGeom prst="rect">
              <a:avLst/>
            </a:prstGeom>
            <a:ln>
              <a:solidFill>
                <a:schemeClr val="tx1"/>
              </a:solidFill>
            </a:ln>
          </p:spPr>
        </p:pic>
        <p:sp>
          <p:nvSpPr>
            <p:cNvPr id="46" name="Oval 45">
              <a:extLst>
                <a:ext uri="{FF2B5EF4-FFF2-40B4-BE49-F238E27FC236}">
                  <a16:creationId xmlns:a16="http://schemas.microsoft.com/office/drawing/2014/main" id="{6CBD2266-3D1D-4774-9FA1-644FC84C0A71}"/>
                </a:ext>
              </a:extLst>
            </p:cNvPr>
            <p:cNvSpPr/>
            <p:nvPr/>
          </p:nvSpPr>
          <p:spPr>
            <a:xfrm>
              <a:off x="97602" y="5399446"/>
              <a:ext cx="1347857"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Oval 46">
              <a:extLst>
                <a:ext uri="{FF2B5EF4-FFF2-40B4-BE49-F238E27FC236}">
                  <a16:creationId xmlns:a16="http://schemas.microsoft.com/office/drawing/2014/main" id="{C96A8760-0006-4EA9-856A-BCF3340BF54D}"/>
                </a:ext>
              </a:extLst>
            </p:cNvPr>
            <p:cNvSpPr/>
            <p:nvPr/>
          </p:nvSpPr>
          <p:spPr>
            <a:xfrm>
              <a:off x="5426541" y="5569307"/>
              <a:ext cx="1529886"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9" name="TextBox 48">
              <a:extLst>
                <a:ext uri="{FF2B5EF4-FFF2-40B4-BE49-F238E27FC236}">
                  <a16:creationId xmlns:a16="http://schemas.microsoft.com/office/drawing/2014/main" id="{AC42F882-8DAD-4011-B3A7-DEBDFB99B0E2}"/>
                </a:ext>
              </a:extLst>
            </p:cNvPr>
            <p:cNvSpPr txBox="1"/>
            <p:nvPr/>
          </p:nvSpPr>
          <p:spPr>
            <a:xfrm>
              <a:off x="5195457" y="5309819"/>
              <a:ext cx="362600" cy="369332"/>
            </a:xfrm>
            <a:prstGeom prst="rect">
              <a:avLst/>
            </a:prstGeom>
            <a:noFill/>
            <a:ln>
              <a:solidFill>
                <a:schemeClr val="tx1"/>
              </a:solidFill>
            </a:ln>
          </p:spPr>
          <p:txBody>
            <a:bodyPr wrap="none" rtlCol="0">
              <a:spAutoFit/>
            </a:bodyPr>
            <a:lstStyle/>
            <a:p>
              <a:r>
                <a:rPr lang="en-US" dirty="0"/>
                <a:t>8.</a:t>
              </a:r>
              <a:endParaRPr lang="en-CA" dirty="0"/>
            </a:p>
          </p:txBody>
        </p:sp>
        <p:sp>
          <p:nvSpPr>
            <p:cNvPr id="50" name="TextBox 49">
              <a:extLst>
                <a:ext uri="{FF2B5EF4-FFF2-40B4-BE49-F238E27FC236}">
                  <a16:creationId xmlns:a16="http://schemas.microsoft.com/office/drawing/2014/main" id="{3ECC9F8B-6355-4529-B097-B9BA860CDFD1}"/>
                </a:ext>
              </a:extLst>
            </p:cNvPr>
            <p:cNvSpPr txBox="1"/>
            <p:nvPr/>
          </p:nvSpPr>
          <p:spPr>
            <a:xfrm>
              <a:off x="1534987" y="5369352"/>
              <a:ext cx="362600" cy="369332"/>
            </a:xfrm>
            <a:prstGeom prst="rect">
              <a:avLst/>
            </a:prstGeom>
            <a:noFill/>
            <a:ln>
              <a:solidFill>
                <a:schemeClr val="tx1"/>
              </a:solidFill>
            </a:ln>
          </p:spPr>
          <p:txBody>
            <a:bodyPr wrap="none" rtlCol="0">
              <a:spAutoFit/>
            </a:bodyPr>
            <a:lstStyle/>
            <a:p>
              <a:r>
                <a:rPr lang="en-US" dirty="0"/>
                <a:t>7.</a:t>
              </a:r>
              <a:endParaRPr lang="en-CA" dirty="0"/>
            </a:p>
          </p:txBody>
        </p:sp>
      </p:grpSp>
      <p:graphicFrame>
        <p:nvGraphicFramePr>
          <p:cNvPr id="51" name="Table 50">
            <a:extLst>
              <a:ext uri="{FF2B5EF4-FFF2-40B4-BE49-F238E27FC236}">
                <a16:creationId xmlns:a16="http://schemas.microsoft.com/office/drawing/2014/main" id="{D0CAD4BE-F5FE-4168-80BC-55B7E1025229}"/>
              </a:ext>
            </a:extLst>
          </p:cNvPr>
          <p:cNvGraphicFramePr>
            <a:graphicFrameLocks noGrp="1"/>
          </p:cNvGraphicFramePr>
          <p:nvPr>
            <p:extLst>
              <p:ext uri="{D42A27DB-BD31-4B8C-83A1-F6EECF244321}">
                <p14:modId xmlns:p14="http://schemas.microsoft.com/office/powerpoint/2010/main" val="147705315"/>
              </p:ext>
            </p:extLst>
          </p:nvPr>
        </p:nvGraphicFramePr>
        <p:xfrm>
          <a:off x="7448263" y="4457424"/>
          <a:ext cx="4646129" cy="1920240"/>
        </p:xfrm>
        <a:graphic>
          <a:graphicData uri="http://schemas.openxmlformats.org/drawingml/2006/table">
            <a:tbl>
              <a:tblPr firstRow="1">
                <a:tableStyleId>{5940675A-B579-460E-94D1-54222C63F5DA}</a:tableStyleId>
              </a:tblPr>
              <a:tblGrid>
                <a:gridCol w="4646129">
                  <a:extLst>
                    <a:ext uri="{9D8B030D-6E8A-4147-A177-3AD203B41FA5}">
                      <a16:colId xmlns:a16="http://schemas.microsoft.com/office/drawing/2014/main" val="1511043973"/>
                    </a:ext>
                  </a:extLst>
                </a:gridCol>
              </a:tblGrid>
              <a:tr h="81140">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8023597"/>
                  </a:ext>
                </a:extLst>
              </a:tr>
              <a:tr h="71104">
                <a:tc>
                  <a:txBody>
                    <a:bodyPr/>
                    <a:lstStyle/>
                    <a:p>
                      <a:pPr algn="l" fontAlgn="b"/>
                      <a:r>
                        <a:rPr lang="en-CA" sz="1400" u="none" strike="noStrike" dirty="0">
                          <a:effectLst/>
                        </a:rPr>
                        <a:t>2.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9260125"/>
                  </a:ext>
                </a:extLst>
              </a:tr>
              <a:tr h="71104">
                <a:tc>
                  <a:txBody>
                    <a:bodyPr/>
                    <a:lstStyle/>
                    <a:p>
                      <a:pPr algn="l" fontAlgn="b"/>
                      <a:r>
                        <a:rPr lang="en-CA" sz="1400" u="none" strike="noStrike" dirty="0">
                          <a:effectLst/>
                        </a:rPr>
                        <a:t>3.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5816604"/>
                  </a:ext>
                </a:extLst>
              </a:tr>
              <a:tr h="71104">
                <a:tc>
                  <a:txBody>
                    <a:bodyPr/>
                    <a:lstStyle/>
                    <a:p>
                      <a:pPr algn="l" fontAlgn="b"/>
                      <a:r>
                        <a:rPr lang="en-CA" sz="1400" u="none" strike="noStrike" dirty="0">
                          <a:effectLst/>
                        </a:rPr>
                        <a:t>4.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918592"/>
                  </a:ext>
                </a:extLst>
              </a:tr>
              <a:tr h="121710">
                <a:tc>
                  <a:txBody>
                    <a:bodyPr/>
                    <a:lstStyle/>
                    <a:p>
                      <a:pPr algn="l" fontAlgn="b"/>
                      <a:r>
                        <a:rPr lang="en-CA" sz="1400" u="none" strike="noStrike" dirty="0">
                          <a:effectLst/>
                        </a:rPr>
                        <a:t>5.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021397"/>
                  </a:ext>
                </a:extLst>
              </a:tr>
              <a:tr h="202849">
                <a:tc>
                  <a:txBody>
                    <a:bodyPr/>
                    <a:lstStyle/>
                    <a:p>
                      <a:pPr algn="l" fontAlgn="b"/>
                      <a:r>
                        <a:rPr lang="en-CA" sz="1400" u="none" strike="noStrike" dirty="0">
                          <a:effectLst/>
                        </a:rPr>
                        <a:t>6.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1162562"/>
                  </a:ext>
                </a:extLst>
              </a:tr>
              <a:tr h="81140">
                <a:tc>
                  <a:txBody>
                    <a:bodyPr/>
                    <a:lstStyle/>
                    <a:p>
                      <a:pPr algn="l" fontAlgn="b"/>
                      <a:r>
                        <a:rPr lang="en-CA" sz="1400" u="none" strike="noStrike" dirty="0">
                          <a:effectLst/>
                        </a:rPr>
                        <a:t>7. navigate to the 'SUA Dates' section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2578649"/>
                  </a:ext>
                </a:extLst>
              </a:tr>
              <a:tr h="81140">
                <a:tc>
                  <a:txBody>
                    <a:bodyPr/>
                    <a:lstStyle/>
                    <a:p>
                      <a:pPr algn="l" fontAlgn="b"/>
                      <a:r>
                        <a:rPr lang="en-CA" sz="1400" u="none" strike="noStrike" dirty="0">
                          <a:effectLst/>
                        </a:rPr>
                        <a:t>8. Enter Date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775791"/>
                  </a:ext>
                </a:extLst>
              </a:tr>
              <a:tr h="71104">
                <a:tc>
                  <a:txBody>
                    <a:bodyPr/>
                    <a:lstStyle/>
                    <a:p>
                      <a:pPr algn="l" fontAlgn="b"/>
                      <a:r>
                        <a:rPr lang="en-CA" sz="1400" u="none" strike="noStrike" dirty="0">
                          <a:effectLst/>
                        </a:rPr>
                        <a:t>Select 'Issue' if no other edits are needed on the SUA form</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302143"/>
                  </a:ext>
                </a:extLst>
              </a:tr>
            </a:tbl>
          </a:graphicData>
        </a:graphic>
      </p:graphicFrame>
      <p:sp>
        <p:nvSpPr>
          <p:cNvPr id="2" name="Slide Number Placeholder 1">
            <a:extLst>
              <a:ext uri="{FF2B5EF4-FFF2-40B4-BE49-F238E27FC236}">
                <a16:creationId xmlns:a16="http://schemas.microsoft.com/office/drawing/2014/main" id="{E1D63C8B-FE7C-41DF-BA17-E13E71C8AAD1}"/>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22</a:t>
            </a:fld>
            <a:endParaRPr lang="en-CA" dirty="0"/>
          </a:p>
        </p:txBody>
      </p:sp>
      <p:sp>
        <p:nvSpPr>
          <p:cNvPr id="52" name="Slide Number Placeholder 7">
            <a:extLst>
              <a:ext uri="{FF2B5EF4-FFF2-40B4-BE49-F238E27FC236}">
                <a16:creationId xmlns:a16="http://schemas.microsoft.com/office/drawing/2014/main" id="{EFF25E40-E62D-43D0-B3F7-94FC0759391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1974910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B6363640-65F9-4B4A-AB30-BA08F88025FC}"/>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Division Program moved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s 1 and 2 for a Division Program moved, as described in the following table.">
            <a:extLst>
              <a:ext uri="{FF2B5EF4-FFF2-40B4-BE49-F238E27FC236}">
                <a16:creationId xmlns:a16="http://schemas.microsoft.com/office/drawing/2014/main" id="{43FF9DED-8BC4-BF7B-8571-DA627E05D17D}"/>
              </a:ext>
            </a:extLst>
          </p:cNvPr>
          <p:cNvGrpSpPr/>
          <p:nvPr/>
        </p:nvGrpSpPr>
        <p:grpSpPr>
          <a:xfrm>
            <a:off x="76200" y="821612"/>
            <a:ext cx="2647950" cy="3016405"/>
            <a:chOff x="76200" y="821612"/>
            <a:chExt cx="2647950" cy="3016405"/>
          </a:xfrm>
        </p:grpSpPr>
        <p:pic>
          <p:nvPicPr>
            <p:cNvPr id="35" name="Picture 34" descr="Graphical user interface, application&#10;&#10;Description automatically generated">
              <a:extLst>
                <a:ext uri="{FF2B5EF4-FFF2-40B4-BE49-F238E27FC236}">
                  <a16:creationId xmlns:a16="http://schemas.microsoft.com/office/drawing/2014/main" id="{C7FDB7C3-C51F-42CA-81E7-D83E67946925}"/>
                </a:ext>
              </a:extLst>
            </p:cNvPr>
            <p:cNvPicPr>
              <a:picLocks noChangeAspect="1"/>
            </p:cNvPicPr>
            <p:nvPr/>
          </p:nvPicPr>
          <p:blipFill rotWithShape="1">
            <a:blip r:embed="rId2">
              <a:extLst>
                <a:ext uri="{28A0092B-C50C-407E-A947-70E740481C1C}">
                  <a14:useLocalDpi xmlns:a14="http://schemas.microsoft.com/office/drawing/2010/main" val="0"/>
                </a:ext>
              </a:extLst>
            </a:blip>
            <a:srcRect r="28277"/>
            <a:stretch/>
          </p:blipFill>
          <p:spPr>
            <a:xfrm>
              <a:off x="214540" y="821612"/>
              <a:ext cx="2509610" cy="3016405"/>
            </a:xfrm>
            <a:prstGeom prst="rect">
              <a:avLst/>
            </a:prstGeom>
            <a:ln>
              <a:solidFill>
                <a:schemeClr val="tx1"/>
              </a:solidFill>
            </a:ln>
          </p:spPr>
        </p:pic>
        <p:sp>
          <p:nvSpPr>
            <p:cNvPr id="36" name="Oval 35">
              <a:extLst>
                <a:ext uri="{FF2B5EF4-FFF2-40B4-BE49-F238E27FC236}">
                  <a16:creationId xmlns:a16="http://schemas.microsoft.com/office/drawing/2014/main" id="{CFAD8BC5-36CC-442D-8579-BB4343D4F7B4}"/>
                </a:ext>
              </a:extLst>
            </p:cNvPr>
            <p:cNvSpPr/>
            <p:nvPr/>
          </p:nvSpPr>
          <p:spPr>
            <a:xfrm>
              <a:off x="722075" y="2041800"/>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TextBox 46">
              <a:extLst>
                <a:ext uri="{FF2B5EF4-FFF2-40B4-BE49-F238E27FC236}">
                  <a16:creationId xmlns:a16="http://schemas.microsoft.com/office/drawing/2014/main" id="{DA646A3C-234F-4E56-A05D-28FDB4F21709}"/>
                </a:ext>
              </a:extLst>
            </p:cNvPr>
            <p:cNvSpPr txBox="1"/>
            <p:nvPr/>
          </p:nvSpPr>
          <p:spPr>
            <a:xfrm>
              <a:off x="549123" y="1811169"/>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48" name="Oval 47">
              <a:extLst>
                <a:ext uri="{FF2B5EF4-FFF2-40B4-BE49-F238E27FC236}">
                  <a16:creationId xmlns:a16="http://schemas.microsoft.com/office/drawing/2014/main" id="{AF0C29A2-4427-40B2-B216-D61B34A4A001}"/>
                </a:ext>
              </a:extLst>
            </p:cNvPr>
            <p:cNvSpPr/>
            <p:nvPr/>
          </p:nvSpPr>
          <p:spPr>
            <a:xfrm>
              <a:off x="76200" y="1011412"/>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9" name="TextBox 48">
              <a:extLst>
                <a:ext uri="{FF2B5EF4-FFF2-40B4-BE49-F238E27FC236}">
                  <a16:creationId xmlns:a16="http://schemas.microsoft.com/office/drawing/2014/main" id="{09B1296C-7C66-499B-8DC3-A4D77B57D86E}"/>
                </a:ext>
              </a:extLst>
            </p:cNvPr>
            <p:cNvSpPr txBox="1"/>
            <p:nvPr/>
          </p:nvSpPr>
          <p:spPr>
            <a:xfrm>
              <a:off x="844495" y="821612"/>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Screen capture of steps 3 and 4 for a Division Program moved, as described in the following table.">
            <a:extLst>
              <a:ext uri="{FF2B5EF4-FFF2-40B4-BE49-F238E27FC236}">
                <a16:creationId xmlns:a16="http://schemas.microsoft.com/office/drawing/2014/main" id="{5BA791F4-543C-88B3-E860-8789549E24DF}"/>
              </a:ext>
            </a:extLst>
          </p:cNvPr>
          <p:cNvGrpSpPr/>
          <p:nvPr/>
        </p:nvGrpSpPr>
        <p:grpSpPr>
          <a:xfrm>
            <a:off x="2835220" y="821612"/>
            <a:ext cx="5283472" cy="2660787"/>
            <a:chOff x="2835220" y="821612"/>
            <a:chExt cx="5283472" cy="2660787"/>
          </a:xfrm>
        </p:grpSpPr>
        <p:pic>
          <p:nvPicPr>
            <p:cNvPr id="51" name="Picture 50" descr="Graphical user interface, application, Teams&#10;&#10;Description automatically generated">
              <a:extLst>
                <a:ext uri="{FF2B5EF4-FFF2-40B4-BE49-F238E27FC236}">
                  <a16:creationId xmlns:a16="http://schemas.microsoft.com/office/drawing/2014/main" id="{A88892B4-7F59-4AB0-8D23-CA29A5EFB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20" y="821612"/>
              <a:ext cx="5283472" cy="2660787"/>
            </a:xfrm>
            <a:prstGeom prst="rect">
              <a:avLst/>
            </a:prstGeom>
            <a:ln>
              <a:solidFill>
                <a:schemeClr val="tx1"/>
              </a:solidFill>
            </a:ln>
          </p:spPr>
        </p:pic>
        <p:sp>
          <p:nvSpPr>
            <p:cNvPr id="52" name="Oval 51">
              <a:extLst>
                <a:ext uri="{FF2B5EF4-FFF2-40B4-BE49-F238E27FC236}">
                  <a16:creationId xmlns:a16="http://schemas.microsoft.com/office/drawing/2014/main" id="{76366628-BBB0-4E11-9D3A-C2DC2C4C5515}"/>
                </a:ext>
              </a:extLst>
            </p:cNvPr>
            <p:cNvSpPr/>
            <p:nvPr/>
          </p:nvSpPr>
          <p:spPr>
            <a:xfrm>
              <a:off x="4163626" y="2293928"/>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3" name="TextBox 52">
              <a:extLst>
                <a:ext uri="{FF2B5EF4-FFF2-40B4-BE49-F238E27FC236}">
                  <a16:creationId xmlns:a16="http://schemas.microsoft.com/office/drawing/2014/main" id="{E471328E-0C85-49CE-8EA9-321946D241B5}"/>
                </a:ext>
              </a:extLst>
            </p:cNvPr>
            <p:cNvSpPr txBox="1"/>
            <p:nvPr/>
          </p:nvSpPr>
          <p:spPr>
            <a:xfrm>
              <a:off x="3772452" y="2229727"/>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54" name="Oval 53">
              <a:extLst>
                <a:ext uri="{FF2B5EF4-FFF2-40B4-BE49-F238E27FC236}">
                  <a16:creationId xmlns:a16="http://schemas.microsoft.com/office/drawing/2014/main" id="{983E7731-CB85-48EF-9EA0-F5743F620A6B}"/>
                </a:ext>
              </a:extLst>
            </p:cNvPr>
            <p:cNvSpPr/>
            <p:nvPr/>
          </p:nvSpPr>
          <p:spPr>
            <a:xfrm>
              <a:off x="4135052" y="2783200"/>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74614181-3B01-4C8A-953F-7056BF8EBC89}"/>
                </a:ext>
              </a:extLst>
            </p:cNvPr>
            <p:cNvSpPr txBox="1"/>
            <p:nvPr/>
          </p:nvSpPr>
          <p:spPr>
            <a:xfrm>
              <a:off x="3772452" y="2730315"/>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pSp>
        <p:nvGrpSpPr>
          <p:cNvPr id="5" name="Group 4" descr="Screen capture of step 5 for a Division Program moved, as described in the following table.">
            <a:extLst>
              <a:ext uri="{FF2B5EF4-FFF2-40B4-BE49-F238E27FC236}">
                <a16:creationId xmlns:a16="http://schemas.microsoft.com/office/drawing/2014/main" id="{578847AB-4869-A80A-5189-5BF3E79DCE28}"/>
              </a:ext>
            </a:extLst>
          </p:cNvPr>
          <p:cNvGrpSpPr/>
          <p:nvPr/>
        </p:nvGrpSpPr>
        <p:grpSpPr>
          <a:xfrm>
            <a:off x="8212227" y="819569"/>
            <a:ext cx="3881886" cy="3203114"/>
            <a:chOff x="8212227" y="819569"/>
            <a:chExt cx="3881886" cy="3203114"/>
          </a:xfrm>
        </p:grpSpPr>
        <p:pic>
          <p:nvPicPr>
            <p:cNvPr id="55" name="Picture 54" descr="Graphical user interface, text, application&#10;&#10;Description automatically generated">
              <a:extLst>
                <a:ext uri="{FF2B5EF4-FFF2-40B4-BE49-F238E27FC236}">
                  <a16:creationId xmlns:a16="http://schemas.microsoft.com/office/drawing/2014/main" id="{A585B83C-2921-42DE-9076-BF96842F9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2227" y="819569"/>
              <a:ext cx="3881886" cy="2719118"/>
            </a:xfrm>
            <a:prstGeom prst="rect">
              <a:avLst/>
            </a:prstGeom>
            <a:solidFill>
              <a:schemeClr val="accent2"/>
            </a:solidFill>
            <a:ln>
              <a:solidFill>
                <a:schemeClr val="tx1"/>
              </a:solidFill>
            </a:ln>
          </p:spPr>
        </p:pic>
        <p:sp>
          <p:nvSpPr>
            <p:cNvPr id="56" name="TextBox 55">
              <a:extLst>
                <a:ext uri="{FF2B5EF4-FFF2-40B4-BE49-F238E27FC236}">
                  <a16:creationId xmlns:a16="http://schemas.microsoft.com/office/drawing/2014/main" id="{B7D67B15-CFA4-47F7-A31B-A1E4C58D949D}"/>
                </a:ext>
              </a:extLst>
            </p:cNvPr>
            <p:cNvSpPr txBox="1"/>
            <p:nvPr/>
          </p:nvSpPr>
          <p:spPr>
            <a:xfrm>
              <a:off x="8783944" y="3653351"/>
              <a:ext cx="527299" cy="369332"/>
            </a:xfrm>
            <a:prstGeom prst="rect">
              <a:avLst/>
            </a:prstGeom>
            <a:noFill/>
            <a:ln>
              <a:solidFill>
                <a:schemeClr val="tx1"/>
              </a:solidFill>
            </a:ln>
          </p:spPr>
          <p:txBody>
            <a:bodyPr wrap="square">
              <a:spAutoFit/>
            </a:bodyPr>
            <a:lstStyle/>
            <a:p>
              <a:r>
                <a:rPr lang="en-US" b="1" dirty="0"/>
                <a:t>5. </a:t>
              </a:r>
              <a:endParaRPr lang="en-CA" b="1" dirty="0"/>
            </a:p>
          </p:txBody>
        </p:sp>
      </p:grpSp>
      <p:graphicFrame>
        <p:nvGraphicFramePr>
          <p:cNvPr id="58" name="Table 57">
            <a:extLst>
              <a:ext uri="{FF2B5EF4-FFF2-40B4-BE49-F238E27FC236}">
                <a16:creationId xmlns:a16="http://schemas.microsoft.com/office/drawing/2014/main" id="{F715DCD9-09DE-4DBD-977C-4D0DAC044375}"/>
              </a:ext>
            </a:extLst>
          </p:cNvPr>
          <p:cNvGraphicFramePr>
            <a:graphicFrameLocks noGrp="1"/>
          </p:cNvGraphicFramePr>
          <p:nvPr>
            <p:extLst>
              <p:ext uri="{D42A27DB-BD31-4B8C-83A1-F6EECF244321}">
                <p14:modId xmlns:p14="http://schemas.microsoft.com/office/powerpoint/2010/main" val="135318640"/>
              </p:ext>
            </p:extLst>
          </p:nvPr>
        </p:nvGraphicFramePr>
        <p:xfrm>
          <a:off x="2835220" y="4194623"/>
          <a:ext cx="5283472" cy="1520184"/>
        </p:xfrm>
        <a:graphic>
          <a:graphicData uri="http://schemas.openxmlformats.org/drawingml/2006/table">
            <a:tbl>
              <a:tblPr firstRow="1">
                <a:tableStyleId>{5940675A-B579-460E-94D1-54222C63F5DA}</a:tableStyleId>
              </a:tblPr>
              <a:tblGrid>
                <a:gridCol w="5283472">
                  <a:extLst>
                    <a:ext uri="{9D8B030D-6E8A-4147-A177-3AD203B41FA5}">
                      <a16:colId xmlns:a16="http://schemas.microsoft.com/office/drawing/2014/main" val="2834029245"/>
                    </a:ext>
                  </a:extLst>
                </a:gridCol>
              </a:tblGrid>
              <a:tr h="98076">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5493483"/>
                  </a:ext>
                </a:extLst>
              </a:tr>
              <a:tr h="240024">
                <a:tc>
                  <a:txBody>
                    <a:bodyPr/>
                    <a:lstStyle/>
                    <a:p>
                      <a:pPr algn="l" fontAlgn="b"/>
                      <a:r>
                        <a:rPr lang="en-CA" sz="1400" u="none" strike="noStrike" dirty="0">
                          <a:effectLst/>
                        </a:rPr>
                        <a:t>2. Select 'Division'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3985370"/>
                  </a:ext>
                </a:extLst>
              </a:tr>
              <a:tr h="400040">
                <a:tc>
                  <a:txBody>
                    <a:bodyPr/>
                    <a:lstStyle/>
                    <a:p>
                      <a:pPr algn="l" fontAlgn="b"/>
                      <a:r>
                        <a:rPr lang="en-CA" sz="1400" u="none" strike="noStrike" dirty="0">
                          <a:effectLst/>
                        </a:rPr>
                        <a:t>3. This step is to ensure the correct division number that is intended to be moved is reviewed before re-attaching to new (moved to) SUA. Enter BSID &amp;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5220669"/>
                  </a:ext>
                </a:extLst>
              </a:tr>
              <a:tr h="180200">
                <a:tc>
                  <a:txBody>
                    <a:bodyPr/>
                    <a:lstStyle/>
                    <a:p>
                      <a:pPr algn="l" fontAlgn="b"/>
                      <a:r>
                        <a:rPr lang="en-CA" sz="1400" u="none" strike="noStrike" dirty="0">
                          <a:effectLst/>
                        </a:rPr>
                        <a:t>4. Select to open resulting record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337273"/>
                  </a:ext>
                </a:extLst>
              </a:tr>
              <a:tr h="160016">
                <a:tc>
                  <a:txBody>
                    <a:bodyPr/>
                    <a:lstStyle/>
                    <a:p>
                      <a:pPr algn="l" fontAlgn="b"/>
                      <a:r>
                        <a:rPr lang="en-CA" sz="1400" u="none" strike="noStrike" dirty="0">
                          <a:effectLst/>
                        </a:rPr>
                        <a:t>5. Review Program info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418231"/>
                  </a:ext>
                </a:extLst>
              </a:tr>
            </a:tbl>
          </a:graphicData>
        </a:graphic>
      </p:graphicFrame>
      <p:sp>
        <p:nvSpPr>
          <p:cNvPr id="2" name="Slide Number Placeholder 1">
            <a:extLst>
              <a:ext uri="{FF2B5EF4-FFF2-40B4-BE49-F238E27FC236}">
                <a16:creationId xmlns:a16="http://schemas.microsoft.com/office/drawing/2014/main" id="{E1CB0E6B-5534-4937-9BCD-418494ECF181}"/>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23</a:t>
            </a:fld>
            <a:endParaRPr lang="en-CA" dirty="0"/>
          </a:p>
        </p:txBody>
      </p:sp>
      <p:sp>
        <p:nvSpPr>
          <p:cNvPr id="59" name="Slide Number Placeholder 7">
            <a:extLst>
              <a:ext uri="{FF2B5EF4-FFF2-40B4-BE49-F238E27FC236}">
                <a16:creationId xmlns:a16="http://schemas.microsoft.com/office/drawing/2014/main" id="{5F569005-D21E-46B6-A3E8-8B47356ACFC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297333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Division Program moved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 6 for a Division Program moved, as described in the following table.">
            <a:extLst>
              <a:ext uri="{FF2B5EF4-FFF2-40B4-BE49-F238E27FC236}">
                <a16:creationId xmlns:a16="http://schemas.microsoft.com/office/drawing/2014/main" id="{4DB63392-708E-7CE7-2BFE-B18D82F7D1EB}"/>
              </a:ext>
            </a:extLst>
          </p:cNvPr>
          <p:cNvGrpSpPr/>
          <p:nvPr/>
        </p:nvGrpSpPr>
        <p:grpSpPr>
          <a:xfrm>
            <a:off x="269959" y="806906"/>
            <a:ext cx="2509610" cy="1455136"/>
            <a:chOff x="269959" y="806906"/>
            <a:chExt cx="2509610" cy="1455136"/>
          </a:xfrm>
        </p:grpSpPr>
        <p:pic>
          <p:nvPicPr>
            <p:cNvPr id="32" name="Picture 31" descr="Graphical user interface, text, application&#10;&#10;Description automatically generated">
              <a:extLst>
                <a:ext uri="{FF2B5EF4-FFF2-40B4-BE49-F238E27FC236}">
                  <a16:creationId xmlns:a16="http://schemas.microsoft.com/office/drawing/2014/main" id="{F87FDBDB-8D9F-4CA3-A4E4-5861F5E8C697}"/>
                </a:ext>
              </a:extLst>
            </p:cNvPr>
            <p:cNvPicPr>
              <a:picLocks noChangeAspect="1"/>
            </p:cNvPicPr>
            <p:nvPr/>
          </p:nvPicPr>
          <p:blipFill rotWithShape="1">
            <a:blip r:embed="rId2">
              <a:extLst>
                <a:ext uri="{28A0092B-C50C-407E-A947-70E740481C1C}">
                  <a14:useLocalDpi xmlns:a14="http://schemas.microsoft.com/office/drawing/2010/main" val="0"/>
                </a:ext>
              </a:extLst>
            </a:blip>
            <a:srcRect t="55328" r="12310" b="16998"/>
            <a:stretch/>
          </p:blipFill>
          <p:spPr>
            <a:xfrm>
              <a:off x="269959" y="806906"/>
              <a:ext cx="2509610" cy="1455136"/>
            </a:xfrm>
            <a:prstGeom prst="rect">
              <a:avLst/>
            </a:prstGeom>
            <a:ln>
              <a:solidFill>
                <a:schemeClr val="tx1"/>
              </a:solidFill>
            </a:ln>
          </p:spPr>
        </p:pic>
        <p:sp>
          <p:nvSpPr>
            <p:cNvPr id="33" name="Oval 32">
              <a:extLst>
                <a:ext uri="{FF2B5EF4-FFF2-40B4-BE49-F238E27FC236}">
                  <a16:creationId xmlns:a16="http://schemas.microsoft.com/office/drawing/2014/main" id="{3B977E8C-288F-4D88-AA90-67A9A0CB3EF9}"/>
                </a:ext>
              </a:extLst>
            </p:cNvPr>
            <p:cNvSpPr/>
            <p:nvPr/>
          </p:nvSpPr>
          <p:spPr>
            <a:xfrm>
              <a:off x="789654" y="1412922"/>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AA364802-77A9-4FBB-A6E2-2665285DAACC}"/>
                </a:ext>
              </a:extLst>
            </p:cNvPr>
            <p:cNvSpPr txBox="1"/>
            <p:nvPr/>
          </p:nvSpPr>
          <p:spPr>
            <a:xfrm>
              <a:off x="559552" y="1182291"/>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pSp>
        <p:nvGrpSpPr>
          <p:cNvPr id="5" name="Group 4" descr="Screen capture of steps 7 to 9 for a Division Program moved, as described in the following table.">
            <a:extLst>
              <a:ext uri="{FF2B5EF4-FFF2-40B4-BE49-F238E27FC236}">
                <a16:creationId xmlns:a16="http://schemas.microsoft.com/office/drawing/2014/main" id="{CF0C07AF-963E-1654-B9B6-2B61AA707C9C}"/>
              </a:ext>
            </a:extLst>
          </p:cNvPr>
          <p:cNvGrpSpPr/>
          <p:nvPr/>
        </p:nvGrpSpPr>
        <p:grpSpPr>
          <a:xfrm>
            <a:off x="3009671" y="806906"/>
            <a:ext cx="8934241" cy="2719118"/>
            <a:chOff x="3009671" y="806906"/>
            <a:chExt cx="8934241" cy="2719118"/>
          </a:xfrm>
        </p:grpSpPr>
        <p:pic>
          <p:nvPicPr>
            <p:cNvPr id="37" name="Picture 36" descr="Graphical user interface&#10;&#10;Description automatically generated">
              <a:extLst>
                <a:ext uri="{FF2B5EF4-FFF2-40B4-BE49-F238E27FC236}">
                  <a16:creationId xmlns:a16="http://schemas.microsoft.com/office/drawing/2014/main" id="{5536DCBE-7181-4F41-8E41-3BBF9739C580}"/>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10466" b="25242"/>
            <a:stretch/>
          </p:blipFill>
          <p:spPr>
            <a:xfrm>
              <a:off x="3009671" y="806906"/>
              <a:ext cx="8934241" cy="2719118"/>
            </a:xfrm>
            <a:prstGeom prst="rect">
              <a:avLst/>
            </a:prstGeom>
            <a:ln>
              <a:solidFill>
                <a:schemeClr val="tx1"/>
              </a:solidFill>
            </a:ln>
          </p:spPr>
        </p:pic>
        <p:sp>
          <p:nvSpPr>
            <p:cNvPr id="38" name="Oval 37">
              <a:extLst>
                <a:ext uri="{FF2B5EF4-FFF2-40B4-BE49-F238E27FC236}">
                  <a16:creationId xmlns:a16="http://schemas.microsoft.com/office/drawing/2014/main" id="{72487978-CDCA-422E-A032-9AAFBC1A18E7}"/>
                </a:ext>
              </a:extLst>
            </p:cNvPr>
            <p:cNvSpPr/>
            <p:nvPr/>
          </p:nvSpPr>
          <p:spPr>
            <a:xfrm>
              <a:off x="11099718" y="1472144"/>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Oval 38">
              <a:extLst>
                <a:ext uri="{FF2B5EF4-FFF2-40B4-BE49-F238E27FC236}">
                  <a16:creationId xmlns:a16="http://schemas.microsoft.com/office/drawing/2014/main" id="{380C80B3-55BA-4C9C-AF12-D592DEDF71B5}"/>
                </a:ext>
              </a:extLst>
            </p:cNvPr>
            <p:cNvSpPr/>
            <p:nvPr/>
          </p:nvSpPr>
          <p:spPr>
            <a:xfrm>
              <a:off x="5101324" y="2056059"/>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7BF68087-6A92-4BA2-B2AA-F2C3DDCFFAE8}"/>
                </a:ext>
              </a:extLst>
            </p:cNvPr>
            <p:cNvSpPr txBox="1"/>
            <p:nvPr/>
          </p:nvSpPr>
          <p:spPr>
            <a:xfrm>
              <a:off x="5613525" y="1686727"/>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41" name="TextBox 40">
              <a:extLst>
                <a:ext uri="{FF2B5EF4-FFF2-40B4-BE49-F238E27FC236}">
                  <a16:creationId xmlns:a16="http://schemas.microsoft.com/office/drawing/2014/main" id="{CE7164A5-D67D-4645-8537-8886A9DB6D37}"/>
                </a:ext>
              </a:extLst>
            </p:cNvPr>
            <p:cNvSpPr txBox="1"/>
            <p:nvPr/>
          </p:nvSpPr>
          <p:spPr>
            <a:xfrm>
              <a:off x="11002114" y="1102812"/>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44" name="Oval 43">
              <a:extLst>
                <a:ext uri="{FF2B5EF4-FFF2-40B4-BE49-F238E27FC236}">
                  <a16:creationId xmlns:a16="http://schemas.microsoft.com/office/drawing/2014/main" id="{A92F3262-1107-418A-91F1-B960CFD209DB}"/>
                </a:ext>
              </a:extLst>
            </p:cNvPr>
            <p:cNvSpPr/>
            <p:nvPr/>
          </p:nvSpPr>
          <p:spPr>
            <a:xfrm>
              <a:off x="4950632" y="2653620"/>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6" name="TextBox 45">
              <a:extLst>
                <a:ext uri="{FF2B5EF4-FFF2-40B4-BE49-F238E27FC236}">
                  <a16:creationId xmlns:a16="http://schemas.microsoft.com/office/drawing/2014/main" id="{33A41F47-E0E4-4B35-9A6D-E340CE4677AC}"/>
                </a:ext>
              </a:extLst>
            </p:cNvPr>
            <p:cNvSpPr txBox="1"/>
            <p:nvPr/>
          </p:nvSpPr>
          <p:spPr>
            <a:xfrm>
              <a:off x="4588032" y="2610975"/>
              <a:ext cx="362600" cy="369332"/>
            </a:xfrm>
            <a:prstGeom prst="rect">
              <a:avLst/>
            </a:prstGeom>
            <a:noFill/>
            <a:ln>
              <a:solidFill>
                <a:schemeClr val="tx1"/>
              </a:solidFill>
            </a:ln>
          </p:spPr>
          <p:txBody>
            <a:bodyPr wrap="none" rtlCol="0">
              <a:spAutoFit/>
            </a:bodyPr>
            <a:lstStyle/>
            <a:p>
              <a:r>
                <a:rPr lang="en-US" b="1" dirty="0"/>
                <a:t>9.</a:t>
              </a:r>
              <a:endParaRPr lang="en-CA" b="1" dirty="0"/>
            </a:p>
          </p:txBody>
        </p:sp>
      </p:grpSp>
      <p:graphicFrame>
        <p:nvGraphicFramePr>
          <p:cNvPr id="2" name="Table 1">
            <a:extLst>
              <a:ext uri="{FF2B5EF4-FFF2-40B4-BE49-F238E27FC236}">
                <a16:creationId xmlns:a16="http://schemas.microsoft.com/office/drawing/2014/main" id="{9889F112-0A54-4D15-8A79-D76F30606117}"/>
              </a:ext>
            </a:extLst>
          </p:cNvPr>
          <p:cNvGraphicFramePr>
            <a:graphicFrameLocks noGrp="1"/>
          </p:cNvGraphicFramePr>
          <p:nvPr>
            <p:extLst>
              <p:ext uri="{D42A27DB-BD31-4B8C-83A1-F6EECF244321}">
                <p14:modId xmlns:p14="http://schemas.microsoft.com/office/powerpoint/2010/main" val="2552189447"/>
              </p:ext>
            </p:extLst>
          </p:nvPr>
        </p:nvGraphicFramePr>
        <p:xfrm>
          <a:off x="3009671" y="3939129"/>
          <a:ext cx="4984609" cy="933432"/>
        </p:xfrm>
        <a:graphic>
          <a:graphicData uri="http://schemas.openxmlformats.org/drawingml/2006/table">
            <a:tbl>
              <a:tblPr firstRow="1">
                <a:tableStyleId>{5940675A-B579-460E-94D1-54222C63F5DA}</a:tableStyleId>
              </a:tblPr>
              <a:tblGrid>
                <a:gridCol w="4984609">
                  <a:extLst>
                    <a:ext uri="{9D8B030D-6E8A-4147-A177-3AD203B41FA5}">
                      <a16:colId xmlns:a16="http://schemas.microsoft.com/office/drawing/2014/main" val="2834029245"/>
                    </a:ext>
                  </a:extLst>
                </a:gridCol>
              </a:tblGrid>
              <a:tr h="240024">
                <a:tc>
                  <a:txBody>
                    <a:bodyPr/>
                    <a:lstStyle/>
                    <a:p>
                      <a:pPr algn="l" fontAlgn="b"/>
                      <a:r>
                        <a:rPr lang="en-CA" sz="1400" u="none" strike="noStrike" dirty="0">
                          <a:effectLst/>
                        </a:rPr>
                        <a:t>6.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1015641"/>
                  </a:ext>
                </a:extLst>
              </a:tr>
              <a:tr h="240024">
                <a:tc>
                  <a:txBody>
                    <a:bodyPr/>
                    <a:lstStyle/>
                    <a:p>
                      <a:pPr algn="l" fontAlgn="b"/>
                      <a:r>
                        <a:rPr lang="en-CA" sz="1400" u="none" strike="noStrike" dirty="0">
                          <a:effectLst/>
                        </a:rPr>
                        <a:t>7.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1115222"/>
                  </a:ext>
                </a:extLst>
              </a:tr>
              <a:tr h="160016">
                <a:tc>
                  <a:txBody>
                    <a:bodyPr/>
                    <a:lstStyle/>
                    <a:p>
                      <a:pPr algn="l" fontAlgn="b"/>
                      <a:r>
                        <a:rPr lang="en-CA" sz="1400" u="none" strike="noStrike" dirty="0">
                          <a:effectLst/>
                        </a:rPr>
                        <a:t>8.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5358347"/>
                  </a:ext>
                </a:extLst>
              </a:tr>
              <a:tr h="240024">
                <a:tc>
                  <a:txBody>
                    <a:bodyPr/>
                    <a:lstStyle/>
                    <a:p>
                      <a:pPr algn="l" fontAlgn="b"/>
                      <a:r>
                        <a:rPr lang="en-CA" sz="1400" u="none" strike="noStrike" dirty="0">
                          <a:effectLst/>
                        </a:rPr>
                        <a:t>9.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125989"/>
                  </a:ext>
                </a:extLst>
              </a:tr>
            </a:tbl>
          </a:graphicData>
        </a:graphic>
      </p:graphicFrame>
      <p:sp>
        <p:nvSpPr>
          <p:cNvPr id="3" name="Slide Number Placeholder 2">
            <a:extLst>
              <a:ext uri="{FF2B5EF4-FFF2-40B4-BE49-F238E27FC236}">
                <a16:creationId xmlns:a16="http://schemas.microsoft.com/office/drawing/2014/main" id="{185F10C9-20A5-4D62-B052-40416B18FA6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24</a:t>
            </a:fld>
            <a:endParaRPr lang="en-CA" dirty="0"/>
          </a:p>
        </p:txBody>
      </p:sp>
      <p:sp>
        <p:nvSpPr>
          <p:cNvPr id="15" name="Slide Number Placeholder 7">
            <a:extLst>
              <a:ext uri="{FF2B5EF4-FFF2-40B4-BE49-F238E27FC236}">
                <a16:creationId xmlns:a16="http://schemas.microsoft.com/office/drawing/2014/main" id="{2ED1D915-1406-4610-A903-80DB6BACB4E0}"/>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17762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0" y="1129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Division Program moved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descr="Three screen captures of steps 10 to 18 for a Division Program moved, as described in the following table.">
            <a:extLst>
              <a:ext uri="{FF2B5EF4-FFF2-40B4-BE49-F238E27FC236}">
                <a16:creationId xmlns:a16="http://schemas.microsoft.com/office/drawing/2014/main" id="{3710A1D6-52A2-77D4-2A43-6B3DB3F510DE}"/>
              </a:ext>
            </a:extLst>
          </p:cNvPr>
          <p:cNvGrpSpPr/>
          <p:nvPr/>
        </p:nvGrpSpPr>
        <p:grpSpPr>
          <a:xfrm>
            <a:off x="97604" y="109573"/>
            <a:ext cx="11960899" cy="6230544"/>
            <a:chOff x="97604" y="109573"/>
            <a:chExt cx="11960899" cy="6230544"/>
          </a:xfrm>
        </p:grpSpPr>
        <p:pic>
          <p:nvPicPr>
            <p:cNvPr id="35" name="Picture 34" descr="Graphical user interface, text, application&#10;&#10;Description automatically generated">
              <a:extLst>
                <a:ext uri="{FF2B5EF4-FFF2-40B4-BE49-F238E27FC236}">
                  <a16:creationId xmlns:a16="http://schemas.microsoft.com/office/drawing/2014/main" id="{B243249B-AF00-44EE-8393-3373AE39F29B}"/>
                </a:ext>
              </a:extLst>
            </p:cNvPr>
            <p:cNvPicPr/>
            <p:nvPr/>
          </p:nvPicPr>
          <p:blipFill>
            <a:blip r:embed="rId2"/>
            <a:stretch>
              <a:fillRect/>
            </a:stretch>
          </p:blipFill>
          <p:spPr>
            <a:xfrm>
              <a:off x="97604" y="517883"/>
              <a:ext cx="7360471" cy="4310107"/>
            </a:xfrm>
            <a:prstGeom prst="rect">
              <a:avLst/>
            </a:prstGeom>
            <a:ln>
              <a:solidFill>
                <a:schemeClr val="tx1"/>
              </a:solidFill>
            </a:ln>
          </p:spPr>
        </p:pic>
        <p:sp>
          <p:nvSpPr>
            <p:cNvPr id="47" name="Oval 46">
              <a:extLst>
                <a:ext uri="{FF2B5EF4-FFF2-40B4-BE49-F238E27FC236}">
                  <a16:creationId xmlns:a16="http://schemas.microsoft.com/office/drawing/2014/main" id="{ED38A37F-9882-4165-89A6-99A4A72D90C7}"/>
                </a:ext>
              </a:extLst>
            </p:cNvPr>
            <p:cNvSpPr/>
            <p:nvPr/>
          </p:nvSpPr>
          <p:spPr>
            <a:xfrm>
              <a:off x="6574602" y="4030056"/>
              <a:ext cx="552776"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0" name="TextBox 49">
              <a:extLst>
                <a:ext uri="{FF2B5EF4-FFF2-40B4-BE49-F238E27FC236}">
                  <a16:creationId xmlns:a16="http://schemas.microsoft.com/office/drawing/2014/main" id="{BFF1126B-C409-419D-81D0-D2849A60293C}"/>
                </a:ext>
              </a:extLst>
            </p:cNvPr>
            <p:cNvSpPr txBox="1"/>
            <p:nvPr/>
          </p:nvSpPr>
          <p:spPr>
            <a:xfrm>
              <a:off x="6096971" y="715732"/>
              <a:ext cx="477631" cy="276999"/>
            </a:xfrm>
            <a:prstGeom prst="rect">
              <a:avLst/>
            </a:prstGeom>
            <a:noFill/>
            <a:ln>
              <a:solidFill>
                <a:schemeClr val="tx1"/>
              </a:solidFill>
            </a:ln>
          </p:spPr>
          <p:txBody>
            <a:bodyPr wrap="none" rtlCol="0">
              <a:spAutoFit/>
            </a:bodyPr>
            <a:lstStyle/>
            <a:p>
              <a:r>
                <a:rPr lang="en-US" sz="1200" b="1" dirty="0"/>
                <a:t>Save</a:t>
              </a:r>
              <a:endParaRPr lang="en-CA" b="1" dirty="0"/>
            </a:p>
          </p:txBody>
        </p:sp>
        <p:sp>
          <p:nvSpPr>
            <p:cNvPr id="51" name="TextBox 50">
              <a:extLst>
                <a:ext uri="{FF2B5EF4-FFF2-40B4-BE49-F238E27FC236}">
                  <a16:creationId xmlns:a16="http://schemas.microsoft.com/office/drawing/2014/main" id="{4E6BA4CA-27EA-4745-9407-B361ECD3A0D2}"/>
                </a:ext>
              </a:extLst>
            </p:cNvPr>
            <p:cNvSpPr txBox="1"/>
            <p:nvPr/>
          </p:nvSpPr>
          <p:spPr>
            <a:xfrm>
              <a:off x="5539096" y="728876"/>
              <a:ext cx="508473" cy="276999"/>
            </a:xfrm>
            <a:prstGeom prst="rect">
              <a:avLst/>
            </a:prstGeom>
            <a:noFill/>
            <a:ln>
              <a:solidFill>
                <a:schemeClr val="tx1"/>
              </a:solidFill>
            </a:ln>
          </p:spPr>
          <p:txBody>
            <a:bodyPr wrap="none" rtlCol="0">
              <a:spAutoFit/>
            </a:bodyPr>
            <a:lstStyle/>
            <a:p>
              <a:r>
                <a:rPr lang="en-US" sz="1200" b="1" dirty="0"/>
                <a:t>Issue</a:t>
              </a:r>
              <a:endParaRPr lang="en-CA" b="1" dirty="0"/>
            </a:p>
          </p:txBody>
        </p:sp>
        <p:sp>
          <p:nvSpPr>
            <p:cNvPr id="54" name="TextBox 53">
              <a:extLst>
                <a:ext uri="{FF2B5EF4-FFF2-40B4-BE49-F238E27FC236}">
                  <a16:creationId xmlns:a16="http://schemas.microsoft.com/office/drawing/2014/main" id="{F040E68F-8397-4E26-8AEB-BB0BBD73BA98}"/>
                </a:ext>
              </a:extLst>
            </p:cNvPr>
            <p:cNvSpPr txBox="1"/>
            <p:nvPr/>
          </p:nvSpPr>
          <p:spPr>
            <a:xfrm>
              <a:off x="6574602" y="3634897"/>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55" name="TextBox 54">
              <a:extLst>
                <a:ext uri="{FF2B5EF4-FFF2-40B4-BE49-F238E27FC236}">
                  <a16:creationId xmlns:a16="http://schemas.microsoft.com/office/drawing/2014/main" id="{23147810-0465-4939-926A-24CF958BC198}"/>
                </a:ext>
              </a:extLst>
            </p:cNvPr>
            <p:cNvSpPr txBox="1"/>
            <p:nvPr/>
          </p:nvSpPr>
          <p:spPr>
            <a:xfrm>
              <a:off x="6814411" y="945502"/>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58" name="TextBox 57">
              <a:extLst>
                <a:ext uri="{FF2B5EF4-FFF2-40B4-BE49-F238E27FC236}">
                  <a16:creationId xmlns:a16="http://schemas.microsoft.com/office/drawing/2014/main" id="{2835B765-839A-4106-B66E-B44C820B5D71}"/>
                </a:ext>
              </a:extLst>
            </p:cNvPr>
            <p:cNvSpPr txBox="1"/>
            <p:nvPr/>
          </p:nvSpPr>
          <p:spPr>
            <a:xfrm>
              <a:off x="6830566" y="689645"/>
              <a:ext cx="593624" cy="276999"/>
            </a:xfrm>
            <a:prstGeom prst="rect">
              <a:avLst/>
            </a:prstGeom>
            <a:solidFill>
              <a:schemeClr val="bg1"/>
            </a:solidFill>
            <a:ln>
              <a:solidFill>
                <a:schemeClr val="tx1"/>
              </a:solidFill>
            </a:ln>
          </p:spPr>
          <p:txBody>
            <a:bodyPr wrap="none" rtlCol="0">
              <a:spAutoFit/>
            </a:bodyPr>
            <a:lstStyle/>
            <a:p>
              <a:r>
                <a:rPr lang="en-US" sz="1200" b="1" dirty="0"/>
                <a:t>Revise</a:t>
              </a:r>
              <a:endParaRPr lang="en-CA" b="1" dirty="0"/>
            </a:p>
          </p:txBody>
        </p:sp>
        <p:sp>
          <p:nvSpPr>
            <p:cNvPr id="48" name="Oval 47">
              <a:extLst>
                <a:ext uri="{FF2B5EF4-FFF2-40B4-BE49-F238E27FC236}">
                  <a16:creationId xmlns:a16="http://schemas.microsoft.com/office/drawing/2014/main" id="{81A4F4E7-320E-4281-997E-9C68AF5EB6CA}"/>
                </a:ext>
              </a:extLst>
            </p:cNvPr>
            <p:cNvSpPr/>
            <p:nvPr/>
          </p:nvSpPr>
          <p:spPr>
            <a:xfrm>
              <a:off x="6673405" y="715472"/>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1" name="Oval 70">
              <a:extLst>
                <a:ext uri="{FF2B5EF4-FFF2-40B4-BE49-F238E27FC236}">
                  <a16:creationId xmlns:a16="http://schemas.microsoft.com/office/drawing/2014/main" id="{D3447BCE-5BF2-4CC5-B67A-A927B2C4CD84}"/>
                </a:ext>
              </a:extLst>
            </p:cNvPr>
            <p:cNvSpPr/>
            <p:nvPr/>
          </p:nvSpPr>
          <p:spPr>
            <a:xfrm>
              <a:off x="5977682" y="738154"/>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Oval 71">
              <a:extLst>
                <a:ext uri="{FF2B5EF4-FFF2-40B4-BE49-F238E27FC236}">
                  <a16:creationId xmlns:a16="http://schemas.microsoft.com/office/drawing/2014/main" id="{81C4D799-4980-4E75-9A7E-B9A0AEB212C4}"/>
                </a:ext>
              </a:extLst>
            </p:cNvPr>
            <p:cNvSpPr/>
            <p:nvPr/>
          </p:nvSpPr>
          <p:spPr>
            <a:xfrm>
              <a:off x="5312138" y="755982"/>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3" name="TextBox 72">
              <a:extLst>
                <a:ext uri="{FF2B5EF4-FFF2-40B4-BE49-F238E27FC236}">
                  <a16:creationId xmlns:a16="http://schemas.microsoft.com/office/drawing/2014/main" id="{B232E674-FBAE-4EB3-B8FE-1AEC5A2FDEEC}"/>
                </a:ext>
              </a:extLst>
            </p:cNvPr>
            <p:cNvSpPr txBox="1"/>
            <p:nvPr/>
          </p:nvSpPr>
          <p:spPr>
            <a:xfrm>
              <a:off x="6252288" y="968184"/>
              <a:ext cx="479618" cy="369332"/>
            </a:xfrm>
            <a:prstGeom prst="rect">
              <a:avLst/>
            </a:prstGeom>
            <a:noFill/>
            <a:ln>
              <a:solidFill>
                <a:schemeClr val="tx1"/>
              </a:solidFill>
            </a:ln>
          </p:spPr>
          <p:txBody>
            <a:bodyPr wrap="none" rtlCol="0">
              <a:spAutoFit/>
            </a:bodyPr>
            <a:lstStyle/>
            <a:p>
              <a:r>
                <a:rPr lang="en-US" b="1" dirty="0"/>
                <a:t>16.</a:t>
              </a:r>
              <a:endParaRPr lang="en-CA" b="1" dirty="0"/>
            </a:p>
          </p:txBody>
        </p:sp>
        <p:sp>
          <p:nvSpPr>
            <p:cNvPr id="74" name="TextBox 73">
              <a:extLst>
                <a:ext uri="{FF2B5EF4-FFF2-40B4-BE49-F238E27FC236}">
                  <a16:creationId xmlns:a16="http://schemas.microsoft.com/office/drawing/2014/main" id="{30B194E3-0B12-4643-91FE-571C20E4F401}"/>
                </a:ext>
              </a:extLst>
            </p:cNvPr>
            <p:cNvSpPr txBox="1"/>
            <p:nvPr/>
          </p:nvSpPr>
          <p:spPr>
            <a:xfrm>
              <a:off x="5566643" y="982391"/>
              <a:ext cx="479618" cy="369332"/>
            </a:xfrm>
            <a:prstGeom prst="rect">
              <a:avLst/>
            </a:prstGeom>
            <a:noFill/>
            <a:ln>
              <a:solidFill>
                <a:schemeClr val="tx1"/>
              </a:solidFill>
            </a:ln>
          </p:spPr>
          <p:txBody>
            <a:bodyPr wrap="none" rtlCol="0">
              <a:spAutoFit/>
            </a:bodyPr>
            <a:lstStyle/>
            <a:p>
              <a:r>
                <a:rPr lang="en-US" b="1" dirty="0"/>
                <a:t>17.</a:t>
              </a:r>
              <a:endParaRPr lang="en-CA" b="1" dirty="0"/>
            </a:p>
          </p:txBody>
        </p:sp>
        <p:sp>
          <p:nvSpPr>
            <p:cNvPr id="76" name="Oval 75">
              <a:extLst>
                <a:ext uri="{FF2B5EF4-FFF2-40B4-BE49-F238E27FC236}">
                  <a16:creationId xmlns:a16="http://schemas.microsoft.com/office/drawing/2014/main" id="{DA3D70A4-E6DA-44D4-9B26-34E4CE748A46}"/>
                </a:ext>
              </a:extLst>
            </p:cNvPr>
            <p:cNvSpPr/>
            <p:nvPr/>
          </p:nvSpPr>
          <p:spPr>
            <a:xfrm>
              <a:off x="5595845" y="1350920"/>
              <a:ext cx="552776"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TextBox 76">
              <a:extLst>
                <a:ext uri="{FF2B5EF4-FFF2-40B4-BE49-F238E27FC236}">
                  <a16:creationId xmlns:a16="http://schemas.microsoft.com/office/drawing/2014/main" id="{087BA576-9243-40F1-A5CB-33889715D588}"/>
                </a:ext>
              </a:extLst>
            </p:cNvPr>
            <p:cNvSpPr txBox="1"/>
            <p:nvPr/>
          </p:nvSpPr>
          <p:spPr>
            <a:xfrm>
              <a:off x="5595845" y="1684950"/>
              <a:ext cx="479618" cy="369332"/>
            </a:xfrm>
            <a:prstGeom prst="rect">
              <a:avLst/>
            </a:prstGeom>
            <a:noFill/>
            <a:ln>
              <a:solidFill>
                <a:schemeClr val="tx1"/>
              </a:solidFill>
            </a:ln>
          </p:spPr>
          <p:txBody>
            <a:bodyPr wrap="none" rtlCol="0">
              <a:spAutoFit/>
            </a:bodyPr>
            <a:lstStyle/>
            <a:p>
              <a:r>
                <a:rPr lang="en-US" b="1" dirty="0"/>
                <a:t>18.</a:t>
              </a:r>
              <a:endParaRPr lang="en-CA" b="1" dirty="0"/>
            </a:p>
          </p:txBody>
        </p:sp>
        <p:pic>
          <p:nvPicPr>
            <p:cNvPr id="4" name="Picture 3" descr="Graphical user interface, text, application&#10;&#10;Description automatically generated">
              <a:extLst>
                <a:ext uri="{FF2B5EF4-FFF2-40B4-BE49-F238E27FC236}">
                  <a16:creationId xmlns:a16="http://schemas.microsoft.com/office/drawing/2014/main" id="{BCBDFC3A-E9DC-4A59-A715-B5FBDC1B99E8}"/>
                </a:ext>
              </a:extLst>
            </p:cNvPr>
            <p:cNvPicPr>
              <a:picLocks noChangeAspect="1"/>
            </p:cNvPicPr>
            <p:nvPr/>
          </p:nvPicPr>
          <p:blipFill rotWithShape="1">
            <a:blip r:embed="rId3">
              <a:extLst>
                <a:ext uri="{28A0092B-C50C-407E-A947-70E740481C1C}">
                  <a14:useLocalDpi xmlns:a14="http://schemas.microsoft.com/office/drawing/2010/main" val="0"/>
                </a:ext>
              </a:extLst>
            </a:blip>
            <a:srcRect b="18235"/>
            <a:stretch/>
          </p:blipFill>
          <p:spPr>
            <a:xfrm>
              <a:off x="97604" y="4965687"/>
              <a:ext cx="7326586" cy="1374430"/>
            </a:xfrm>
            <a:prstGeom prst="rect">
              <a:avLst/>
            </a:prstGeom>
            <a:ln>
              <a:solidFill>
                <a:schemeClr val="tx1"/>
              </a:solidFill>
            </a:ln>
          </p:spPr>
        </p:pic>
        <p:sp>
          <p:nvSpPr>
            <p:cNvPr id="60" name="Oval 59">
              <a:extLst>
                <a:ext uri="{FF2B5EF4-FFF2-40B4-BE49-F238E27FC236}">
                  <a16:creationId xmlns:a16="http://schemas.microsoft.com/office/drawing/2014/main" id="{E1E3459D-89C3-4BBF-BD49-13E066531759}"/>
                </a:ext>
              </a:extLst>
            </p:cNvPr>
            <p:cNvSpPr/>
            <p:nvPr/>
          </p:nvSpPr>
          <p:spPr>
            <a:xfrm>
              <a:off x="1682305" y="5910031"/>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1" name="TextBox 60">
              <a:extLst>
                <a:ext uri="{FF2B5EF4-FFF2-40B4-BE49-F238E27FC236}">
                  <a16:creationId xmlns:a16="http://schemas.microsoft.com/office/drawing/2014/main" id="{711E7247-BE2A-4AE8-A3CD-C2BF9A384DFC}"/>
                </a:ext>
              </a:extLst>
            </p:cNvPr>
            <p:cNvSpPr txBox="1"/>
            <p:nvPr/>
          </p:nvSpPr>
          <p:spPr>
            <a:xfrm>
              <a:off x="1218151" y="5806171"/>
              <a:ext cx="479618" cy="369332"/>
            </a:xfrm>
            <a:prstGeom prst="rect">
              <a:avLst/>
            </a:prstGeom>
            <a:noFill/>
            <a:ln>
              <a:solidFill>
                <a:schemeClr val="tx1"/>
              </a:solidFill>
            </a:ln>
          </p:spPr>
          <p:txBody>
            <a:bodyPr wrap="none" rtlCol="0">
              <a:spAutoFit/>
            </a:bodyPr>
            <a:lstStyle/>
            <a:p>
              <a:r>
                <a:rPr lang="en-US" b="1" dirty="0"/>
                <a:t>12.</a:t>
              </a:r>
              <a:endParaRPr lang="en-CA" b="1" dirty="0"/>
            </a:p>
          </p:txBody>
        </p:sp>
        <p:pic>
          <p:nvPicPr>
            <p:cNvPr id="15" name="Picture 14" descr="A picture containing text&#10;&#10;Description automatically generated">
              <a:extLst>
                <a:ext uri="{FF2B5EF4-FFF2-40B4-BE49-F238E27FC236}">
                  <a16:creationId xmlns:a16="http://schemas.microsoft.com/office/drawing/2014/main" id="{826B24C0-BC68-4211-9C1E-9962FC671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7277" y="536666"/>
              <a:ext cx="4441226" cy="2296567"/>
            </a:xfrm>
            <a:prstGeom prst="rect">
              <a:avLst/>
            </a:prstGeom>
            <a:ln>
              <a:solidFill>
                <a:schemeClr val="tx1"/>
              </a:solidFill>
            </a:ln>
          </p:spPr>
        </p:pic>
        <p:sp>
          <p:nvSpPr>
            <p:cNvPr id="63" name="Oval 62">
              <a:extLst>
                <a:ext uri="{FF2B5EF4-FFF2-40B4-BE49-F238E27FC236}">
                  <a16:creationId xmlns:a16="http://schemas.microsoft.com/office/drawing/2014/main" id="{5A5718D3-4642-4783-9CCB-AC16E03862B1}"/>
                </a:ext>
              </a:extLst>
            </p:cNvPr>
            <p:cNvSpPr/>
            <p:nvPr/>
          </p:nvSpPr>
          <p:spPr>
            <a:xfrm>
              <a:off x="7799486" y="1601701"/>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TextBox 63">
              <a:extLst>
                <a:ext uri="{FF2B5EF4-FFF2-40B4-BE49-F238E27FC236}">
                  <a16:creationId xmlns:a16="http://schemas.microsoft.com/office/drawing/2014/main" id="{26B53C2D-58C9-4B21-BEB5-4CB8423ADA59}"/>
                </a:ext>
              </a:extLst>
            </p:cNvPr>
            <p:cNvSpPr txBox="1"/>
            <p:nvPr/>
          </p:nvSpPr>
          <p:spPr>
            <a:xfrm>
              <a:off x="8618209" y="1548990"/>
              <a:ext cx="532518" cy="369332"/>
            </a:xfrm>
            <a:prstGeom prst="rect">
              <a:avLst/>
            </a:prstGeom>
            <a:noFill/>
            <a:ln>
              <a:solidFill>
                <a:schemeClr val="tx1"/>
              </a:solidFill>
            </a:ln>
          </p:spPr>
          <p:txBody>
            <a:bodyPr wrap="none" rtlCol="0">
              <a:spAutoFit/>
            </a:bodyPr>
            <a:lstStyle/>
            <a:p>
              <a:r>
                <a:rPr lang="en-US" b="1" dirty="0"/>
                <a:t>13. </a:t>
              </a:r>
              <a:endParaRPr lang="en-CA" sz="2800" dirty="0"/>
            </a:p>
          </p:txBody>
        </p:sp>
        <p:sp>
          <p:nvSpPr>
            <p:cNvPr id="65" name="Oval 64">
              <a:extLst>
                <a:ext uri="{FF2B5EF4-FFF2-40B4-BE49-F238E27FC236}">
                  <a16:creationId xmlns:a16="http://schemas.microsoft.com/office/drawing/2014/main" id="{F0E38C97-D3AA-4D03-A16D-AC2095D6E212}"/>
                </a:ext>
              </a:extLst>
            </p:cNvPr>
            <p:cNvSpPr/>
            <p:nvPr/>
          </p:nvSpPr>
          <p:spPr>
            <a:xfrm>
              <a:off x="10515476" y="957597"/>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TextBox 66">
              <a:extLst>
                <a:ext uri="{FF2B5EF4-FFF2-40B4-BE49-F238E27FC236}">
                  <a16:creationId xmlns:a16="http://schemas.microsoft.com/office/drawing/2014/main" id="{B0104DD0-5C96-4942-80F9-FCF184E74F13}"/>
                </a:ext>
              </a:extLst>
            </p:cNvPr>
            <p:cNvSpPr txBox="1"/>
            <p:nvPr/>
          </p:nvSpPr>
          <p:spPr>
            <a:xfrm>
              <a:off x="7955483" y="2114965"/>
              <a:ext cx="532518" cy="369332"/>
            </a:xfrm>
            <a:prstGeom prst="rect">
              <a:avLst/>
            </a:prstGeom>
            <a:noFill/>
            <a:ln>
              <a:solidFill>
                <a:schemeClr val="tx1"/>
              </a:solidFill>
            </a:ln>
          </p:spPr>
          <p:txBody>
            <a:bodyPr wrap="none" rtlCol="0">
              <a:spAutoFit/>
            </a:bodyPr>
            <a:lstStyle/>
            <a:p>
              <a:r>
                <a:rPr lang="en-US" b="1" dirty="0"/>
                <a:t>14. </a:t>
              </a:r>
              <a:endParaRPr lang="en-CA" sz="2800" dirty="0"/>
            </a:p>
          </p:txBody>
        </p:sp>
        <p:sp>
          <p:nvSpPr>
            <p:cNvPr id="68" name="TextBox 67">
              <a:extLst>
                <a:ext uri="{FF2B5EF4-FFF2-40B4-BE49-F238E27FC236}">
                  <a16:creationId xmlns:a16="http://schemas.microsoft.com/office/drawing/2014/main" id="{2FC15A6E-202D-4A77-9F59-3FE4F8F1264C}"/>
                </a:ext>
              </a:extLst>
            </p:cNvPr>
            <p:cNvSpPr txBox="1"/>
            <p:nvPr/>
          </p:nvSpPr>
          <p:spPr>
            <a:xfrm>
              <a:off x="10035858" y="942213"/>
              <a:ext cx="479618" cy="369332"/>
            </a:xfrm>
            <a:prstGeom prst="rect">
              <a:avLst/>
            </a:prstGeom>
            <a:noFill/>
            <a:ln>
              <a:solidFill>
                <a:schemeClr val="tx1"/>
              </a:solidFill>
            </a:ln>
          </p:spPr>
          <p:txBody>
            <a:bodyPr wrap="none" rtlCol="0">
              <a:spAutoFit/>
            </a:bodyPr>
            <a:lstStyle/>
            <a:p>
              <a:r>
                <a:rPr lang="en-US" b="1" dirty="0"/>
                <a:t>13.</a:t>
              </a:r>
              <a:endParaRPr lang="en-CA" b="1" dirty="0"/>
            </a:p>
          </p:txBody>
        </p:sp>
        <p:sp>
          <p:nvSpPr>
            <p:cNvPr id="69" name="Oval 68">
              <a:extLst>
                <a:ext uri="{FF2B5EF4-FFF2-40B4-BE49-F238E27FC236}">
                  <a16:creationId xmlns:a16="http://schemas.microsoft.com/office/drawing/2014/main" id="{BCF289FB-2BAD-4064-A2D2-0EB7354E04C9}"/>
                </a:ext>
              </a:extLst>
            </p:cNvPr>
            <p:cNvSpPr/>
            <p:nvPr/>
          </p:nvSpPr>
          <p:spPr>
            <a:xfrm>
              <a:off x="11269160" y="504704"/>
              <a:ext cx="429194" cy="4528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0" name="TextBox 69">
              <a:extLst>
                <a:ext uri="{FF2B5EF4-FFF2-40B4-BE49-F238E27FC236}">
                  <a16:creationId xmlns:a16="http://schemas.microsoft.com/office/drawing/2014/main" id="{AA8B59B3-879A-4EF5-87B2-282749BA8C75}"/>
                </a:ext>
              </a:extLst>
            </p:cNvPr>
            <p:cNvSpPr txBox="1"/>
            <p:nvPr/>
          </p:nvSpPr>
          <p:spPr>
            <a:xfrm>
              <a:off x="11218736" y="109573"/>
              <a:ext cx="479618" cy="369332"/>
            </a:xfrm>
            <a:prstGeom prst="rect">
              <a:avLst/>
            </a:prstGeom>
            <a:noFill/>
            <a:ln>
              <a:solidFill>
                <a:schemeClr val="tx1"/>
              </a:solidFill>
            </a:ln>
          </p:spPr>
          <p:txBody>
            <a:bodyPr wrap="none" rtlCol="0">
              <a:spAutoFit/>
            </a:bodyPr>
            <a:lstStyle/>
            <a:p>
              <a:r>
                <a:rPr lang="en-US" b="1" dirty="0"/>
                <a:t>15.</a:t>
              </a:r>
              <a:endParaRPr lang="en-CA" b="1" dirty="0"/>
            </a:p>
          </p:txBody>
        </p:sp>
        <p:sp>
          <p:nvSpPr>
            <p:cNvPr id="66" name="Oval 65">
              <a:extLst>
                <a:ext uri="{FF2B5EF4-FFF2-40B4-BE49-F238E27FC236}">
                  <a16:creationId xmlns:a16="http://schemas.microsoft.com/office/drawing/2014/main" id="{2CA4FF4E-BC73-4492-B66A-B8678E9BD30B}"/>
                </a:ext>
                <a:ext uri="{C183D7F6-B498-43B3-948B-1728B52AA6E4}">
                  <adec:decorative xmlns:adec="http://schemas.microsoft.com/office/drawing/2017/decorative" val="1"/>
                </a:ext>
              </a:extLst>
            </p:cNvPr>
            <p:cNvSpPr/>
            <p:nvPr/>
          </p:nvSpPr>
          <p:spPr>
            <a:xfrm>
              <a:off x="7526289" y="2193093"/>
              <a:ext cx="429194"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 name="Table 1">
            <a:extLst>
              <a:ext uri="{FF2B5EF4-FFF2-40B4-BE49-F238E27FC236}">
                <a16:creationId xmlns:a16="http://schemas.microsoft.com/office/drawing/2014/main" id="{E44AE954-5F07-411B-8948-52C3C9B7210C}"/>
              </a:ext>
            </a:extLst>
          </p:cNvPr>
          <p:cNvGraphicFramePr>
            <a:graphicFrameLocks noGrp="1"/>
          </p:cNvGraphicFramePr>
          <p:nvPr>
            <p:extLst>
              <p:ext uri="{D42A27DB-BD31-4B8C-83A1-F6EECF244321}">
                <p14:modId xmlns:p14="http://schemas.microsoft.com/office/powerpoint/2010/main" val="369874678"/>
              </p:ext>
            </p:extLst>
          </p:nvPr>
        </p:nvGraphicFramePr>
        <p:xfrm>
          <a:off x="7617277" y="3374209"/>
          <a:ext cx="4441226" cy="2160655"/>
        </p:xfrm>
        <a:graphic>
          <a:graphicData uri="http://schemas.openxmlformats.org/drawingml/2006/table">
            <a:tbl>
              <a:tblPr firstRow="1">
                <a:tableStyleId>{5940675A-B579-460E-94D1-54222C63F5DA}</a:tableStyleId>
              </a:tblPr>
              <a:tblGrid>
                <a:gridCol w="4441226">
                  <a:extLst>
                    <a:ext uri="{9D8B030D-6E8A-4147-A177-3AD203B41FA5}">
                      <a16:colId xmlns:a16="http://schemas.microsoft.com/office/drawing/2014/main" val="1825219309"/>
                    </a:ext>
                  </a:extLst>
                </a:gridCol>
              </a:tblGrid>
              <a:tr h="132830">
                <a:tc>
                  <a:txBody>
                    <a:bodyPr/>
                    <a:lstStyle/>
                    <a:p>
                      <a:pPr algn="l" fontAlgn="b"/>
                      <a:r>
                        <a:rPr lang="en-CA" sz="1400" u="none" strike="noStrike" dirty="0">
                          <a:effectLst/>
                        </a:rPr>
                        <a:t>10.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0958328"/>
                  </a:ext>
                </a:extLst>
              </a:tr>
              <a:tr h="132830">
                <a:tc>
                  <a:txBody>
                    <a:bodyPr/>
                    <a:lstStyle/>
                    <a:p>
                      <a:pPr algn="l" fontAlgn="b"/>
                      <a:r>
                        <a:rPr lang="en-CA" sz="1400" u="none" strike="noStrike" dirty="0">
                          <a:effectLst/>
                        </a:rPr>
                        <a:t>11. Select 'Find'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4571743"/>
                  </a:ext>
                </a:extLst>
              </a:tr>
              <a:tr h="132830">
                <a:tc>
                  <a:txBody>
                    <a:bodyPr/>
                    <a:lstStyle/>
                    <a:p>
                      <a:pPr algn="l" fontAlgn="b"/>
                      <a:r>
                        <a:rPr lang="en-CA" sz="1400" u="none" strike="noStrike" dirty="0">
                          <a:effectLst/>
                        </a:rPr>
                        <a:t>12. Place cursor and press enter to upload data</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1691580"/>
                  </a:ext>
                </a:extLst>
              </a:tr>
              <a:tr h="132830">
                <a:tc>
                  <a:txBody>
                    <a:bodyPr/>
                    <a:lstStyle/>
                    <a:p>
                      <a:pPr algn="l" fontAlgn="b"/>
                      <a:r>
                        <a:rPr lang="en-CA" sz="1400" u="none" strike="noStrike" dirty="0">
                          <a:effectLst/>
                        </a:rPr>
                        <a:t>13. Enter BSID and press enter or apply Filter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4711715"/>
                  </a:ext>
                </a:extLst>
              </a:tr>
              <a:tr h="132830">
                <a:tc>
                  <a:txBody>
                    <a:bodyPr/>
                    <a:lstStyle/>
                    <a:p>
                      <a:pPr algn="l" fontAlgn="b"/>
                      <a:r>
                        <a:rPr lang="en-CA" sz="1400" u="none" strike="noStrike" dirty="0">
                          <a:effectLst/>
                        </a:rPr>
                        <a:t>14. Select the desired Program/Division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1079082"/>
                  </a:ext>
                </a:extLst>
              </a:tr>
              <a:tr h="150727">
                <a:tc>
                  <a:txBody>
                    <a:bodyPr/>
                    <a:lstStyle/>
                    <a:p>
                      <a:pPr algn="l" fontAlgn="b"/>
                      <a:r>
                        <a:rPr lang="en-CA" sz="1400" u="none" strike="noStrike" dirty="0">
                          <a:effectLst/>
                        </a:rPr>
                        <a:t>15. Pres 'OK'</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5722663"/>
                  </a:ext>
                </a:extLst>
              </a:tr>
              <a:tr h="240415">
                <a:tc>
                  <a:txBody>
                    <a:bodyPr/>
                    <a:lstStyle/>
                    <a:p>
                      <a:pPr algn="l" fontAlgn="b"/>
                      <a:r>
                        <a:rPr lang="en-CA" sz="1400" u="none" strike="noStrike" dirty="0">
                          <a:effectLst/>
                        </a:rPr>
                        <a:t>16.Select 'Save'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5529754"/>
                  </a:ext>
                </a:extLst>
              </a:tr>
              <a:tr h="132830">
                <a:tc>
                  <a:txBody>
                    <a:bodyPr/>
                    <a:lstStyle/>
                    <a:p>
                      <a:pPr algn="l" fontAlgn="b"/>
                      <a:r>
                        <a:rPr lang="en-CA" sz="1400" u="none" strike="noStrike" dirty="0">
                          <a:effectLst/>
                        </a:rPr>
                        <a:t>17. Select 'Issue'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4508147"/>
                  </a:ext>
                </a:extLst>
              </a:tr>
              <a:tr h="265660">
                <a:tc>
                  <a:txBody>
                    <a:bodyPr/>
                    <a:lstStyle/>
                    <a:p>
                      <a:pPr algn="l" fontAlgn="b"/>
                      <a:r>
                        <a:rPr lang="en-CA" sz="1400" u="none" strike="noStrike" dirty="0">
                          <a:effectLst/>
                        </a:rPr>
                        <a:t>18. Record’s Status will remain ‘Review in Progress’ until approved approves which will turn the status to Active.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799969"/>
                  </a:ext>
                </a:extLst>
              </a:tr>
            </a:tbl>
          </a:graphicData>
        </a:graphic>
      </p:graphicFrame>
      <p:sp>
        <p:nvSpPr>
          <p:cNvPr id="3" name="Slide Number Placeholder 2">
            <a:extLst>
              <a:ext uri="{FF2B5EF4-FFF2-40B4-BE49-F238E27FC236}">
                <a16:creationId xmlns:a16="http://schemas.microsoft.com/office/drawing/2014/main" id="{123EFA9B-0276-4033-B1C1-B216AC83E677}"/>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25</a:t>
            </a:fld>
            <a:endParaRPr lang="en-CA" dirty="0"/>
          </a:p>
        </p:txBody>
      </p:sp>
      <p:sp>
        <p:nvSpPr>
          <p:cNvPr id="31" name="Slide Number Placeholder 7">
            <a:extLst>
              <a:ext uri="{FF2B5EF4-FFF2-40B4-BE49-F238E27FC236}">
                <a16:creationId xmlns:a16="http://schemas.microsoft.com/office/drawing/2014/main" id="{12438586-9057-4C7A-AF60-A3CFA1FB5C2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323242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0" y="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Division Program End Date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1 and 2 to Edit a Division Program End Date, as described in the following table.">
            <a:extLst>
              <a:ext uri="{FF2B5EF4-FFF2-40B4-BE49-F238E27FC236}">
                <a16:creationId xmlns:a16="http://schemas.microsoft.com/office/drawing/2014/main" id="{7D8F0FC5-BF4C-056E-431D-4AF083385423}"/>
              </a:ext>
            </a:extLst>
          </p:cNvPr>
          <p:cNvGrpSpPr/>
          <p:nvPr/>
        </p:nvGrpSpPr>
        <p:grpSpPr>
          <a:xfrm>
            <a:off x="0" y="530666"/>
            <a:ext cx="2647950" cy="3016405"/>
            <a:chOff x="0" y="530666"/>
            <a:chExt cx="2647950" cy="3016405"/>
          </a:xfrm>
        </p:grpSpPr>
        <p:pic>
          <p:nvPicPr>
            <p:cNvPr id="5" name="Picture 4" descr="Graphical user interface, application&#10;&#10;Description automatically generated">
              <a:extLst>
                <a:ext uri="{FF2B5EF4-FFF2-40B4-BE49-F238E27FC236}">
                  <a16:creationId xmlns:a16="http://schemas.microsoft.com/office/drawing/2014/main" id="{7DE7BDBF-4B2A-4CD7-AADF-EE4120A0A5B8}"/>
                </a:ext>
              </a:extLst>
            </p:cNvPr>
            <p:cNvPicPr>
              <a:picLocks noChangeAspect="1"/>
            </p:cNvPicPr>
            <p:nvPr/>
          </p:nvPicPr>
          <p:blipFill rotWithShape="1">
            <a:blip r:embed="rId2">
              <a:extLst>
                <a:ext uri="{28A0092B-C50C-407E-A947-70E740481C1C}">
                  <a14:useLocalDpi xmlns:a14="http://schemas.microsoft.com/office/drawing/2010/main" val="0"/>
                </a:ext>
              </a:extLst>
            </a:blip>
            <a:srcRect r="28277"/>
            <a:stretch/>
          </p:blipFill>
          <p:spPr>
            <a:xfrm>
              <a:off x="138340" y="530666"/>
              <a:ext cx="2509610" cy="3016405"/>
            </a:xfrm>
            <a:prstGeom prst="rect">
              <a:avLst/>
            </a:prstGeom>
            <a:ln>
              <a:solidFill>
                <a:schemeClr val="tx1"/>
              </a:solidFill>
            </a:ln>
          </p:spPr>
        </p:pic>
        <p:sp>
          <p:nvSpPr>
            <p:cNvPr id="6" name="Oval 5">
              <a:extLst>
                <a:ext uri="{FF2B5EF4-FFF2-40B4-BE49-F238E27FC236}">
                  <a16:creationId xmlns:a16="http://schemas.microsoft.com/office/drawing/2014/main" id="{77BA5CA4-65F5-4757-93C3-F4487FB58B1D}"/>
                </a:ext>
              </a:extLst>
            </p:cNvPr>
            <p:cNvSpPr/>
            <p:nvPr/>
          </p:nvSpPr>
          <p:spPr>
            <a:xfrm>
              <a:off x="645875" y="175085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DC530DF1-3FBC-4869-A0F9-EE8A8151D8FE}"/>
                </a:ext>
              </a:extLst>
            </p:cNvPr>
            <p:cNvSpPr txBox="1"/>
            <p:nvPr/>
          </p:nvSpPr>
          <p:spPr>
            <a:xfrm>
              <a:off x="472923" y="1520223"/>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C76C333-C1BB-4AB3-A8C5-546B50BAF267}"/>
                </a:ext>
              </a:extLst>
            </p:cNvPr>
            <p:cNvSpPr/>
            <p:nvPr/>
          </p:nvSpPr>
          <p:spPr>
            <a:xfrm>
              <a:off x="0" y="720466"/>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78BD363F-407C-4B92-A9EB-FC4D6F30B3A1}"/>
                </a:ext>
              </a:extLst>
            </p:cNvPr>
            <p:cNvSpPr txBox="1"/>
            <p:nvPr/>
          </p:nvSpPr>
          <p:spPr>
            <a:xfrm>
              <a:off x="768295" y="530666"/>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10" name="Group 9" descr="Screen capture of steps 3 and 4 to Edit a Division Program End Date, as described in the following table.">
            <a:extLst>
              <a:ext uri="{FF2B5EF4-FFF2-40B4-BE49-F238E27FC236}">
                <a16:creationId xmlns:a16="http://schemas.microsoft.com/office/drawing/2014/main" id="{744F13E0-CD16-8A39-23DD-1E557AEC8514}"/>
              </a:ext>
            </a:extLst>
          </p:cNvPr>
          <p:cNvGrpSpPr/>
          <p:nvPr/>
        </p:nvGrpSpPr>
        <p:grpSpPr>
          <a:xfrm>
            <a:off x="2820902" y="530666"/>
            <a:ext cx="5283472" cy="2660787"/>
            <a:chOff x="2820902" y="530666"/>
            <a:chExt cx="5283472" cy="2660787"/>
          </a:xfrm>
        </p:grpSpPr>
        <p:pic>
          <p:nvPicPr>
            <p:cNvPr id="21" name="Picture 20" descr="Graphical user interface, application, Teams&#10;&#10;Description automatically generated">
              <a:extLst>
                <a:ext uri="{FF2B5EF4-FFF2-40B4-BE49-F238E27FC236}">
                  <a16:creationId xmlns:a16="http://schemas.microsoft.com/office/drawing/2014/main" id="{18967467-C444-46ED-A065-96AF9662F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902" y="530666"/>
              <a:ext cx="5283472" cy="2660787"/>
            </a:xfrm>
            <a:prstGeom prst="rect">
              <a:avLst/>
            </a:prstGeom>
            <a:ln>
              <a:solidFill>
                <a:schemeClr val="tx1"/>
              </a:solidFill>
            </a:ln>
          </p:spPr>
        </p:pic>
        <p:sp>
          <p:nvSpPr>
            <p:cNvPr id="22" name="Oval 21">
              <a:extLst>
                <a:ext uri="{FF2B5EF4-FFF2-40B4-BE49-F238E27FC236}">
                  <a16:creationId xmlns:a16="http://schemas.microsoft.com/office/drawing/2014/main" id="{6F4409FD-FD9E-4783-A079-062A993C697D}"/>
                </a:ext>
              </a:extLst>
            </p:cNvPr>
            <p:cNvSpPr/>
            <p:nvPr/>
          </p:nvSpPr>
          <p:spPr>
            <a:xfrm>
              <a:off x="4149308" y="2002982"/>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TextBox 22">
              <a:extLst>
                <a:ext uri="{FF2B5EF4-FFF2-40B4-BE49-F238E27FC236}">
                  <a16:creationId xmlns:a16="http://schemas.microsoft.com/office/drawing/2014/main" id="{358192F4-035F-4D8E-A92A-730AC68F5B2A}"/>
                </a:ext>
              </a:extLst>
            </p:cNvPr>
            <p:cNvSpPr txBox="1"/>
            <p:nvPr/>
          </p:nvSpPr>
          <p:spPr>
            <a:xfrm>
              <a:off x="3758134" y="1938781"/>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4" name="Oval 23">
              <a:extLst>
                <a:ext uri="{FF2B5EF4-FFF2-40B4-BE49-F238E27FC236}">
                  <a16:creationId xmlns:a16="http://schemas.microsoft.com/office/drawing/2014/main" id="{38528AB4-1D05-4A2D-A025-C335C5E99911}"/>
                </a:ext>
              </a:extLst>
            </p:cNvPr>
            <p:cNvSpPr/>
            <p:nvPr/>
          </p:nvSpPr>
          <p:spPr>
            <a:xfrm>
              <a:off x="4120734" y="2492254"/>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A1399A3D-17EC-4957-8A6B-02ED94226B36}"/>
                </a:ext>
              </a:extLst>
            </p:cNvPr>
            <p:cNvSpPr txBox="1"/>
            <p:nvPr/>
          </p:nvSpPr>
          <p:spPr>
            <a:xfrm>
              <a:off x="3758134" y="2439369"/>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aphicFrame>
        <p:nvGraphicFramePr>
          <p:cNvPr id="2" name="Table 1">
            <a:extLst>
              <a:ext uri="{FF2B5EF4-FFF2-40B4-BE49-F238E27FC236}">
                <a16:creationId xmlns:a16="http://schemas.microsoft.com/office/drawing/2014/main" id="{DB453DF9-F2BC-4260-80A9-C57C75D28D4E}"/>
              </a:ext>
            </a:extLst>
          </p:cNvPr>
          <p:cNvGraphicFramePr>
            <a:graphicFrameLocks noGrp="1"/>
          </p:cNvGraphicFramePr>
          <p:nvPr>
            <p:extLst>
              <p:ext uri="{D42A27DB-BD31-4B8C-83A1-F6EECF244321}">
                <p14:modId xmlns:p14="http://schemas.microsoft.com/office/powerpoint/2010/main" val="1920066539"/>
              </p:ext>
            </p:extLst>
          </p:nvPr>
        </p:nvGraphicFramePr>
        <p:xfrm>
          <a:off x="8299577" y="529811"/>
          <a:ext cx="3725026" cy="1706880"/>
        </p:xfrm>
        <a:graphic>
          <a:graphicData uri="http://schemas.openxmlformats.org/drawingml/2006/table">
            <a:tbl>
              <a:tblPr firstRow="1">
                <a:tableStyleId>{5940675A-B579-460E-94D1-54222C63F5DA}</a:tableStyleId>
              </a:tblPr>
              <a:tblGrid>
                <a:gridCol w="3725026">
                  <a:extLst>
                    <a:ext uri="{9D8B030D-6E8A-4147-A177-3AD203B41FA5}">
                      <a16:colId xmlns:a16="http://schemas.microsoft.com/office/drawing/2014/main" val="651432055"/>
                    </a:ext>
                  </a:extLst>
                </a:gridCol>
              </a:tblGrid>
              <a:tr h="56124">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2742029"/>
                  </a:ext>
                </a:extLst>
              </a:tr>
              <a:tr h="56124">
                <a:tc>
                  <a:txBody>
                    <a:bodyPr/>
                    <a:lstStyle/>
                    <a:p>
                      <a:pPr algn="l" fontAlgn="b"/>
                      <a:r>
                        <a:rPr lang="en-CA" sz="1400" u="none" strike="noStrike" dirty="0">
                          <a:effectLst/>
                        </a:rPr>
                        <a:t>2. Select 'Division'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6386816"/>
                  </a:ext>
                </a:extLst>
              </a:tr>
              <a:tr h="93525">
                <a:tc>
                  <a:txBody>
                    <a:bodyPr/>
                    <a:lstStyle/>
                    <a:p>
                      <a:pPr algn="l" fontAlgn="b"/>
                      <a:r>
                        <a:rPr lang="nb-NO" sz="1400" u="none" strike="noStrike">
                          <a:effectLst/>
                        </a:rPr>
                        <a:t>3. Enter BSID &amp; press Enter</a:t>
                      </a:r>
                      <a:endParaRPr lang="nb-N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6964252"/>
                  </a:ext>
                </a:extLst>
              </a:tr>
              <a:tr h="155874">
                <a:tc>
                  <a:txBody>
                    <a:bodyPr/>
                    <a:lstStyle/>
                    <a:p>
                      <a:pPr algn="l" fontAlgn="t"/>
                      <a:r>
                        <a:rPr lang="en-CA" sz="1400" u="none" strike="noStrike" dirty="0">
                          <a:effectLst/>
                        </a:rPr>
                        <a:t>4. Select to open resulting record </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386480707"/>
                  </a:ext>
                </a:extLst>
              </a:tr>
              <a:tr h="62350">
                <a:tc>
                  <a:txBody>
                    <a:bodyPr/>
                    <a:lstStyle/>
                    <a:p>
                      <a:pPr algn="l" fontAlgn="b"/>
                      <a:r>
                        <a:rPr lang="en-CA" sz="1400" u="none" strike="noStrike" dirty="0">
                          <a:effectLst/>
                        </a:rPr>
                        <a:t>5. Select 'Revise'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59900"/>
                  </a:ext>
                </a:extLst>
              </a:tr>
              <a:tr h="56124">
                <a:tc>
                  <a:txBody>
                    <a:bodyPr/>
                    <a:lstStyle/>
                    <a:p>
                      <a:pPr algn="l" fontAlgn="b"/>
                      <a:r>
                        <a:rPr lang="da-DK" sz="1400" u="none" strike="noStrike">
                          <a:effectLst/>
                        </a:rPr>
                        <a:t>6. Enter 'Program End Date'</a:t>
                      </a:r>
                      <a:endParaRPr lang="da-DK"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4373028"/>
                  </a:ext>
                </a:extLst>
              </a:tr>
              <a:tr h="112248">
                <a:tc>
                  <a:txBody>
                    <a:bodyPr/>
                    <a:lstStyle/>
                    <a:p>
                      <a:pPr algn="l" fontAlgn="b"/>
                      <a:r>
                        <a:rPr lang="en-CA" sz="1400" u="none" strike="noStrike" dirty="0">
                          <a:effectLst/>
                        </a:rPr>
                        <a:t>7. Select 'Activate' and record's status will remain in 'Review in Progress' until it is approved by EDU.</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4240832"/>
                  </a:ext>
                </a:extLst>
              </a:tr>
            </a:tbl>
          </a:graphicData>
        </a:graphic>
      </p:graphicFrame>
      <p:grpSp>
        <p:nvGrpSpPr>
          <p:cNvPr id="17" name="Group 16" descr="Screen capture of steps 5 to 7 to Edit a Division Program End Date, as described in the following table.">
            <a:extLst>
              <a:ext uri="{FF2B5EF4-FFF2-40B4-BE49-F238E27FC236}">
                <a16:creationId xmlns:a16="http://schemas.microsoft.com/office/drawing/2014/main" id="{26CCCE43-A700-7EAC-D804-67DB3A1D2AC7}"/>
              </a:ext>
            </a:extLst>
          </p:cNvPr>
          <p:cNvGrpSpPr/>
          <p:nvPr/>
        </p:nvGrpSpPr>
        <p:grpSpPr>
          <a:xfrm>
            <a:off x="2786290" y="3244338"/>
            <a:ext cx="7699311" cy="3535290"/>
            <a:chOff x="2786290" y="3244338"/>
            <a:chExt cx="7699311" cy="3535290"/>
          </a:xfrm>
        </p:grpSpPr>
        <p:pic>
          <p:nvPicPr>
            <p:cNvPr id="11" name="Picture 10" descr="Graphical user interface, text, application&#10;&#10;Description automatically generated">
              <a:extLst>
                <a:ext uri="{FF2B5EF4-FFF2-40B4-BE49-F238E27FC236}">
                  <a16:creationId xmlns:a16="http://schemas.microsoft.com/office/drawing/2014/main" id="{8855ECBC-4FDE-4697-A5F2-A767F4ED2B15}"/>
                </a:ext>
              </a:extLst>
            </p:cNvPr>
            <p:cNvPicPr>
              <a:picLocks noChangeAspect="1"/>
            </p:cNvPicPr>
            <p:nvPr/>
          </p:nvPicPr>
          <p:blipFill rotWithShape="1">
            <a:blip r:embed="rId4">
              <a:extLst>
                <a:ext uri="{28A0092B-C50C-407E-A947-70E740481C1C}">
                  <a14:useLocalDpi xmlns:a14="http://schemas.microsoft.com/office/drawing/2010/main" val="0"/>
                </a:ext>
              </a:extLst>
            </a:blip>
            <a:srcRect l="157" r="942" b="20889"/>
            <a:stretch/>
          </p:blipFill>
          <p:spPr>
            <a:xfrm>
              <a:off x="2786290" y="3244338"/>
              <a:ext cx="7699311" cy="3535290"/>
            </a:xfrm>
            <a:prstGeom prst="rect">
              <a:avLst/>
            </a:prstGeom>
            <a:ln>
              <a:solidFill>
                <a:schemeClr val="tx1"/>
              </a:solidFill>
            </a:ln>
          </p:spPr>
        </p:pic>
        <p:sp>
          <p:nvSpPr>
            <p:cNvPr id="12" name="Oval 11">
              <a:extLst>
                <a:ext uri="{FF2B5EF4-FFF2-40B4-BE49-F238E27FC236}">
                  <a16:creationId xmlns:a16="http://schemas.microsoft.com/office/drawing/2014/main" id="{DEAF5A12-E7C1-4ECB-8E78-1617BCEC76B6}"/>
                </a:ext>
              </a:extLst>
            </p:cNvPr>
            <p:cNvSpPr/>
            <p:nvPr/>
          </p:nvSpPr>
          <p:spPr>
            <a:xfrm>
              <a:off x="7407880" y="6260742"/>
              <a:ext cx="243070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38D89BB3-394E-4985-87DB-482114965069}"/>
                </a:ext>
              </a:extLst>
            </p:cNvPr>
            <p:cNvSpPr/>
            <p:nvPr/>
          </p:nvSpPr>
          <p:spPr>
            <a:xfrm>
              <a:off x="9171830" y="3474967"/>
              <a:ext cx="51435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9504880" y="3769252"/>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15" name="TextBox 14">
              <a:extLst>
                <a:ext uri="{FF2B5EF4-FFF2-40B4-BE49-F238E27FC236}">
                  <a16:creationId xmlns:a16="http://schemas.microsoft.com/office/drawing/2014/main" id="{570FC228-53F9-44D2-9E7B-6A7AE86346CC}"/>
                </a:ext>
              </a:extLst>
            </p:cNvPr>
            <p:cNvSpPr txBox="1"/>
            <p:nvPr/>
          </p:nvSpPr>
          <p:spPr>
            <a:xfrm>
              <a:off x="9799490" y="5945028"/>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16" name="TextBox 15">
              <a:extLst>
                <a:ext uri="{FF2B5EF4-FFF2-40B4-BE49-F238E27FC236}">
                  <a16:creationId xmlns:a16="http://schemas.microsoft.com/office/drawing/2014/main" id="{B95A111E-A4BB-43EF-8AA0-E4FB47747C20}"/>
                </a:ext>
              </a:extLst>
            </p:cNvPr>
            <p:cNvSpPr txBox="1"/>
            <p:nvPr/>
          </p:nvSpPr>
          <p:spPr>
            <a:xfrm>
              <a:off x="8786202" y="3450376"/>
              <a:ext cx="415498" cy="369332"/>
            </a:xfrm>
            <a:prstGeom prst="rect">
              <a:avLst/>
            </a:prstGeom>
            <a:noFill/>
            <a:ln>
              <a:solidFill>
                <a:schemeClr val="tx1"/>
              </a:solidFill>
            </a:ln>
          </p:spPr>
          <p:txBody>
            <a:bodyPr wrap="none" rtlCol="0">
              <a:spAutoFit/>
            </a:bodyPr>
            <a:lstStyle/>
            <a:p>
              <a:r>
                <a:rPr lang="en-US" b="1" dirty="0"/>
                <a:t>7. </a:t>
              </a:r>
              <a:endParaRPr lang="en-CA" b="1" dirty="0"/>
            </a:p>
          </p:txBody>
        </p:sp>
        <p:sp>
          <p:nvSpPr>
            <p:cNvPr id="18" name="Oval 17">
              <a:extLst>
                <a:ext uri="{FF2B5EF4-FFF2-40B4-BE49-F238E27FC236}">
                  <a16:creationId xmlns:a16="http://schemas.microsoft.com/office/drawing/2014/main" id="{A51D002B-E200-48AA-B720-523E296DBAE3}"/>
                </a:ext>
              </a:extLst>
            </p:cNvPr>
            <p:cNvSpPr/>
            <p:nvPr/>
          </p:nvSpPr>
          <p:spPr>
            <a:xfrm>
              <a:off x="8776878" y="3482944"/>
              <a:ext cx="382952"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Slide Number Placeholder 2">
            <a:extLst>
              <a:ext uri="{FF2B5EF4-FFF2-40B4-BE49-F238E27FC236}">
                <a16:creationId xmlns:a16="http://schemas.microsoft.com/office/drawing/2014/main" id="{2824E79F-EB97-476A-AEAF-4AB731AD76CB}"/>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26</a:t>
            </a:fld>
            <a:endParaRPr lang="en-CA" dirty="0"/>
          </a:p>
        </p:txBody>
      </p:sp>
      <p:sp>
        <p:nvSpPr>
          <p:cNvPr id="26" name="Slide Number Placeholder 7">
            <a:extLst>
              <a:ext uri="{FF2B5EF4-FFF2-40B4-BE49-F238E27FC236}">
                <a16:creationId xmlns:a16="http://schemas.microsoft.com/office/drawing/2014/main" id="{9AC21C6F-15DE-4D2D-979F-73516F8EC02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26</a:t>
            </a:fld>
            <a:endParaRPr lang="en-US" dirty="0">
              <a:solidFill>
                <a:schemeClr val="tx1"/>
              </a:solidFill>
            </a:endParaRPr>
          </a:p>
        </p:txBody>
      </p:sp>
    </p:spTree>
    <p:extLst>
      <p:ext uri="{BB962C8B-B14F-4D97-AF65-F5344CB8AC3E}">
        <p14:creationId xmlns:p14="http://schemas.microsoft.com/office/powerpoint/2010/main" val="320233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85876C0-76E8-4602-9E62-DF1CF69FD185}"/>
              </a:ext>
            </a:extLst>
          </p:cNvPr>
          <p:cNvSpPr txBox="1">
            <a:spLocks noGrp="1"/>
          </p:cNvSpPr>
          <p:nvPr>
            <p:ph type="title" idx="4294967295"/>
          </p:nvPr>
        </p:nvSpPr>
        <p:spPr>
          <a:xfrm>
            <a:off x="-17600" y="0"/>
            <a:ext cx="8934241"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Panel; Commencement Date; Lowest/Highest Grade;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1 and 2 to Edit SUA: Panel; Commencement Date; Lowest/Highest Grade, as described in the following table.">
            <a:extLst>
              <a:ext uri="{FF2B5EF4-FFF2-40B4-BE49-F238E27FC236}">
                <a16:creationId xmlns:a16="http://schemas.microsoft.com/office/drawing/2014/main" id="{FB8957A2-DB7E-168D-4772-4363BE7D03C4}"/>
              </a:ext>
            </a:extLst>
          </p:cNvPr>
          <p:cNvGrpSpPr/>
          <p:nvPr/>
        </p:nvGrpSpPr>
        <p:grpSpPr>
          <a:xfrm>
            <a:off x="-44123" y="471302"/>
            <a:ext cx="3062549" cy="4117183"/>
            <a:chOff x="-44123" y="471302"/>
            <a:chExt cx="3062549" cy="4117183"/>
          </a:xfrm>
        </p:grpSpPr>
        <p:pic>
          <p:nvPicPr>
            <p:cNvPr id="10" name="Picture 9" descr="Graphical user interface, text, application&#10;&#10;Description automatically generated">
              <a:extLst>
                <a:ext uri="{FF2B5EF4-FFF2-40B4-BE49-F238E27FC236}">
                  <a16:creationId xmlns:a16="http://schemas.microsoft.com/office/drawing/2014/main" id="{5D98282E-DF22-4589-9799-E0F7E009A29A}"/>
                </a:ext>
              </a:extLst>
            </p:cNvPr>
            <p:cNvPicPr>
              <a:picLocks noChangeAspect="1"/>
            </p:cNvPicPr>
            <p:nvPr/>
          </p:nvPicPr>
          <p:blipFill rotWithShape="1">
            <a:blip r:embed="rId2">
              <a:extLst>
                <a:ext uri="{28A0092B-C50C-407E-A947-70E740481C1C}">
                  <a14:useLocalDpi xmlns:a14="http://schemas.microsoft.com/office/drawing/2010/main" val="0"/>
                </a:ext>
              </a:extLst>
            </a:blip>
            <a:srcRect t="6941" r="12310" b="16999"/>
            <a:stretch/>
          </p:blipFill>
          <p:spPr>
            <a:xfrm>
              <a:off x="53481" y="589122"/>
              <a:ext cx="2964945" cy="3999363"/>
            </a:xfrm>
            <a:prstGeom prst="rect">
              <a:avLst/>
            </a:prstGeom>
            <a:ln>
              <a:solidFill>
                <a:schemeClr val="tx1"/>
              </a:solidFill>
            </a:ln>
          </p:spPr>
        </p:pic>
        <p:sp>
          <p:nvSpPr>
            <p:cNvPr id="14" name="Oval 13">
              <a:extLst>
                <a:ext uri="{FF2B5EF4-FFF2-40B4-BE49-F238E27FC236}">
                  <a16:creationId xmlns:a16="http://schemas.microsoft.com/office/drawing/2014/main" id="{5572E475-99B5-4DB8-A632-01AC5F72BE3C}"/>
                </a:ext>
              </a:extLst>
            </p:cNvPr>
            <p:cNvSpPr/>
            <p:nvPr/>
          </p:nvSpPr>
          <p:spPr>
            <a:xfrm>
              <a:off x="573177" y="3739365"/>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TextBox 14">
              <a:extLst>
                <a:ext uri="{FF2B5EF4-FFF2-40B4-BE49-F238E27FC236}">
                  <a16:creationId xmlns:a16="http://schemas.microsoft.com/office/drawing/2014/main" id="{07793989-541D-4D49-BA13-B925EB61105B}"/>
                </a:ext>
              </a:extLst>
            </p:cNvPr>
            <p:cNvSpPr txBox="1"/>
            <p:nvPr/>
          </p:nvSpPr>
          <p:spPr>
            <a:xfrm>
              <a:off x="343075" y="3508734"/>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16" name="Oval 15">
              <a:extLst>
                <a:ext uri="{FF2B5EF4-FFF2-40B4-BE49-F238E27FC236}">
                  <a16:creationId xmlns:a16="http://schemas.microsoft.com/office/drawing/2014/main" id="{18911437-9E21-440A-9776-DF5EA61378E0}"/>
                </a:ext>
              </a:extLst>
            </p:cNvPr>
            <p:cNvSpPr/>
            <p:nvPr/>
          </p:nvSpPr>
          <p:spPr>
            <a:xfrm>
              <a:off x="-44123" y="661102"/>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TextBox 16">
              <a:extLst>
                <a:ext uri="{FF2B5EF4-FFF2-40B4-BE49-F238E27FC236}">
                  <a16:creationId xmlns:a16="http://schemas.microsoft.com/office/drawing/2014/main" id="{B397C5A3-0443-4B2B-8E88-CE6F00B7EF33}"/>
                </a:ext>
              </a:extLst>
            </p:cNvPr>
            <p:cNvSpPr txBox="1"/>
            <p:nvPr/>
          </p:nvSpPr>
          <p:spPr>
            <a:xfrm>
              <a:off x="724172" y="471302"/>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5" name="Group 4" descr="Screen capture of steps 3 to 5 to Edit SUA: Panel; Commencement Date; Lowest/Highest Grade, as described in the following table.">
            <a:extLst>
              <a:ext uri="{FF2B5EF4-FFF2-40B4-BE49-F238E27FC236}">
                <a16:creationId xmlns:a16="http://schemas.microsoft.com/office/drawing/2014/main" id="{6B356E63-909F-B720-4172-86CE972E9492}"/>
              </a:ext>
            </a:extLst>
          </p:cNvPr>
          <p:cNvGrpSpPr/>
          <p:nvPr/>
        </p:nvGrpSpPr>
        <p:grpSpPr>
          <a:xfrm>
            <a:off x="3116030" y="615934"/>
            <a:ext cx="8934241" cy="2824146"/>
            <a:chOff x="3116030" y="615934"/>
            <a:chExt cx="8934241" cy="2824146"/>
          </a:xfrm>
        </p:grpSpPr>
        <p:pic>
          <p:nvPicPr>
            <p:cNvPr id="18" name="Picture 17" descr="Graphical user interface&#10;&#10;Description automatically generated">
              <a:extLst>
                <a:ext uri="{FF2B5EF4-FFF2-40B4-BE49-F238E27FC236}">
                  <a16:creationId xmlns:a16="http://schemas.microsoft.com/office/drawing/2014/main" id="{4F1212DB-0BFF-4C86-AEEE-83179FB7AFDA}"/>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5436" b="25531"/>
            <a:stretch/>
          </p:blipFill>
          <p:spPr>
            <a:xfrm>
              <a:off x="3116030" y="615934"/>
              <a:ext cx="8934241" cy="2824146"/>
            </a:xfrm>
            <a:prstGeom prst="rect">
              <a:avLst/>
            </a:prstGeom>
            <a:ln>
              <a:solidFill>
                <a:schemeClr val="tx1"/>
              </a:solidFill>
            </a:ln>
          </p:spPr>
        </p:pic>
        <p:sp>
          <p:nvSpPr>
            <p:cNvPr id="19" name="Oval 18">
              <a:extLst>
                <a:ext uri="{FF2B5EF4-FFF2-40B4-BE49-F238E27FC236}">
                  <a16:creationId xmlns:a16="http://schemas.microsoft.com/office/drawing/2014/main" id="{31704ABC-B57F-460C-A5F5-A2490BA1145D}"/>
                </a:ext>
              </a:extLst>
            </p:cNvPr>
            <p:cNvSpPr/>
            <p:nvPr/>
          </p:nvSpPr>
          <p:spPr>
            <a:xfrm>
              <a:off x="11206077" y="1398410"/>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Oval 19">
              <a:extLst>
                <a:ext uri="{FF2B5EF4-FFF2-40B4-BE49-F238E27FC236}">
                  <a16:creationId xmlns:a16="http://schemas.microsoft.com/office/drawing/2014/main" id="{67984181-0700-4947-B7A1-914A6EE2214E}"/>
                </a:ext>
              </a:extLst>
            </p:cNvPr>
            <p:cNvSpPr/>
            <p:nvPr/>
          </p:nvSpPr>
          <p:spPr>
            <a:xfrm>
              <a:off x="5207683" y="1982325"/>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1" name="TextBox 20">
              <a:extLst>
                <a:ext uri="{FF2B5EF4-FFF2-40B4-BE49-F238E27FC236}">
                  <a16:creationId xmlns:a16="http://schemas.microsoft.com/office/drawing/2014/main" id="{39ADE520-24B4-4B16-B4EB-7B35076CC9D4}"/>
                </a:ext>
              </a:extLst>
            </p:cNvPr>
            <p:cNvSpPr txBox="1"/>
            <p:nvPr/>
          </p:nvSpPr>
          <p:spPr>
            <a:xfrm>
              <a:off x="5719884" y="1612993"/>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2" name="TextBox 21">
              <a:extLst>
                <a:ext uri="{FF2B5EF4-FFF2-40B4-BE49-F238E27FC236}">
                  <a16:creationId xmlns:a16="http://schemas.microsoft.com/office/drawing/2014/main" id="{D4D3F179-52C7-4684-BA06-8DCE12B71AA8}"/>
                </a:ext>
              </a:extLst>
            </p:cNvPr>
            <p:cNvSpPr txBox="1"/>
            <p:nvPr/>
          </p:nvSpPr>
          <p:spPr>
            <a:xfrm>
              <a:off x="11108473" y="1029078"/>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25" name="Oval 24">
              <a:extLst>
                <a:ext uri="{FF2B5EF4-FFF2-40B4-BE49-F238E27FC236}">
                  <a16:creationId xmlns:a16="http://schemas.microsoft.com/office/drawing/2014/main" id="{88780179-B16B-40B5-B5EA-2D01FD13727E}"/>
                </a:ext>
              </a:extLst>
            </p:cNvPr>
            <p:cNvSpPr/>
            <p:nvPr/>
          </p:nvSpPr>
          <p:spPr>
            <a:xfrm>
              <a:off x="5056991" y="2579886"/>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2941D781-688C-47B1-825D-B9D908295866}"/>
                </a:ext>
              </a:extLst>
            </p:cNvPr>
            <p:cNvSpPr txBox="1"/>
            <p:nvPr/>
          </p:nvSpPr>
          <p:spPr>
            <a:xfrm>
              <a:off x="4694391" y="2537241"/>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aphicFrame>
        <p:nvGraphicFramePr>
          <p:cNvPr id="2" name="Table 1">
            <a:extLst>
              <a:ext uri="{FF2B5EF4-FFF2-40B4-BE49-F238E27FC236}">
                <a16:creationId xmlns:a16="http://schemas.microsoft.com/office/drawing/2014/main" id="{C624E426-1C61-4B87-85A3-0C15B429ABF9}"/>
              </a:ext>
            </a:extLst>
          </p:cNvPr>
          <p:cNvGraphicFramePr>
            <a:graphicFrameLocks noGrp="1"/>
          </p:cNvGraphicFramePr>
          <p:nvPr>
            <p:extLst>
              <p:ext uri="{D42A27DB-BD31-4B8C-83A1-F6EECF244321}">
                <p14:modId xmlns:p14="http://schemas.microsoft.com/office/powerpoint/2010/main" val="4194656072"/>
              </p:ext>
            </p:extLst>
          </p:nvPr>
        </p:nvGraphicFramePr>
        <p:xfrm>
          <a:off x="3129032" y="4055085"/>
          <a:ext cx="4012358" cy="1066800"/>
        </p:xfrm>
        <a:graphic>
          <a:graphicData uri="http://schemas.openxmlformats.org/drawingml/2006/table">
            <a:tbl>
              <a:tblPr firstRow="1">
                <a:tableStyleId>{5940675A-B579-460E-94D1-54222C63F5DA}</a:tableStyleId>
              </a:tblPr>
              <a:tblGrid>
                <a:gridCol w="4012358">
                  <a:extLst>
                    <a:ext uri="{9D8B030D-6E8A-4147-A177-3AD203B41FA5}">
                      <a16:colId xmlns:a16="http://schemas.microsoft.com/office/drawing/2014/main" val="1663872237"/>
                    </a:ext>
                  </a:extLst>
                </a:gridCol>
              </a:tblGrid>
              <a:tr h="105459">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616250"/>
                  </a:ext>
                </a:extLst>
              </a:tr>
              <a:tr h="105459">
                <a:tc>
                  <a:txBody>
                    <a:bodyPr/>
                    <a:lstStyle/>
                    <a:p>
                      <a:pPr algn="l" fontAlgn="b"/>
                      <a:r>
                        <a:rPr lang="en-CA" sz="1400" u="none" strike="noStrike" dirty="0">
                          <a:effectLst/>
                        </a:rPr>
                        <a:t>2.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3974916"/>
                  </a:ext>
                </a:extLst>
              </a:tr>
              <a:tr h="111656">
                <a:tc>
                  <a:txBody>
                    <a:bodyPr/>
                    <a:lstStyle/>
                    <a:p>
                      <a:pPr algn="l" fontAlgn="b"/>
                      <a:r>
                        <a:rPr lang="en-CA" sz="1400" u="none" strike="noStrike" dirty="0">
                          <a:effectLst/>
                        </a:rPr>
                        <a:t>3.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7981886"/>
                  </a:ext>
                </a:extLst>
              </a:tr>
              <a:tr h="186094">
                <a:tc>
                  <a:txBody>
                    <a:bodyPr/>
                    <a:lstStyle/>
                    <a:p>
                      <a:pPr algn="l" fontAlgn="t"/>
                      <a:r>
                        <a:rPr lang="en-CA" sz="1400" u="none" strike="noStrike" dirty="0">
                          <a:effectLst/>
                        </a:rPr>
                        <a:t>4.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107824810"/>
                  </a:ext>
                </a:extLst>
              </a:tr>
              <a:tr h="105459">
                <a:tc>
                  <a:txBody>
                    <a:bodyPr/>
                    <a:lstStyle/>
                    <a:p>
                      <a:pPr algn="l" fontAlgn="b"/>
                      <a:r>
                        <a:rPr lang="en-CA" sz="1400" u="none" strike="noStrike" dirty="0">
                          <a:effectLst/>
                        </a:rPr>
                        <a:t>5.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1943929"/>
                  </a:ext>
                </a:extLst>
              </a:tr>
            </a:tbl>
          </a:graphicData>
        </a:graphic>
      </p:graphicFrame>
      <p:sp>
        <p:nvSpPr>
          <p:cNvPr id="3" name="Slide Number Placeholder 2">
            <a:extLst>
              <a:ext uri="{FF2B5EF4-FFF2-40B4-BE49-F238E27FC236}">
                <a16:creationId xmlns:a16="http://schemas.microsoft.com/office/drawing/2014/main" id="{C229AA25-1C11-401D-B82C-EF2AC513737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27</a:t>
            </a:fld>
            <a:endParaRPr lang="en-CA" dirty="0"/>
          </a:p>
        </p:txBody>
      </p:sp>
      <p:sp>
        <p:nvSpPr>
          <p:cNvPr id="23" name="Slide Number Placeholder 7">
            <a:extLst>
              <a:ext uri="{FF2B5EF4-FFF2-40B4-BE49-F238E27FC236}">
                <a16:creationId xmlns:a16="http://schemas.microsoft.com/office/drawing/2014/main" id="{2AC3CAF4-249E-4BA9-95AA-F12A44737828}"/>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17187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85876C0-76E8-4602-9E62-DF1CF69FD185}"/>
              </a:ext>
            </a:extLst>
          </p:cNvPr>
          <p:cNvSpPr txBox="1">
            <a:spLocks noGrp="1"/>
          </p:cNvSpPr>
          <p:nvPr>
            <p:ph type="title" idx="4294967295"/>
          </p:nvPr>
        </p:nvSpPr>
        <p:spPr>
          <a:xfrm>
            <a:off x="97603" y="17515"/>
            <a:ext cx="11996790"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Future: Lowest/Highest Grade; Panel; OTG - and (Commencement Date – can be future by design)</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6 to 12 to Edit SUA: Future: Lowest/Highest Grade; Panel; OTG – and (Commencement Date – can be future by design), as described in the following table.">
            <a:extLst>
              <a:ext uri="{FF2B5EF4-FFF2-40B4-BE49-F238E27FC236}">
                <a16:creationId xmlns:a16="http://schemas.microsoft.com/office/drawing/2014/main" id="{EDAEBAC3-6E71-FB61-60FB-2DEAB69377F9}"/>
              </a:ext>
            </a:extLst>
          </p:cNvPr>
          <p:cNvGrpSpPr/>
          <p:nvPr/>
        </p:nvGrpSpPr>
        <p:grpSpPr>
          <a:xfrm>
            <a:off x="765000" y="657094"/>
            <a:ext cx="6969301" cy="5137665"/>
            <a:chOff x="765000" y="657094"/>
            <a:chExt cx="6969301" cy="5137665"/>
          </a:xfrm>
        </p:grpSpPr>
        <p:pic>
          <p:nvPicPr>
            <p:cNvPr id="6" name="Picture 5" descr="Graphical user interface, text, application, email&#10;&#10;Description automatically generated">
              <a:extLst>
                <a:ext uri="{FF2B5EF4-FFF2-40B4-BE49-F238E27FC236}">
                  <a16:creationId xmlns:a16="http://schemas.microsoft.com/office/drawing/2014/main" id="{8FFF89CE-9B12-45C4-844C-30F2EDC34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00" y="657094"/>
              <a:ext cx="6794849" cy="5105662"/>
            </a:xfrm>
            <a:prstGeom prst="rect">
              <a:avLst/>
            </a:prstGeom>
            <a:ln>
              <a:solidFill>
                <a:schemeClr val="tx1"/>
              </a:solidFill>
            </a:ln>
          </p:spPr>
        </p:pic>
        <p:sp>
          <p:nvSpPr>
            <p:cNvPr id="36" name="Oval 35">
              <a:extLst>
                <a:ext uri="{FF2B5EF4-FFF2-40B4-BE49-F238E27FC236}">
                  <a16:creationId xmlns:a16="http://schemas.microsoft.com/office/drawing/2014/main" id="{8BD8632B-22EF-4E67-BC07-62DF9F3D2AF5}"/>
                </a:ext>
              </a:extLst>
            </p:cNvPr>
            <p:cNvSpPr/>
            <p:nvPr/>
          </p:nvSpPr>
          <p:spPr>
            <a:xfrm>
              <a:off x="7137753" y="689097"/>
              <a:ext cx="596548" cy="30150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a:extLst>
                <a:ext uri="{FF2B5EF4-FFF2-40B4-BE49-F238E27FC236}">
                  <a16:creationId xmlns:a16="http://schemas.microsoft.com/office/drawing/2014/main" id="{0B50C7BE-A82C-4979-92CE-2D7BE786B0C4}"/>
                </a:ext>
              </a:extLst>
            </p:cNvPr>
            <p:cNvSpPr txBox="1"/>
            <p:nvPr/>
          </p:nvSpPr>
          <p:spPr>
            <a:xfrm>
              <a:off x="7267868" y="1001533"/>
              <a:ext cx="362600" cy="369332"/>
            </a:xfrm>
            <a:prstGeom prst="rect">
              <a:avLst/>
            </a:prstGeom>
            <a:noFill/>
            <a:ln>
              <a:noFill/>
            </a:ln>
          </p:spPr>
          <p:txBody>
            <a:bodyPr wrap="none" rtlCol="0">
              <a:spAutoFit/>
            </a:bodyPr>
            <a:lstStyle/>
            <a:p>
              <a:r>
                <a:rPr lang="en-US" b="1" dirty="0"/>
                <a:t>6.</a:t>
              </a:r>
              <a:endParaRPr lang="en-CA" b="1" dirty="0"/>
            </a:p>
          </p:txBody>
        </p:sp>
        <p:sp>
          <p:nvSpPr>
            <p:cNvPr id="38" name="Oval 37">
              <a:extLst>
                <a:ext uri="{FF2B5EF4-FFF2-40B4-BE49-F238E27FC236}">
                  <a16:creationId xmlns:a16="http://schemas.microsoft.com/office/drawing/2014/main" id="{C0214A41-8AA9-4D54-BA3D-6DF96A768D68}"/>
                </a:ext>
              </a:extLst>
            </p:cNvPr>
            <p:cNvSpPr/>
            <p:nvPr/>
          </p:nvSpPr>
          <p:spPr>
            <a:xfrm>
              <a:off x="1127477" y="2397498"/>
              <a:ext cx="863247" cy="30150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a:extLst>
                <a:ext uri="{FF2B5EF4-FFF2-40B4-BE49-F238E27FC236}">
                  <a16:creationId xmlns:a16="http://schemas.microsoft.com/office/drawing/2014/main" id="{77174BC6-CF5D-4D8B-8737-66E2B662021F}"/>
                </a:ext>
              </a:extLst>
            </p:cNvPr>
            <p:cNvSpPr/>
            <p:nvPr/>
          </p:nvSpPr>
          <p:spPr>
            <a:xfrm>
              <a:off x="793574" y="5553075"/>
              <a:ext cx="2244901" cy="1906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a:extLst>
                <a:ext uri="{FF2B5EF4-FFF2-40B4-BE49-F238E27FC236}">
                  <a16:creationId xmlns:a16="http://schemas.microsoft.com/office/drawing/2014/main" id="{B8F4FD9B-2379-4726-8E34-83B52900BF96}"/>
                </a:ext>
              </a:extLst>
            </p:cNvPr>
            <p:cNvSpPr/>
            <p:nvPr/>
          </p:nvSpPr>
          <p:spPr>
            <a:xfrm>
              <a:off x="4317824" y="5553075"/>
              <a:ext cx="2244901" cy="1906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158CC714-AD8D-4F58-B56F-2CD0A938FAE2}"/>
                </a:ext>
              </a:extLst>
            </p:cNvPr>
            <p:cNvSpPr/>
            <p:nvPr/>
          </p:nvSpPr>
          <p:spPr>
            <a:xfrm>
              <a:off x="4691060" y="5391150"/>
              <a:ext cx="2244901" cy="1906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a:extLst>
                <a:ext uri="{FF2B5EF4-FFF2-40B4-BE49-F238E27FC236}">
                  <a16:creationId xmlns:a16="http://schemas.microsoft.com/office/drawing/2014/main" id="{7D41DB90-77A1-4082-BFD3-052A9FC587EA}"/>
                </a:ext>
              </a:extLst>
            </p:cNvPr>
            <p:cNvSpPr txBox="1"/>
            <p:nvPr/>
          </p:nvSpPr>
          <p:spPr>
            <a:xfrm>
              <a:off x="3067049" y="5391150"/>
              <a:ext cx="362600" cy="369332"/>
            </a:xfrm>
            <a:prstGeom prst="rect">
              <a:avLst/>
            </a:prstGeom>
            <a:noFill/>
            <a:ln>
              <a:noFill/>
            </a:ln>
          </p:spPr>
          <p:txBody>
            <a:bodyPr wrap="none" rtlCol="0">
              <a:spAutoFit/>
            </a:bodyPr>
            <a:lstStyle/>
            <a:p>
              <a:r>
                <a:rPr lang="en-US" b="1" dirty="0"/>
                <a:t>7.</a:t>
              </a:r>
              <a:endParaRPr lang="en-CA" b="1" dirty="0"/>
            </a:p>
          </p:txBody>
        </p:sp>
        <p:sp>
          <p:nvSpPr>
            <p:cNvPr id="43" name="TextBox 42">
              <a:extLst>
                <a:ext uri="{FF2B5EF4-FFF2-40B4-BE49-F238E27FC236}">
                  <a16:creationId xmlns:a16="http://schemas.microsoft.com/office/drawing/2014/main" id="{98546AF5-3F5D-4B69-B71E-D0DE0DA0F1F7}"/>
                </a:ext>
              </a:extLst>
            </p:cNvPr>
            <p:cNvSpPr txBox="1"/>
            <p:nvPr/>
          </p:nvSpPr>
          <p:spPr>
            <a:xfrm>
              <a:off x="6844824" y="5425427"/>
              <a:ext cx="362600" cy="369332"/>
            </a:xfrm>
            <a:prstGeom prst="rect">
              <a:avLst/>
            </a:prstGeom>
            <a:noFill/>
            <a:ln>
              <a:noFill/>
            </a:ln>
          </p:spPr>
          <p:txBody>
            <a:bodyPr wrap="none" rtlCol="0">
              <a:spAutoFit/>
            </a:bodyPr>
            <a:lstStyle/>
            <a:p>
              <a:r>
                <a:rPr lang="en-US" b="1" dirty="0"/>
                <a:t>8.</a:t>
              </a:r>
              <a:endParaRPr lang="en-CA" b="1" dirty="0"/>
            </a:p>
          </p:txBody>
        </p:sp>
        <p:sp>
          <p:nvSpPr>
            <p:cNvPr id="44" name="TextBox 43">
              <a:extLst>
                <a:ext uri="{FF2B5EF4-FFF2-40B4-BE49-F238E27FC236}">
                  <a16:creationId xmlns:a16="http://schemas.microsoft.com/office/drawing/2014/main" id="{71563E09-0640-4F01-84E6-A0E869F22FEA}"/>
                </a:ext>
              </a:extLst>
            </p:cNvPr>
            <p:cNvSpPr txBox="1"/>
            <p:nvPr/>
          </p:nvSpPr>
          <p:spPr>
            <a:xfrm>
              <a:off x="5258974" y="5108746"/>
              <a:ext cx="362600" cy="369332"/>
            </a:xfrm>
            <a:prstGeom prst="rect">
              <a:avLst/>
            </a:prstGeom>
            <a:noFill/>
            <a:ln>
              <a:noFill/>
            </a:ln>
          </p:spPr>
          <p:txBody>
            <a:bodyPr wrap="none" rtlCol="0">
              <a:spAutoFit/>
            </a:bodyPr>
            <a:lstStyle/>
            <a:p>
              <a:r>
                <a:rPr lang="en-US" b="1" dirty="0"/>
                <a:t>9.</a:t>
              </a:r>
              <a:endParaRPr lang="en-CA" b="1" dirty="0"/>
            </a:p>
          </p:txBody>
        </p:sp>
        <p:sp>
          <p:nvSpPr>
            <p:cNvPr id="45" name="TextBox 44">
              <a:extLst>
                <a:ext uri="{FF2B5EF4-FFF2-40B4-BE49-F238E27FC236}">
                  <a16:creationId xmlns:a16="http://schemas.microsoft.com/office/drawing/2014/main" id="{D9FF8A25-FAA4-4124-884C-0A329D0B1F44}"/>
                </a:ext>
              </a:extLst>
            </p:cNvPr>
            <p:cNvSpPr txBox="1"/>
            <p:nvPr/>
          </p:nvSpPr>
          <p:spPr>
            <a:xfrm>
              <a:off x="1978961" y="2397498"/>
              <a:ext cx="479618" cy="369332"/>
            </a:xfrm>
            <a:prstGeom prst="rect">
              <a:avLst/>
            </a:prstGeom>
            <a:noFill/>
            <a:ln>
              <a:noFill/>
            </a:ln>
          </p:spPr>
          <p:txBody>
            <a:bodyPr wrap="none" rtlCol="0">
              <a:spAutoFit/>
            </a:bodyPr>
            <a:lstStyle/>
            <a:p>
              <a:r>
                <a:rPr lang="en-US" b="1" dirty="0"/>
                <a:t>11.</a:t>
              </a:r>
              <a:endParaRPr lang="en-CA" b="1" dirty="0"/>
            </a:p>
          </p:txBody>
        </p:sp>
        <p:sp>
          <p:nvSpPr>
            <p:cNvPr id="46" name="Oval 45">
              <a:extLst>
                <a:ext uri="{FF2B5EF4-FFF2-40B4-BE49-F238E27FC236}">
                  <a16:creationId xmlns:a16="http://schemas.microsoft.com/office/drawing/2014/main" id="{59B0DDA4-6A84-4B2D-A29C-E3C2D82F019A}"/>
                </a:ext>
              </a:extLst>
            </p:cNvPr>
            <p:cNvSpPr/>
            <p:nvPr/>
          </p:nvSpPr>
          <p:spPr>
            <a:xfrm>
              <a:off x="822675" y="4032436"/>
              <a:ext cx="2215800" cy="1906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TextBox 46">
              <a:extLst>
                <a:ext uri="{FF2B5EF4-FFF2-40B4-BE49-F238E27FC236}">
                  <a16:creationId xmlns:a16="http://schemas.microsoft.com/office/drawing/2014/main" id="{46BFEA5E-030C-4123-9ED9-CB93028598E7}"/>
                </a:ext>
              </a:extLst>
            </p:cNvPr>
            <p:cNvSpPr txBox="1"/>
            <p:nvPr/>
          </p:nvSpPr>
          <p:spPr>
            <a:xfrm>
              <a:off x="3067049" y="3969321"/>
              <a:ext cx="479618" cy="369332"/>
            </a:xfrm>
            <a:prstGeom prst="rect">
              <a:avLst/>
            </a:prstGeom>
            <a:noFill/>
            <a:ln>
              <a:noFill/>
            </a:ln>
          </p:spPr>
          <p:txBody>
            <a:bodyPr wrap="none" rtlCol="0">
              <a:spAutoFit/>
            </a:bodyPr>
            <a:lstStyle/>
            <a:p>
              <a:r>
                <a:rPr lang="en-US" b="1" dirty="0"/>
                <a:t>10.</a:t>
              </a:r>
              <a:endParaRPr lang="en-CA" b="1" dirty="0"/>
            </a:p>
          </p:txBody>
        </p:sp>
        <p:sp>
          <p:nvSpPr>
            <p:cNvPr id="48" name="Oval 47">
              <a:extLst>
                <a:ext uri="{FF2B5EF4-FFF2-40B4-BE49-F238E27FC236}">
                  <a16:creationId xmlns:a16="http://schemas.microsoft.com/office/drawing/2014/main" id="{408810BA-56AD-4A1F-8960-7B4895527A43}"/>
                </a:ext>
              </a:extLst>
            </p:cNvPr>
            <p:cNvSpPr/>
            <p:nvPr/>
          </p:nvSpPr>
          <p:spPr>
            <a:xfrm>
              <a:off x="6264451" y="700029"/>
              <a:ext cx="596548" cy="30150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a:extLst>
                <a:ext uri="{FF2B5EF4-FFF2-40B4-BE49-F238E27FC236}">
                  <a16:creationId xmlns:a16="http://schemas.microsoft.com/office/drawing/2014/main" id="{9ACCB7EE-30EC-472C-8CFC-D6180BF87F88}"/>
                </a:ext>
              </a:extLst>
            </p:cNvPr>
            <p:cNvSpPr txBox="1"/>
            <p:nvPr/>
          </p:nvSpPr>
          <p:spPr>
            <a:xfrm>
              <a:off x="6335070" y="978792"/>
              <a:ext cx="479618" cy="369332"/>
            </a:xfrm>
            <a:prstGeom prst="rect">
              <a:avLst/>
            </a:prstGeom>
            <a:noFill/>
            <a:ln>
              <a:noFill/>
            </a:ln>
          </p:spPr>
          <p:txBody>
            <a:bodyPr wrap="none" rtlCol="0">
              <a:spAutoFit/>
            </a:bodyPr>
            <a:lstStyle/>
            <a:p>
              <a:r>
                <a:rPr lang="en-US" b="1" dirty="0"/>
                <a:t>12.</a:t>
              </a:r>
              <a:endParaRPr lang="en-CA" b="1" dirty="0"/>
            </a:p>
          </p:txBody>
        </p:sp>
        <p:sp>
          <p:nvSpPr>
            <p:cNvPr id="51" name="TextBox 50">
              <a:extLst>
                <a:ext uri="{FF2B5EF4-FFF2-40B4-BE49-F238E27FC236}">
                  <a16:creationId xmlns:a16="http://schemas.microsoft.com/office/drawing/2014/main" id="{BD59CD32-8773-4564-8DE2-F9D102D5839B}"/>
                </a:ext>
              </a:extLst>
            </p:cNvPr>
            <p:cNvSpPr txBox="1"/>
            <p:nvPr/>
          </p:nvSpPr>
          <p:spPr>
            <a:xfrm>
              <a:off x="6335070" y="728991"/>
              <a:ext cx="473206" cy="261610"/>
            </a:xfrm>
            <a:prstGeom prst="rect">
              <a:avLst/>
            </a:prstGeom>
            <a:noFill/>
            <a:ln>
              <a:noFill/>
            </a:ln>
          </p:spPr>
          <p:txBody>
            <a:bodyPr wrap="none" rtlCol="0">
              <a:spAutoFit/>
            </a:bodyPr>
            <a:lstStyle/>
            <a:p>
              <a:r>
                <a:rPr lang="en-US" sz="1100" dirty="0">
                  <a:solidFill>
                    <a:schemeClr val="accent1"/>
                  </a:solidFill>
                </a:rPr>
                <a:t>Issue</a:t>
              </a:r>
              <a:endParaRPr lang="en-CA" sz="1100" dirty="0">
                <a:solidFill>
                  <a:schemeClr val="accent1"/>
                </a:solidFill>
              </a:endParaRPr>
            </a:p>
          </p:txBody>
        </p:sp>
      </p:grpSp>
      <p:graphicFrame>
        <p:nvGraphicFramePr>
          <p:cNvPr id="2" name="Table 1">
            <a:extLst>
              <a:ext uri="{FF2B5EF4-FFF2-40B4-BE49-F238E27FC236}">
                <a16:creationId xmlns:a16="http://schemas.microsoft.com/office/drawing/2014/main" id="{6D5E15AA-E0E0-40A7-9B18-D201F54F9CA9}"/>
              </a:ext>
            </a:extLst>
          </p:cNvPr>
          <p:cNvGraphicFramePr>
            <a:graphicFrameLocks noGrp="1"/>
          </p:cNvGraphicFramePr>
          <p:nvPr>
            <p:extLst>
              <p:ext uri="{D42A27DB-BD31-4B8C-83A1-F6EECF244321}">
                <p14:modId xmlns:p14="http://schemas.microsoft.com/office/powerpoint/2010/main" val="240819401"/>
              </p:ext>
            </p:extLst>
          </p:nvPr>
        </p:nvGraphicFramePr>
        <p:xfrm>
          <a:off x="7734302" y="1275184"/>
          <a:ext cx="4114798" cy="1721381"/>
        </p:xfrm>
        <a:graphic>
          <a:graphicData uri="http://schemas.openxmlformats.org/drawingml/2006/table">
            <a:tbl>
              <a:tblPr firstRow="1">
                <a:tableStyleId>{5940675A-B579-460E-94D1-54222C63F5DA}</a:tableStyleId>
              </a:tblPr>
              <a:tblGrid>
                <a:gridCol w="4114798">
                  <a:extLst>
                    <a:ext uri="{9D8B030D-6E8A-4147-A177-3AD203B41FA5}">
                      <a16:colId xmlns:a16="http://schemas.microsoft.com/office/drawing/2014/main" val="2603277932"/>
                    </a:ext>
                  </a:extLst>
                </a:gridCol>
              </a:tblGrid>
              <a:tr h="99825">
                <a:tc>
                  <a:txBody>
                    <a:bodyPr/>
                    <a:lstStyle/>
                    <a:p>
                      <a:pPr algn="l" fontAlgn="b"/>
                      <a:r>
                        <a:rPr lang="en-CA" sz="1400" u="none" strike="noStrike" dirty="0">
                          <a:effectLst/>
                        </a:rPr>
                        <a:t>6. Select 'Revise'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1113241"/>
                  </a:ext>
                </a:extLst>
              </a:tr>
              <a:tr h="99825">
                <a:tc>
                  <a:txBody>
                    <a:bodyPr/>
                    <a:lstStyle/>
                    <a:p>
                      <a:pPr algn="l" fontAlgn="b"/>
                      <a:r>
                        <a:rPr lang="en-CA" sz="1400" u="none" strike="noStrike" dirty="0">
                          <a:effectLst/>
                        </a:rPr>
                        <a:t>7. Enter 'Future Lowest grade'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3303931"/>
                  </a:ext>
                </a:extLst>
              </a:tr>
              <a:tr h="99825">
                <a:tc>
                  <a:txBody>
                    <a:bodyPr/>
                    <a:lstStyle/>
                    <a:p>
                      <a:pPr algn="l" fontAlgn="b"/>
                      <a:r>
                        <a:rPr lang="en-CA" sz="1400" u="none" strike="noStrike" dirty="0">
                          <a:effectLst/>
                        </a:rPr>
                        <a:t>8.  Enter 'Future Highest grade'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3913548"/>
                  </a:ext>
                </a:extLst>
              </a:tr>
              <a:tr h="132377">
                <a:tc>
                  <a:txBody>
                    <a:bodyPr/>
                    <a:lstStyle/>
                    <a:p>
                      <a:pPr algn="l" fontAlgn="b"/>
                      <a:r>
                        <a:rPr lang="en-CA" sz="1400" u="none" strike="noStrike" dirty="0">
                          <a:effectLst/>
                        </a:rPr>
                        <a:t>9. Choose desired 'Future Panel'</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4710286"/>
                  </a:ext>
                </a:extLst>
              </a:tr>
              <a:tr h="227861">
                <a:tc>
                  <a:txBody>
                    <a:bodyPr/>
                    <a:lstStyle/>
                    <a:p>
                      <a:pPr algn="l" fontAlgn="b"/>
                      <a:r>
                        <a:rPr lang="en-CA" sz="1400" u="none" strike="noStrike" dirty="0">
                          <a:effectLst/>
                        </a:rPr>
                        <a:t>10. Edit or Enter New 'Commencement Date'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9179512"/>
                  </a:ext>
                </a:extLst>
              </a:tr>
              <a:tr h="38626">
                <a:tc>
                  <a:txBody>
                    <a:bodyPr/>
                    <a:lstStyle/>
                    <a:p>
                      <a:pPr algn="l" fontAlgn="b"/>
                      <a:r>
                        <a:rPr lang="en-CA" sz="1400" u="none" strike="noStrike" dirty="0">
                          <a:effectLst/>
                        </a:rPr>
                        <a:t>12. Enter 'Future OTG'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8759490"/>
                  </a:ext>
                </a:extLst>
              </a:tr>
              <a:tr h="115878">
                <a:tc>
                  <a:txBody>
                    <a:bodyPr/>
                    <a:lstStyle/>
                    <a:p>
                      <a:pPr algn="l" fontAlgn="b"/>
                      <a:r>
                        <a:rPr lang="en-CA" sz="1400" u="none" strike="noStrike" dirty="0">
                          <a:effectLst/>
                        </a:rPr>
                        <a:t>11. Select ‘Issue' and record's status will remain in 'Review in Progress' until it is approved by EDU.</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3348106"/>
                  </a:ext>
                </a:extLst>
              </a:tr>
            </a:tbl>
          </a:graphicData>
        </a:graphic>
      </p:graphicFrame>
      <p:sp>
        <p:nvSpPr>
          <p:cNvPr id="3" name="Slide Number Placeholder 2">
            <a:extLst>
              <a:ext uri="{FF2B5EF4-FFF2-40B4-BE49-F238E27FC236}">
                <a16:creationId xmlns:a16="http://schemas.microsoft.com/office/drawing/2014/main" id="{8E591DAC-408A-418E-85FB-4275BFDFA3A2}"/>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28</a:t>
            </a:fld>
            <a:endParaRPr lang="en-CA" dirty="0"/>
          </a:p>
        </p:txBody>
      </p:sp>
      <p:sp>
        <p:nvSpPr>
          <p:cNvPr id="23" name="Slide Number Placeholder 7">
            <a:extLst>
              <a:ext uri="{FF2B5EF4-FFF2-40B4-BE49-F238E27FC236}">
                <a16:creationId xmlns:a16="http://schemas.microsoft.com/office/drawing/2014/main" id="{360FF676-0FEE-480D-B39F-83E70D1673BA}"/>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264093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E5F07B14-9B93-41FA-ADDF-CDED1B2D12FE}"/>
              </a:ext>
            </a:extLst>
          </p:cNvPr>
          <p:cNvSpPr txBox="1">
            <a:spLocks noGrp="1"/>
          </p:cNvSpPr>
          <p:nvPr>
            <p:ph type="title" idx="4294967295"/>
          </p:nvPr>
        </p:nvSpPr>
        <p:spPr>
          <a:xfrm>
            <a:off x="1" y="3637"/>
            <a:ext cx="4724400"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Operational Status; Tenure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Four screen captures of the steps for options 1a and 1b to Edit Building: Operational Status; Tenure, as described in the following table.">
            <a:extLst>
              <a:ext uri="{FF2B5EF4-FFF2-40B4-BE49-F238E27FC236}">
                <a16:creationId xmlns:a16="http://schemas.microsoft.com/office/drawing/2014/main" id="{E0CDE3D5-E8B5-BE36-6465-A8B2A5011791}"/>
              </a:ext>
            </a:extLst>
          </p:cNvPr>
          <p:cNvGrpSpPr/>
          <p:nvPr/>
        </p:nvGrpSpPr>
        <p:grpSpPr>
          <a:xfrm>
            <a:off x="145659" y="868995"/>
            <a:ext cx="10708664" cy="5652066"/>
            <a:chOff x="145659" y="868995"/>
            <a:chExt cx="10708664" cy="5652066"/>
          </a:xfrm>
        </p:grpSpPr>
        <p:pic>
          <p:nvPicPr>
            <p:cNvPr id="40" name="Picture 39" descr="Graphical user interface, application&#10;&#10;Description automatically generated">
              <a:extLst>
                <a:ext uri="{FF2B5EF4-FFF2-40B4-BE49-F238E27FC236}">
                  <a16:creationId xmlns:a16="http://schemas.microsoft.com/office/drawing/2014/main" id="{F02F122E-B20D-434E-8A2E-64B442F85BB7}"/>
                </a:ext>
              </a:extLst>
            </p:cNvPr>
            <p:cNvPicPr>
              <a:picLocks noChangeAspect="1"/>
            </p:cNvPicPr>
            <p:nvPr/>
          </p:nvPicPr>
          <p:blipFill rotWithShape="1">
            <a:blip r:embed="rId2">
              <a:extLst>
                <a:ext uri="{28A0092B-C50C-407E-A947-70E740481C1C}">
                  <a14:useLocalDpi xmlns:a14="http://schemas.microsoft.com/office/drawing/2010/main" val="0"/>
                </a:ext>
              </a:extLst>
            </a:blip>
            <a:srcRect r="19464"/>
            <a:stretch/>
          </p:blipFill>
          <p:spPr>
            <a:xfrm>
              <a:off x="160032" y="868995"/>
              <a:ext cx="2178689" cy="2603634"/>
            </a:xfrm>
            <a:prstGeom prst="rect">
              <a:avLst/>
            </a:prstGeom>
            <a:ln>
              <a:solidFill>
                <a:schemeClr val="tx1"/>
              </a:solidFill>
            </a:ln>
          </p:spPr>
        </p:pic>
        <p:sp>
          <p:nvSpPr>
            <p:cNvPr id="41" name="Oval 40">
              <a:extLst>
                <a:ext uri="{FF2B5EF4-FFF2-40B4-BE49-F238E27FC236}">
                  <a16:creationId xmlns:a16="http://schemas.microsoft.com/office/drawing/2014/main" id="{F964D32A-3EF2-4D88-B5F1-F7705C3EBF63}"/>
                </a:ext>
              </a:extLst>
            </p:cNvPr>
            <p:cNvSpPr/>
            <p:nvPr/>
          </p:nvSpPr>
          <p:spPr>
            <a:xfrm>
              <a:off x="749798" y="2583564"/>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2243D810-79E4-4C19-819C-527CAD81EC92}"/>
                </a:ext>
              </a:extLst>
            </p:cNvPr>
            <p:cNvSpPr txBox="1"/>
            <p:nvPr/>
          </p:nvSpPr>
          <p:spPr>
            <a:xfrm>
              <a:off x="1546796" y="2600572"/>
              <a:ext cx="476412" cy="369332"/>
            </a:xfrm>
            <a:prstGeom prst="rect">
              <a:avLst/>
            </a:prstGeom>
            <a:noFill/>
            <a:ln>
              <a:solidFill>
                <a:schemeClr val="tx1"/>
              </a:solidFill>
            </a:ln>
          </p:spPr>
          <p:txBody>
            <a:bodyPr wrap="none" rtlCol="0">
              <a:spAutoFit/>
            </a:bodyPr>
            <a:lstStyle/>
            <a:p>
              <a:r>
                <a:rPr lang="en-US" b="1" dirty="0"/>
                <a:t>1a.</a:t>
              </a:r>
              <a:endParaRPr lang="en-CA" b="1" dirty="0"/>
            </a:p>
          </p:txBody>
        </p:sp>
        <p:sp>
          <p:nvSpPr>
            <p:cNvPr id="44" name="Oval 43">
              <a:extLst>
                <a:ext uri="{FF2B5EF4-FFF2-40B4-BE49-F238E27FC236}">
                  <a16:creationId xmlns:a16="http://schemas.microsoft.com/office/drawing/2014/main" id="{BDF8B994-5F09-41F3-B975-2BEEE7E83D08}"/>
                </a:ext>
              </a:extLst>
            </p:cNvPr>
            <p:cNvSpPr/>
            <p:nvPr/>
          </p:nvSpPr>
          <p:spPr>
            <a:xfrm>
              <a:off x="749798" y="2245898"/>
              <a:ext cx="1025493" cy="2287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8" name="TextBox 47">
              <a:extLst>
                <a:ext uri="{FF2B5EF4-FFF2-40B4-BE49-F238E27FC236}">
                  <a16:creationId xmlns:a16="http://schemas.microsoft.com/office/drawing/2014/main" id="{1110B264-B059-4D1C-8943-9656DA7426D2}"/>
                </a:ext>
              </a:extLst>
            </p:cNvPr>
            <p:cNvSpPr txBox="1"/>
            <p:nvPr/>
          </p:nvSpPr>
          <p:spPr>
            <a:xfrm>
              <a:off x="1875706" y="2046574"/>
              <a:ext cx="486030" cy="369332"/>
            </a:xfrm>
            <a:prstGeom prst="rect">
              <a:avLst/>
            </a:prstGeom>
            <a:noFill/>
            <a:ln>
              <a:solidFill>
                <a:schemeClr val="tx1"/>
              </a:solidFill>
            </a:ln>
          </p:spPr>
          <p:txBody>
            <a:bodyPr wrap="none" rtlCol="0">
              <a:spAutoFit/>
            </a:bodyPr>
            <a:lstStyle/>
            <a:p>
              <a:r>
                <a:rPr lang="en-US" b="1" dirty="0"/>
                <a:t>1b.</a:t>
              </a:r>
              <a:endParaRPr lang="en-CA" b="1" dirty="0"/>
            </a:p>
          </p:txBody>
        </p:sp>
        <p:pic>
          <p:nvPicPr>
            <p:cNvPr id="49" name="Picture 48" descr="Table&#10;&#10;Description automatically generated with medium confidence">
              <a:extLst>
                <a:ext uri="{FF2B5EF4-FFF2-40B4-BE49-F238E27FC236}">
                  <a16:creationId xmlns:a16="http://schemas.microsoft.com/office/drawing/2014/main" id="{8DDED010-428E-45AA-844F-C28EEE61D4DB}"/>
                </a:ext>
              </a:extLst>
            </p:cNvPr>
            <p:cNvPicPr>
              <a:picLocks noChangeAspect="1"/>
            </p:cNvPicPr>
            <p:nvPr/>
          </p:nvPicPr>
          <p:blipFill rotWithShape="1">
            <a:blip r:embed="rId3">
              <a:extLst>
                <a:ext uri="{28A0092B-C50C-407E-A947-70E740481C1C}">
                  <a14:useLocalDpi xmlns:a14="http://schemas.microsoft.com/office/drawing/2010/main" val="0"/>
                </a:ext>
              </a:extLst>
            </a:blip>
            <a:srcRect l="1" r="21972"/>
            <a:stretch/>
          </p:blipFill>
          <p:spPr>
            <a:xfrm>
              <a:off x="145659" y="3728959"/>
              <a:ext cx="3879322" cy="2514729"/>
            </a:xfrm>
            <a:prstGeom prst="rect">
              <a:avLst/>
            </a:prstGeom>
            <a:ln>
              <a:solidFill>
                <a:schemeClr val="tx1"/>
              </a:solidFill>
            </a:ln>
          </p:spPr>
        </p:pic>
        <p:sp>
          <p:nvSpPr>
            <p:cNvPr id="51" name="Oval 50">
              <a:extLst>
                <a:ext uri="{FF2B5EF4-FFF2-40B4-BE49-F238E27FC236}">
                  <a16:creationId xmlns:a16="http://schemas.microsoft.com/office/drawing/2014/main" id="{8C80D8B7-7F50-4571-BAB6-1FFD5BD22AC0}"/>
                </a:ext>
              </a:extLst>
            </p:cNvPr>
            <p:cNvSpPr/>
            <p:nvPr/>
          </p:nvSpPr>
          <p:spPr>
            <a:xfrm>
              <a:off x="2108466" y="542496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9CB84ABB-E436-47E3-8473-1979B50BFD02}"/>
                </a:ext>
              </a:extLst>
            </p:cNvPr>
            <p:cNvSpPr txBox="1"/>
            <p:nvPr/>
          </p:nvSpPr>
          <p:spPr>
            <a:xfrm>
              <a:off x="2200171" y="5052343"/>
              <a:ext cx="476412" cy="369332"/>
            </a:xfrm>
            <a:prstGeom prst="rect">
              <a:avLst/>
            </a:prstGeom>
            <a:noFill/>
            <a:ln>
              <a:solidFill>
                <a:schemeClr val="tx1"/>
              </a:solidFill>
            </a:ln>
          </p:spPr>
          <p:txBody>
            <a:bodyPr wrap="none" rtlCol="0">
              <a:spAutoFit/>
            </a:bodyPr>
            <a:lstStyle/>
            <a:p>
              <a:r>
                <a:rPr lang="en-US" b="1" dirty="0"/>
                <a:t>1a.</a:t>
              </a:r>
              <a:endParaRPr lang="en-CA" b="1" dirty="0"/>
            </a:p>
          </p:txBody>
        </p:sp>
        <p:cxnSp>
          <p:nvCxnSpPr>
            <p:cNvPr id="53" name="Connector: Elbow 52">
              <a:extLst>
                <a:ext uri="{FF2B5EF4-FFF2-40B4-BE49-F238E27FC236}">
                  <a16:creationId xmlns:a16="http://schemas.microsoft.com/office/drawing/2014/main" id="{D622C56B-2D1C-454C-A8F3-F1A9417383A1}"/>
                </a:ext>
              </a:extLst>
            </p:cNvPr>
            <p:cNvCxnSpPr>
              <a:stCxn id="42" idx="3"/>
              <a:endCxn id="52" idx="1"/>
            </p:cNvCxnSpPr>
            <p:nvPr/>
          </p:nvCxnSpPr>
          <p:spPr>
            <a:xfrm>
              <a:off x="2023208" y="2785238"/>
              <a:ext cx="176963" cy="245177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descr="Table&#10;&#10;Description automatically generated with medium confidence">
              <a:extLst>
                <a:ext uri="{FF2B5EF4-FFF2-40B4-BE49-F238E27FC236}">
                  <a16:creationId xmlns:a16="http://schemas.microsoft.com/office/drawing/2014/main" id="{FB6F10AB-D112-4BD8-9D04-0F1E0341E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565" y="892575"/>
              <a:ext cx="4997746" cy="1834323"/>
            </a:xfrm>
            <a:prstGeom prst="rect">
              <a:avLst/>
            </a:prstGeom>
            <a:ln>
              <a:solidFill>
                <a:schemeClr val="tx1"/>
              </a:solidFill>
            </a:ln>
          </p:spPr>
        </p:pic>
        <p:sp>
          <p:nvSpPr>
            <p:cNvPr id="56" name="Oval 55">
              <a:extLst>
                <a:ext uri="{FF2B5EF4-FFF2-40B4-BE49-F238E27FC236}">
                  <a16:creationId xmlns:a16="http://schemas.microsoft.com/office/drawing/2014/main" id="{78762922-75EC-410C-91C2-0BDEC7163714}"/>
                </a:ext>
              </a:extLst>
            </p:cNvPr>
            <p:cNvSpPr/>
            <p:nvPr/>
          </p:nvSpPr>
          <p:spPr>
            <a:xfrm>
              <a:off x="4401242" y="2249068"/>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73CE31B6-95E0-4D16-97B1-44C0A023F4E5}"/>
                </a:ext>
              </a:extLst>
            </p:cNvPr>
            <p:cNvSpPr txBox="1"/>
            <p:nvPr/>
          </p:nvSpPr>
          <p:spPr>
            <a:xfrm>
              <a:off x="3977251" y="2182007"/>
              <a:ext cx="486030" cy="369332"/>
            </a:xfrm>
            <a:prstGeom prst="rect">
              <a:avLst/>
            </a:prstGeom>
            <a:noFill/>
            <a:ln>
              <a:solidFill>
                <a:schemeClr val="tx1"/>
              </a:solidFill>
            </a:ln>
          </p:spPr>
          <p:txBody>
            <a:bodyPr wrap="none" rtlCol="0">
              <a:spAutoFit/>
            </a:bodyPr>
            <a:lstStyle/>
            <a:p>
              <a:r>
                <a:rPr lang="en-US" b="1" dirty="0"/>
                <a:t>1b.</a:t>
              </a:r>
              <a:endParaRPr lang="en-CA" b="1" dirty="0"/>
            </a:p>
          </p:txBody>
        </p:sp>
        <p:cxnSp>
          <p:nvCxnSpPr>
            <p:cNvPr id="58" name="Connector: Elbow 57">
              <a:extLst>
                <a:ext uri="{FF2B5EF4-FFF2-40B4-BE49-F238E27FC236}">
                  <a16:creationId xmlns:a16="http://schemas.microsoft.com/office/drawing/2014/main" id="{9A1F92CA-DDED-4371-AC4F-B86E049F31BC}"/>
                </a:ext>
              </a:extLst>
            </p:cNvPr>
            <p:cNvCxnSpPr>
              <a:cxnSpLocks/>
              <a:stCxn id="48" idx="0"/>
              <a:endCxn id="57" idx="0"/>
            </p:cNvCxnSpPr>
            <p:nvPr/>
          </p:nvCxnSpPr>
          <p:spPr>
            <a:xfrm rot="16200000" flipH="1">
              <a:off x="3101776" y="1063518"/>
              <a:ext cx="135433" cy="2101545"/>
            </a:xfrm>
            <a:prstGeom prst="bentConnector3">
              <a:avLst>
                <a:gd name="adj1" fmla="val -1687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descr="Graphical user interface, application&#10;&#10;Description automatically generated">
              <a:extLst>
                <a:ext uri="{FF2B5EF4-FFF2-40B4-BE49-F238E27FC236}">
                  <a16:creationId xmlns:a16="http://schemas.microsoft.com/office/drawing/2014/main" id="{0334F5D7-A2E9-4BD9-9C15-1B4AC3619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633" y="4395194"/>
              <a:ext cx="6610690" cy="1822544"/>
            </a:xfrm>
            <a:prstGeom prst="rect">
              <a:avLst/>
            </a:prstGeom>
            <a:ln>
              <a:solidFill>
                <a:schemeClr val="tx1"/>
              </a:solidFill>
            </a:ln>
          </p:spPr>
        </p:pic>
        <p:sp>
          <p:nvSpPr>
            <p:cNvPr id="60" name="Oval 59">
              <a:extLst>
                <a:ext uri="{FF2B5EF4-FFF2-40B4-BE49-F238E27FC236}">
                  <a16:creationId xmlns:a16="http://schemas.microsoft.com/office/drawing/2014/main" id="{5ACA5164-1995-44AA-94B7-6536BC7EC374}"/>
                </a:ext>
              </a:extLst>
            </p:cNvPr>
            <p:cNvSpPr/>
            <p:nvPr/>
          </p:nvSpPr>
          <p:spPr>
            <a:xfrm>
              <a:off x="7381384" y="4601273"/>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3" name="Oval 62">
              <a:extLst>
                <a:ext uri="{FF2B5EF4-FFF2-40B4-BE49-F238E27FC236}">
                  <a16:creationId xmlns:a16="http://schemas.microsoft.com/office/drawing/2014/main" id="{C6F67E49-E692-4B70-8A0C-0F37942CEE48}"/>
                </a:ext>
              </a:extLst>
            </p:cNvPr>
            <p:cNvSpPr/>
            <p:nvPr/>
          </p:nvSpPr>
          <p:spPr>
            <a:xfrm>
              <a:off x="4323859" y="5411466"/>
              <a:ext cx="1603197" cy="287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Oval 63">
              <a:extLst>
                <a:ext uri="{FF2B5EF4-FFF2-40B4-BE49-F238E27FC236}">
                  <a16:creationId xmlns:a16="http://schemas.microsoft.com/office/drawing/2014/main" id="{3D51F7B8-112F-4D4A-852C-5AF50F542C23}"/>
                </a:ext>
              </a:extLst>
            </p:cNvPr>
            <p:cNvSpPr/>
            <p:nvPr/>
          </p:nvSpPr>
          <p:spPr>
            <a:xfrm>
              <a:off x="9061230" y="4965113"/>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65" name="Connector: Elbow 64">
              <a:extLst>
                <a:ext uri="{FF2B5EF4-FFF2-40B4-BE49-F238E27FC236}">
                  <a16:creationId xmlns:a16="http://schemas.microsoft.com/office/drawing/2014/main" id="{9F8BD946-3789-48E9-AC3F-C8AED3F79BD8}"/>
                </a:ext>
              </a:extLst>
            </p:cNvPr>
            <p:cNvCxnSpPr>
              <a:cxnSpLocks/>
              <a:stCxn id="56" idx="6"/>
              <a:endCxn id="60" idx="2"/>
            </p:cNvCxnSpPr>
            <p:nvPr/>
          </p:nvCxnSpPr>
          <p:spPr>
            <a:xfrm>
              <a:off x="5758727" y="2400204"/>
              <a:ext cx="1622657" cy="2361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69220554-250E-4D74-8249-398C3CE6636E}"/>
                </a:ext>
              </a:extLst>
            </p:cNvPr>
            <p:cNvCxnSpPr>
              <a:cxnSpLocks/>
              <a:stCxn id="60" idx="4"/>
              <a:endCxn id="63" idx="0"/>
            </p:cNvCxnSpPr>
            <p:nvPr/>
          </p:nvCxnSpPr>
          <p:spPr>
            <a:xfrm rot="5400000">
              <a:off x="6219479" y="3827464"/>
              <a:ext cx="489982" cy="2678023"/>
            </a:xfrm>
            <a:prstGeom prst="bentConnector3">
              <a:avLst>
                <a:gd name="adj1" fmla="val 917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002D3996-54C0-4AE2-B3A1-88AEAF9F4812}"/>
                </a:ext>
              </a:extLst>
            </p:cNvPr>
            <p:cNvCxnSpPr>
              <a:cxnSpLocks/>
              <a:stCxn id="63" idx="6"/>
              <a:endCxn id="64" idx="4"/>
            </p:cNvCxnSpPr>
            <p:nvPr/>
          </p:nvCxnSpPr>
          <p:spPr>
            <a:xfrm flipV="1">
              <a:off x="5927056" y="5285324"/>
              <a:ext cx="3556271" cy="26968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Arrow: Right 67">
              <a:extLst>
                <a:ext uri="{FF2B5EF4-FFF2-40B4-BE49-F238E27FC236}">
                  <a16:creationId xmlns:a16="http://schemas.microsoft.com/office/drawing/2014/main" id="{27E78071-9184-49A3-9713-4A4C84A8BA14}"/>
                </a:ext>
              </a:extLst>
            </p:cNvPr>
            <p:cNvSpPr/>
            <p:nvPr/>
          </p:nvSpPr>
          <p:spPr>
            <a:xfrm rot="16200000" flipH="1">
              <a:off x="9062569" y="5774586"/>
              <a:ext cx="1246970" cy="2459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TextBox 68">
              <a:extLst>
                <a:ext uri="{FF2B5EF4-FFF2-40B4-BE49-F238E27FC236}">
                  <a16:creationId xmlns:a16="http://schemas.microsoft.com/office/drawing/2014/main" id="{A99BB80F-8ECD-484F-896A-262603F487BD}"/>
                </a:ext>
              </a:extLst>
            </p:cNvPr>
            <p:cNvSpPr txBox="1"/>
            <p:nvPr/>
          </p:nvSpPr>
          <p:spPr>
            <a:xfrm>
              <a:off x="7827556" y="4163149"/>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0" name="TextBox 69">
              <a:extLst>
                <a:ext uri="{FF2B5EF4-FFF2-40B4-BE49-F238E27FC236}">
                  <a16:creationId xmlns:a16="http://schemas.microsoft.com/office/drawing/2014/main" id="{606AC140-8236-4F44-8553-3910E97F908B}"/>
                </a:ext>
              </a:extLst>
            </p:cNvPr>
            <p:cNvSpPr txBox="1"/>
            <p:nvPr/>
          </p:nvSpPr>
          <p:spPr>
            <a:xfrm>
              <a:off x="5895036" y="5166475"/>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1" name="TextBox 70">
              <a:extLst>
                <a:ext uri="{FF2B5EF4-FFF2-40B4-BE49-F238E27FC236}">
                  <a16:creationId xmlns:a16="http://schemas.microsoft.com/office/drawing/2014/main" id="{56950C5A-264F-4D40-B977-9C780D544ABF}"/>
                </a:ext>
              </a:extLst>
            </p:cNvPr>
            <p:cNvSpPr txBox="1"/>
            <p:nvPr/>
          </p:nvSpPr>
          <p:spPr>
            <a:xfrm>
              <a:off x="8735516" y="5200952"/>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2" name="Arrow: Right 71">
              <a:extLst>
                <a:ext uri="{FF2B5EF4-FFF2-40B4-BE49-F238E27FC236}">
                  <a16:creationId xmlns:a16="http://schemas.microsoft.com/office/drawing/2014/main" id="{254DB1CF-D6B5-45CD-9C1F-D7F725F26706}"/>
                </a:ext>
              </a:extLst>
            </p:cNvPr>
            <p:cNvSpPr/>
            <p:nvPr/>
          </p:nvSpPr>
          <p:spPr>
            <a:xfrm rot="16200000" flipH="1">
              <a:off x="2691771" y="5998574"/>
              <a:ext cx="793822" cy="2511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 name="Table 2">
            <a:extLst>
              <a:ext uri="{FF2B5EF4-FFF2-40B4-BE49-F238E27FC236}">
                <a16:creationId xmlns:a16="http://schemas.microsoft.com/office/drawing/2014/main" id="{22919C3F-D864-431A-BB42-361CBA8C5F14}"/>
              </a:ext>
            </a:extLst>
          </p:cNvPr>
          <p:cNvGraphicFramePr>
            <a:graphicFrameLocks noGrp="1"/>
          </p:cNvGraphicFramePr>
          <p:nvPr>
            <p:extLst>
              <p:ext uri="{D42A27DB-BD31-4B8C-83A1-F6EECF244321}">
                <p14:modId xmlns:p14="http://schemas.microsoft.com/office/powerpoint/2010/main" val="2796716232"/>
              </p:ext>
            </p:extLst>
          </p:nvPr>
        </p:nvGraphicFramePr>
        <p:xfrm>
          <a:off x="7666305" y="868995"/>
          <a:ext cx="4413179" cy="1968770"/>
        </p:xfrm>
        <a:graphic>
          <a:graphicData uri="http://schemas.openxmlformats.org/drawingml/2006/table">
            <a:tbl>
              <a:tblPr firstRow="1">
                <a:tableStyleId>{5940675A-B579-460E-94D1-54222C63F5DA}</a:tableStyleId>
              </a:tblPr>
              <a:tblGrid>
                <a:gridCol w="4413179">
                  <a:extLst>
                    <a:ext uri="{9D8B030D-6E8A-4147-A177-3AD203B41FA5}">
                      <a16:colId xmlns:a16="http://schemas.microsoft.com/office/drawing/2014/main" val="239730705"/>
                    </a:ext>
                  </a:extLst>
                </a:gridCol>
              </a:tblGrid>
              <a:tr h="52378">
                <a:tc>
                  <a:txBody>
                    <a:bodyPr/>
                    <a:lstStyle/>
                    <a:p>
                      <a:pPr algn="l" fontAlgn="b"/>
                      <a:r>
                        <a:rPr lang="en-CA" sz="1400" u="none" strike="noStrike" dirty="0">
                          <a:effectLst/>
                        </a:rPr>
                        <a:t>Two ways to navigate to a Building record: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3505836"/>
                  </a:ext>
                </a:extLst>
              </a:tr>
              <a:tr h="52378">
                <a:tc>
                  <a:txBody>
                    <a:bodyPr/>
                    <a:lstStyle/>
                    <a:p>
                      <a:pPr algn="l" fontAlgn="b"/>
                      <a:r>
                        <a:rPr lang="en-CA" sz="1400" u="none" strike="noStrike" dirty="0">
                          <a:effectLst/>
                        </a:rPr>
                        <a:t>1 a. Select 'Building'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8956337"/>
                  </a:ext>
                </a:extLst>
              </a:tr>
              <a:tr h="157134">
                <a:tc>
                  <a:txBody>
                    <a:bodyPr/>
                    <a:lstStyle/>
                    <a:p>
                      <a:pPr algn="l" fontAlgn="b"/>
                      <a:r>
                        <a:rPr lang="en-CA" sz="1400" u="none" strike="noStrike" dirty="0">
                          <a:effectLst/>
                        </a:rPr>
                        <a:t>1 a. Select or Search for a desired 'Building' from the Building Data query table.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7295597"/>
                  </a:ext>
                </a:extLst>
              </a:tr>
              <a:tr h="261890">
                <a:tc>
                  <a:txBody>
                    <a:bodyPr/>
                    <a:lstStyle/>
                    <a:p>
                      <a:pPr algn="l" fontAlgn="b"/>
                      <a:r>
                        <a:rPr lang="en-CA" sz="1400" u="none" strike="noStrike" dirty="0">
                          <a:effectLst/>
                        </a:rPr>
                        <a:t>1 b. Select 'Campus'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2461369"/>
                  </a:ext>
                </a:extLst>
              </a:tr>
              <a:tr h="104756">
                <a:tc>
                  <a:txBody>
                    <a:bodyPr/>
                    <a:lstStyle/>
                    <a:p>
                      <a:pPr algn="l" fontAlgn="b"/>
                      <a:r>
                        <a:rPr lang="en-CA" sz="1400" u="none" strike="noStrike" dirty="0">
                          <a:effectLst/>
                        </a:rPr>
                        <a:t>1 b. Select (or search for) desired Campus record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6930859"/>
                  </a:ext>
                </a:extLst>
              </a:tr>
              <a:tr h="104756">
                <a:tc>
                  <a:txBody>
                    <a:bodyPr/>
                    <a:lstStyle/>
                    <a:p>
                      <a:pPr algn="l" fontAlgn="t"/>
                      <a:r>
                        <a:rPr lang="en-CA" sz="1400" u="none" strike="noStrike" dirty="0">
                          <a:effectLst/>
                        </a:rPr>
                        <a:t>1 b. Open Campus record and navigate to 'includes' tab.</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8220988"/>
                  </a:ext>
                </a:extLst>
              </a:tr>
              <a:tr h="52378">
                <a:tc>
                  <a:txBody>
                    <a:bodyPr/>
                    <a:lstStyle/>
                    <a:p>
                      <a:pPr algn="l" fontAlgn="b"/>
                      <a:r>
                        <a:rPr lang="en-CA" sz="1400" u="none" strike="noStrike" dirty="0">
                          <a:effectLst/>
                        </a:rPr>
                        <a:t>1 b. Select desired Building</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2956623"/>
                  </a:ext>
                </a:extLst>
              </a:tr>
              <a:tr h="157134">
                <a:tc>
                  <a:txBody>
                    <a:bodyPr/>
                    <a:lstStyle/>
                    <a:p>
                      <a:pPr algn="l" fontAlgn="b"/>
                      <a:r>
                        <a:rPr lang="en-CA" sz="1400" u="none" strike="noStrike" dirty="0">
                          <a:effectLst/>
                        </a:rPr>
                        <a:t>1 b. Select 'Open'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4998700"/>
                  </a:ext>
                </a:extLst>
              </a:tr>
            </a:tbl>
          </a:graphicData>
        </a:graphic>
      </p:graphicFrame>
      <p:sp>
        <p:nvSpPr>
          <p:cNvPr id="2" name="Slide Number Placeholder 1">
            <a:extLst>
              <a:ext uri="{FF2B5EF4-FFF2-40B4-BE49-F238E27FC236}">
                <a16:creationId xmlns:a16="http://schemas.microsoft.com/office/drawing/2014/main" id="{FB47457A-145C-4B45-A9A1-13D3553662F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29</a:t>
            </a:fld>
            <a:endParaRPr lang="en-CA" dirty="0"/>
          </a:p>
        </p:txBody>
      </p:sp>
      <p:sp>
        <p:nvSpPr>
          <p:cNvPr id="30" name="Slide Number Placeholder 7">
            <a:extLst>
              <a:ext uri="{FF2B5EF4-FFF2-40B4-BE49-F238E27FC236}">
                <a16:creationId xmlns:a16="http://schemas.microsoft.com/office/drawing/2014/main" id="{772EF5AB-408B-4284-BEFC-CDBBB834CAE2}"/>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val="107341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3FB4C437-E6AA-4179-B510-49F035FAC062}"/>
              </a:ext>
            </a:extLst>
          </p:cNvPr>
          <p:cNvSpPr txBox="1">
            <a:spLocks noGrp="1"/>
          </p:cNvSpPr>
          <p:nvPr>
            <p:ph type="title" idx="4294967295"/>
          </p:nvPr>
        </p:nvSpPr>
        <p:spPr>
          <a:xfrm>
            <a:off x="0" y="-17904"/>
            <a:ext cx="1852943"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Name</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1 and 2 to Edit SUA Name, as described in the following table.">
            <a:extLst>
              <a:ext uri="{FF2B5EF4-FFF2-40B4-BE49-F238E27FC236}">
                <a16:creationId xmlns:a16="http://schemas.microsoft.com/office/drawing/2014/main" id="{3026B7ED-BD8C-34CC-7C83-C5B51BD0D3FA}"/>
              </a:ext>
            </a:extLst>
          </p:cNvPr>
          <p:cNvGrpSpPr/>
          <p:nvPr/>
        </p:nvGrpSpPr>
        <p:grpSpPr>
          <a:xfrm>
            <a:off x="0" y="500123"/>
            <a:ext cx="3062549" cy="3724736"/>
            <a:chOff x="0" y="500123"/>
            <a:chExt cx="3062549" cy="3724736"/>
          </a:xfrm>
        </p:grpSpPr>
        <p:pic>
          <p:nvPicPr>
            <p:cNvPr id="5" name="Picture 4" descr="Graphical user interface, text, application&#10;&#10;Description automatically generated">
              <a:extLst>
                <a:ext uri="{FF2B5EF4-FFF2-40B4-BE49-F238E27FC236}">
                  <a16:creationId xmlns:a16="http://schemas.microsoft.com/office/drawing/2014/main" id="{A17F12B2-BC4E-4623-A0DC-5BFC78F91E10}"/>
                </a:ext>
              </a:extLst>
            </p:cNvPr>
            <p:cNvPicPr>
              <a:picLocks noChangeAspect="1"/>
            </p:cNvPicPr>
            <p:nvPr/>
          </p:nvPicPr>
          <p:blipFill rotWithShape="1">
            <a:blip r:embed="rId2">
              <a:extLst>
                <a:ext uri="{28A0092B-C50C-407E-A947-70E740481C1C}">
                  <a14:useLocalDpi xmlns:a14="http://schemas.microsoft.com/office/drawing/2010/main" val="0"/>
                </a:ext>
              </a:extLst>
            </a:blip>
            <a:srcRect t="6007" r="12310" b="24462"/>
            <a:stretch/>
          </p:blipFill>
          <p:spPr>
            <a:xfrm>
              <a:off x="97604" y="568838"/>
              <a:ext cx="2964945" cy="3656021"/>
            </a:xfrm>
            <a:prstGeom prst="rect">
              <a:avLst/>
            </a:prstGeom>
            <a:ln>
              <a:solidFill>
                <a:schemeClr val="tx1"/>
              </a:solidFill>
            </a:ln>
          </p:spPr>
        </p:pic>
        <p:sp>
          <p:nvSpPr>
            <p:cNvPr id="6" name="Oval 5">
              <a:extLst>
                <a:ext uri="{FF2B5EF4-FFF2-40B4-BE49-F238E27FC236}">
                  <a16:creationId xmlns:a16="http://schemas.microsoft.com/office/drawing/2014/main" id="{BF5415FA-D233-4220-A49E-D8CF19E6C58E}"/>
                </a:ext>
              </a:extLst>
            </p:cNvPr>
            <p:cNvSpPr/>
            <p:nvPr/>
          </p:nvSpPr>
          <p:spPr>
            <a:xfrm>
              <a:off x="617300" y="3768186"/>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FF251BE2-1F2A-4ECA-99FD-30AE9E043CA9}"/>
                </a:ext>
              </a:extLst>
            </p:cNvPr>
            <p:cNvSpPr txBox="1"/>
            <p:nvPr/>
          </p:nvSpPr>
          <p:spPr>
            <a:xfrm>
              <a:off x="387198" y="3537555"/>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CE509A97-A32E-42BE-9BCF-EF48E874BC02}"/>
                </a:ext>
              </a:extLst>
            </p:cNvPr>
            <p:cNvSpPr/>
            <p:nvPr/>
          </p:nvSpPr>
          <p:spPr>
            <a:xfrm>
              <a:off x="0" y="6899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3EA0BE87-7BEB-4743-8D61-6C92A3713A6A}"/>
                </a:ext>
              </a:extLst>
            </p:cNvPr>
            <p:cNvSpPr txBox="1"/>
            <p:nvPr/>
          </p:nvSpPr>
          <p:spPr>
            <a:xfrm>
              <a:off x="768295" y="50012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10" name="Group 9" descr="Screen capture of steps 3 to 5 to Edit SUA Name, as described in the following table.">
            <a:extLst>
              <a:ext uri="{FF2B5EF4-FFF2-40B4-BE49-F238E27FC236}">
                <a16:creationId xmlns:a16="http://schemas.microsoft.com/office/drawing/2014/main" id="{7F65B6A1-5025-AB66-0D08-768A69A4564A}"/>
              </a:ext>
            </a:extLst>
          </p:cNvPr>
          <p:cNvGrpSpPr/>
          <p:nvPr/>
        </p:nvGrpSpPr>
        <p:grpSpPr>
          <a:xfrm>
            <a:off x="3160153" y="568838"/>
            <a:ext cx="8934241" cy="3656021"/>
            <a:chOff x="3160153" y="568838"/>
            <a:chExt cx="8934241" cy="3656021"/>
          </a:xfrm>
        </p:grpSpPr>
        <p:pic>
          <p:nvPicPr>
            <p:cNvPr id="11" name="Picture 10" descr="Graphical user interface&#10;&#10;Description automatically generated">
              <a:extLst>
                <a:ext uri="{FF2B5EF4-FFF2-40B4-BE49-F238E27FC236}">
                  <a16:creationId xmlns:a16="http://schemas.microsoft.com/office/drawing/2014/main" id="{5F8DF0B5-35E3-497A-B5E2-0F252A9C9B4F}"/>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4277" b="9279"/>
            <a:stretch/>
          </p:blipFill>
          <p:spPr>
            <a:xfrm>
              <a:off x="3160153" y="568838"/>
              <a:ext cx="8934241" cy="3656021"/>
            </a:xfrm>
            <a:prstGeom prst="rect">
              <a:avLst/>
            </a:prstGeom>
            <a:ln>
              <a:solidFill>
                <a:schemeClr val="tx1"/>
              </a:solidFill>
            </a:ln>
          </p:spPr>
        </p:pic>
        <p:sp>
          <p:nvSpPr>
            <p:cNvPr id="12" name="Oval 11">
              <a:extLst>
                <a:ext uri="{FF2B5EF4-FFF2-40B4-BE49-F238E27FC236}">
                  <a16:creationId xmlns:a16="http://schemas.microsoft.com/office/drawing/2014/main" id="{C48B1347-B979-4353-84D7-94B7673CFF8D}"/>
                </a:ext>
              </a:extLst>
            </p:cNvPr>
            <p:cNvSpPr/>
            <p:nvPr/>
          </p:nvSpPr>
          <p:spPr>
            <a:xfrm>
              <a:off x="11250200" y="1495885"/>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318E7519-8DED-402A-B2B5-7CEAAA9CA860}"/>
                </a:ext>
              </a:extLst>
            </p:cNvPr>
            <p:cNvSpPr/>
            <p:nvPr/>
          </p:nvSpPr>
          <p:spPr>
            <a:xfrm>
              <a:off x="5251806" y="2079800"/>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8FA252B0-6EE9-4397-BAD7-21AA2412A3C0}"/>
                </a:ext>
              </a:extLst>
            </p:cNvPr>
            <p:cNvSpPr txBox="1"/>
            <p:nvPr/>
          </p:nvSpPr>
          <p:spPr>
            <a:xfrm>
              <a:off x="5764007" y="1710468"/>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15" name="TextBox 14">
              <a:extLst>
                <a:ext uri="{FF2B5EF4-FFF2-40B4-BE49-F238E27FC236}">
                  <a16:creationId xmlns:a16="http://schemas.microsoft.com/office/drawing/2014/main" id="{994DC732-6485-4522-A03A-D36B66D9FCBF}"/>
                </a:ext>
              </a:extLst>
            </p:cNvPr>
            <p:cNvSpPr txBox="1"/>
            <p:nvPr/>
          </p:nvSpPr>
          <p:spPr>
            <a:xfrm>
              <a:off x="11152596" y="1126553"/>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18" name="Oval 17">
              <a:extLst>
                <a:ext uri="{FF2B5EF4-FFF2-40B4-BE49-F238E27FC236}">
                  <a16:creationId xmlns:a16="http://schemas.microsoft.com/office/drawing/2014/main" id="{4F58EAD5-05E4-48A4-8D89-FF8AF9125990}"/>
                </a:ext>
              </a:extLst>
            </p:cNvPr>
            <p:cNvSpPr/>
            <p:nvPr/>
          </p:nvSpPr>
          <p:spPr>
            <a:xfrm>
              <a:off x="5101114" y="2677361"/>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38C28ECF-18B5-4C06-870B-0FED5FAB5EA5}"/>
                </a:ext>
              </a:extLst>
            </p:cNvPr>
            <p:cNvSpPr txBox="1"/>
            <p:nvPr/>
          </p:nvSpPr>
          <p:spPr>
            <a:xfrm>
              <a:off x="4738514" y="2634716"/>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pSp>
        <p:nvGrpSpPr>
          <p:cNvPr id="16" name="Group 15" descr="Screen capture of steps 6 and 7 to Edit SUA Name, as described in the following table.">
            <a:extLst>
              <a:ext uri="{FF2B5EF4-FFF2-40B4-BE49-F238E27FC236}">
                <a16:creationId xmlns:a16="http://schemas.microsoft.com/office/drawing/2014/main" id="{4A1D450E-8512-7158-96BF-4E7A49B0C4F1}"/>
              </a:ext>
            </a:extLst>
          </p:cNvPr>
          <p:cNvGrpSpPr/>
          <p:nvPr/>
        </p:nvGrpSpPr>
        <p:grpSpPr>
          <a:xfrm>
            <a:off x="97604" y="4422972"/>
            <a:ext cx="7074225" cy="2326762"/>
            <a:chOff x="97604" y="4422972"/>
            <a:chExt cx="7074225" cy="2326762"/>
          </a:xfrm>
        </p:grpSpPr>
        <p:pic>
          <p:nvPicPr>
            <p:cNvPr id="28" name="Picture 27" descr="Graphical user interface, text, application, email&#10;&#10;Description automatically generated">
              <a:extLst>
                <a:ext uri="{FF2B5EF4-FFF2-40B4-BE49-F238E27FC236}">
                  <a16:creationId xmlns:a16="http://schemas.microsoft.com/office/drawing/2014/main" id="{82C4E659-DC88-471E-B85A-33C612333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4" y="4422972"/>
              <a:ext cx="7074225" cy="2326762"/>
            </a:xfrm>
            <a:prstGeom prst="rect">
              <a:avLst/>
            </a:prstGeom>
            <a:ln>
              <a:solidFill>
                <a:schemeClr val="tx1"/>
              </a:solidFill>
            </a:ln>
          </p:spPr>
        </p:pic>
        <p:sp>
          <p:nvSpPr>
            <p:cNvPr id="23" name="Oval 22">
              <a:extLst>
                <a:ext uri="{FF2B5EF4-FFF2-40B4-BE49-F238E27FC236}">
                  <a16:creationId xmlns:a16="http://schemas.microsoft.com/office/drawing/2014/main" id="{E526AE2A-5C0F-4C98-8829-2C4E9007ECA5}"/>
                </a:ext>
              </a:extLst>
            </p:cNvPr>
            <p:cNvSpPr/>
            <p:nvPr/>
          </p:nvSpPr>
          <p:spPr>
            <a:xfrm>
              <a:off x="5708486" y="4758585"/>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5B183A86-BA76-4AFE-86C6-2966A162DB7A}"/>
                </a:ext>
              </a:extLst>
            </p:cNvPr>
            <p:cNvSpPr txBox="1"/>
            <p:nvPr/>
          </p:nvSpPr>
          <p:spPr>
            <a:xfrm>
              <a:off x="5828884" y="4981845"/>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26" name="Oval 25">
              <a:extLst>
                <a:ext uri="{FF2B5EF4-FFF2-40B4-BE49-F238E27FC236}">
                  <a16:creationId xmlns:a16="http://schemas.microsoft.com/office/drawing/2014/main" id="{B1D10D7E-8918-4EB2-9DF9-43C9B11C1880}"/>
                </a:ext>
              </a:extLst>
            </p:cNvPr>
            <p:cNvSpPr/>
            <p:nvPr/>
          </p:nvSpPr>
          <p:spPr>
            <a:xfrm>
              <a:off x="1276376" y="5887351"/>
              <a:ext cx="3233142"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6EB99E00-8E71-4E9B-8C7B-96E8A0DF7185}"/>
                </a:ext>
              </a:extLst>
            </p:cNvPr>
            <p:cNvSpPr txBox="1"/>
            <p:nvPr/>
          </p:nvSpPr>
          <p:spPr>
            <a:xfrm>
              <a:off x="4617270" y="5887351"/>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30" name="Slide Number Placeholder 7">
              <a:extLst>
                <a:ext uri="{FF2B5EF4-FFF2-40B4-BE49-F238E27FC236}">
                  <a16:creationId xmlns:a16="http://schemas.microsoft.com/office/drawing/2014/main" id="{54B8AC78-983E-4AA5-B648-34012CD15F2F}"/>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a:t>
              </a:fld>
              <a:endParaRPr lang="en-US" dirty="0">
                <a:solidFill>
                  <a:schemeClr val="tx1"/>
                </a:solidFill>
              </a:endParaRPr>
            </a:p>
          </p:txBody>
        </p:sp>
      </p:grpSp>
      <p:graphicFrame>
        <p:nvGraphicFramePr>
          <p:cNvPr id="2" name="Table 1">
            <a:extLst>
              <a:ext uri="{FF2B5EF4-FFF2-40B4-BE49-F238E27FC236}">
                <a16:creationId xmlns:a16="http://schemas.microsoft.com/office/drawing/2014/main" id="{F37E3220-A6A3-45D7-A72E-C170CE86ED79}"/>
              </a:ext>
            </a:extLst>
          </p:cNvPr>
          <p:cNvGraphicFramePr>
            <a:graphicFrameLocks noGrp="1"/>
          </p:cNvGraphicFramePr>
          <p:nvPr>
            <p:extLst>
              <p:ext uri="{D42A27DB-BD31-4B8C-83A1-F6EECF244321}">
                <p14:modId xmlns:p14="http://schemas.microsoft.com/office/powerpoint/2010/main" val="1528880643"/>
              </p:ext>
            </p:extLst>
          </p:nvPr>
        </p:nvGraphicFramePr>
        <p:xfrm>
          <a:off x="7392396" y="4661852"/>
          <a:ext cx="4279900" cy="1499819"/>
        </p:xfrm>
        <a:graphic>
          <a:graphicData uri="http://schemas.openxmlformats.org/drawingml/2006/table">
            <a:tbl>
              <a:tblPr firstRow="1">
                <a:tableStyleId>{5940675A-B579-460E-94D1-54222C63F5DA}</a:tableStyleId>
              </a:tblPr>
              <a:tblGrid>
                <a:gridCol w="4279900">
                  <a:extLst>
                    <a:ext uri="{9D8B030D-6E8A-4147-A177-3AD203B41FA5}">
                      <a16:colId xmlns:a16="http://schemas.microsoft.com/office/drawing/2014/main" val="2878789688"/>
                    </a:ext>
                  </a:extLst>
                </a:gridCol>
              </a:tblGrid>
              <a:tr h="90026">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0194024"/>
                  </a:ext>
                </a:extLst>
              </a:tr>
              <a:tr h="90026">
                <a:tc>
                  <a:txBody>
                    <a:bodyPr/>
                    <a:lstStyle/>
                    <a:p>
                      <a:pPr algn="l" fontAlgn="b"/>
                      <a:r>
                        <a:rPr lang="en-CA" sz="1400" u="none" strike="noStrike" dirty="0">
                          <a:effectLst/>
                        </a:rPr>
                        <a:t>2.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1778000"/>
                  </a:ext>
                </a:extLst>
              </a:tr>
              <a:tr h="90026">
                <a:tc>
                  <a:txBody>
                    <a:bodyPr/>
                    <a:lstStyle/>
                    <a:p>
                      <a:pPr algn="l" fontAlgn="b"/>
                      <a:r>
                        <a:rPr lang="en-CA" sz="1400" u="none" strike="noStrike" dirty="0">
                          <a:effectLst/>
                        </a:rPr>
                        <a:t>3.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1968489"/>
                  </a:ext>
                </a:extLst>
              </a:tr>
              <a:tr h="131795">
                <a:tc>
                  <a:txBody>
                    <a:bodyPr/>
                    <a:lstStyle/>
                    <a:p>
                      <a:pPr algn="l" fontAlgn="b"/>
                      <a:r>
                        <a:rPr lang="en-CA" sz="1400" u="none" strike="noStrike" dirty="0">
                          <a:effectLst/>
                        </a:rPr>
                        <a:t>4.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2698811"/>
                  </a:ext>
                </a:extLst>
              </a:tr>
              <a:tr h="219659">
                <a:tc>
                  <a:txBody>
                    <a:bodyPr/>
                    <a:lstStyle/>
                    <a:p>
                      <a:pPr algn="l" fontAlgn="b"/>
                      <a:r>
                        <a:rPr lang="en-CA" sz="1400" u="none" strike="noStrike" dirty="0">
                          <a:effectLst/>
                        </a:rPr>
                        <a:t>5.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6415840"/>
                  </a:ext>
                </a:extLst>
              </a:tr>
              <a:tr h="90026">
                <a:tc>
                  <a:txBody>
                    <a:bodyPr/>
                    <a:lstStyle/>
                    <a:p>
                      <a:pPr algn="l" fontAlgn="b"/>
                      <a:r>
                        <a:rPr lang="en-CA" sz="1400" u="none" strike="noStrike" dirty="0">
                          <a:effectLst/>
                        </a:rPr>
                        <a:t>6. Select 'Revise'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7885045"/>
                  </a:ext>
                </a:extLst>
              </a:tr>
              <a:tr h="90026">
                <a:tc>
                  <a:txBody>
                    <a:bodyPr/>
                    <a:lstStyle/>
                    <a:p>
                      <a:pPr algn="l" fontAlgn="b"/>
                      <a:r>
                        <a:rPr lang="en-CA" sz="1400" u="none" strike="noStrike" dirty="0">
                          <a:effectLst/>
                        </a:rPr>
                        <a:t>7. Edit to NEW SUA Name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0176594"/>
                  </a:ext>
                </a:extLst>
              </a:tr>
            </a:tbl>
          </a:graphicData>
        </a:graphic>
      </p:graphicFrame>
      <p:sp>
        <p:nvSpPr>
          <p:cNvPr id="3" name="Slide Number Placeholder 2">
            <a:extLst>
              <a:ext uri="{FF2B5EF4-FFF2-40B4-BE49-F238E27FC236}">
                <a16:creationId xmlns:a16="http://schemas.microsoft.com/office/drawing/2014/main" id="{65A6B684-AD60-451B-965D-20416E1BCAB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a:t>
            </a:fld>
            <a:endParaRPr lang="en-CA" dirty="0"/>
          </a:p>
        </p:txBody>
      </p:sp>
    </p:spTree>
    <p:extLst>
      <p:ext uri="{BB962C8B-B14F-4D97-AF65-F5344CB8AC3E}">
        <p14:creationId xmlns:p14="http://schemas.microsoft.com/office/powerpoint/2010/main" val="159196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FDE41C7D-5F75-4339-A730-F2E5AD675EFE}"/>
              </a:ext>
            </a:extLst>
          </p:cNvPr>
          <p:cNvSpPr txBox="1">
            <a:spLocks noGrp="1"/>
          </p:cNvSpPr>
          <p:nvPr>
            <p:ph type="title" idx="4294967295"/>
          </p:nvPr>
        </p:nvSpPr>
        <p:spPr>
          <a:xfrm>
            <a:off x="97603" y="17515"/>
            <a:ext cx="8874947" cy="411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Operational Status – explanation for Future Scenarios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 2 to Edit Building: Operational Status – explanation for Future Scenarios, indicating that the building record opens, as described in the following paragraph. ">
            <a:extLst>
              <a:ext uri="{FF2B5EF4-FFF2-40B4-BE49-F238E27FC236}">
                <a16:creationId xmlns:a16="http://schemas.microsoft.com/office/drawing/2014/main" id="{CBD82F05-B5C8-B228-98C4-E3847CF278D5}"/>
              </a:ext>
            </a:extLst>
          </p:cNvPr>
          <p:cNvGrpSpPr/>
          <p:nvPr/>
        </p:nvGrpSpPr>
        <p:grpSpPr>
          <a:xfrm>
            <a:off x="289608" y="1025911"/>
            <a:ext cx="5234893" cy="4098425"/>
            <a:chOff x="289608" y="1025911"/>
            <a:chExt cx="5234893" cy="4098425"/>
          </a:xfrm>
        </p:grpSpPr>
        <p:pic>
          <p:nvPicPr>
            <p:cNvPr id="13" name="Picture 12" descr="Graphical user interface, application&#10;&#10;Description automatically generated">
              <a:extLst>
                <a:ext uri="{FF2B5EF4-FFF2-40B4-BE49-F238E27FC236}">
                  <a16:creationId xmlns:a16="http://schemas.microsoft.com/office/drawing/2014/main" id="{4D8C9F35-B6CE-491D-B044-A58145F5CCC6}"/>
                </a:ext>
              </a:extLst>
            </p:cNvPr>
            <p:cNvPicPr>
              <a:picLocks noChangeAspect="1"/>
            </p:cNvPicPr>
            <p:nvPr/>
          </p:nvPicPr>
          <p:blipFill rotWithShape="1">
            <a:blip r:embed="rId2">
              <a:extLst>
                <a:ext uri="{28A0092B-C50C-407E-A947-70E740481C1C}">
                  <a14:useLocalDpi xmlns:a14="http://schemas.microsoft.com/office/drawing/2010/main" val="0"/>
                </a:ext>
              </a:extLst>
            </a:blip>
            <a:srcRect b="4194"/>
            <a:stretch/>
          </p:blipFill>
          <p:spPr>
            <a:xfrm>
              <a:off x="355826" y="1461795"/>
              <a:ext cx="4915153" cy="3662541"/>
            </a:xfrm>
            <a:prstGeom prst="rect">
              <a:avLst/>
            </a:prstGeom>
            <a:ln>
              <a:solidFill>
                <a:schemeClr val="tx1"/>
              </a:solidFill>
            </a:ln>
          </p:spPr>
        </p:pic>
        <p:sp>
          <p:nvSpPr>
            <p:cNvPr id="31" name="Oval 30">
              <a:extLst>
                <a:ext uri="{FF2B5EF4-FFF2-40B4-BE49-F238E27FC236}">
                  <a16:creationId xmlns:a16="http://schemas.microsoft.com/office/drawing/2014/main" id="{39355CBB-BA7C-42E3-A591-08B54E99F0CB}"/>
                </a:ext>
              </a:extLst>
            </p:cNvPr>
            <p:cNvSpPr/>
            <p:nvPr/>
          </p:nvSpPr>
          <p:spPr>
            <a:xfrm>
              <a:off x="289608" y="3448422"/>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 name="Connector: Elbow 3">
              <a:extLst>
                <a:ext uri="{FF2B5EF4-FFF2-40B4-BE49-F238E27FC236}">
                  <a16:creationId xmlns:a16="http://schemas.microsoft.com/office/drawing/2014/main" id="{079ACE26-1EF9-489D-91A2-A3791DEB88CA}"/>
                </a:ext>
              </a:extLst>
            </p:cNvPr>
            <p:cNvCxnSpPr>
              <a:endCxn id="13" idx="0"/>
            </p:cNvCxnSpPr>
            <p:nvPr/>
          </p:nvCxnSpPr>
          <p:spPr>
            <a:xfrm rot="10800000" flipV="1">
              <a:off x="2813404" y="1025911"/>
              <a:ext cx="2711097" cy="43588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0D61A8F-607B-4135-8B43-F65F34F3841F}"/>
              </a:ext>
            </a:extLst>
          </p:cNvPr>
          <p:cNvSpPr txBox="1"/>
          <p:nvPr/>
        </p:nvSpPr>
        <p:spPr>
          <a:xfrm>
            <a:off x="5524500" y="1461795"/>
            <a:ext cx="6377892" cy="3662541"/>
          </a:xfrm>
          <a:prstGeom prst="rect">
            <a:avLst/>
          </a:prstGeom>
          <a:noFill/>
          <a:ln>
            <a:solidFill>
              <a:schemeClr val="tx1"/>
            </a:solidFill>
          </a:ln>
        </p:spPr>
        <p:txBody>
          <a:bodyPr wrap="square">
            <a:spAutoFit/>
          </a:bodyPr>
          <a:lstStyle/>
          <a:p>
            <a:pPr lvl="0"/>
            <a:r>
              <a:rPr lang="en-CA" sz="1100" b="1" dirty="0">
                <a:effectLst/>
                <a:latin typeface="Arial" panose="020B0604020202020204" pitchFamily="34" charset="0"/>
                <a:ea typeface="Arial" panose="020B0604020202020204" pitchFamily="34" charset="0"/>
                <a:cs typeface="Arial" panose="020B0604020202020204" pitchFamily="34" charset="0"/>
              </a:rPr>
              <a:t>Operational Status </a:t>
            </a:r>
            <a:r>
              <a:rPr lang="en-CA" sz="1100" dirty="0">
                <a:effectLst/>
                <a:latin typeface="Arial" panose="020B0604020202020204" pitchFamily="34" charset="0"/>
                <a:ea typeface="Arial" panose="020B0604020202020204" pitchFamily="34" charset="0"/>
                <a:cs typeface="Arial" panose="020B0604020202020204" pitchFamily="34" charset="0"/>
              </a:rPr>
              <a:t>– select one of the following dropdown options::</a:t>
            </a:r>
          </a:p>
          <a:p>
            <a:pPr lvl="0"/>
            <a:endParaRPr lang="en-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buFont typeface="+mj-lt"/>
              <a:buAutoNum type="alphaLcPeriod"/>
            </a:pPr>
            <a:r>
              <a:rPr lang="en-CA" sz="1100" dirty="0">
                <a:effectLst/>
                <a:latin typeface="Arial" panose="020B0604020202020204" pitchFamily="34" charset="0"/>
                <a:ea typeface="Arial" panose="020B0604020202020204" pitchFamily="34" charset="0"/>
                <a:cs typeface="Arial" panose="020B0604020202020204" pitchFamily="34" charset="0"/>
              </a:rPr>
              <a:t>when the building is </a:t>
            </a:r>
            <a:r>
              <a:rPr lang="en-CA" sz="1100" b="1" dirty="0">
                <a:effectLst/>
                <a:latin typeface="Arial" panose="020B0604020202020204" pitchFamily="34" charset="0"/>
                <a:ea typeface="Arial" panose="020B0604020202020204" pitchFamily="34" charset="0"/>
                <a:cs typeface="Arial" panose="020B0604020202020204" pitchFamily="34" charset="0"/>
              </a:rPr>
              <a:t>Operational</a:t>
            </a:r>
            <a:r>
              <a:rPr lang="en-CA" sz="1100" dirty="0">
                <a:effectLst/>
                <a:latin typeface="Arial" panose="020B0604020202020204" pitchFamily="34" charset="0"/>
                <a:ea typeface="Arial" panose="020B0604020202020204" pitchFamily="34" charset="0"/>
                <a:cs typeface="Arial" panose="020B0604020202020204" pitchFamily="34" charset="0"/>
              </a:rPr>
              <a:t> the user has to provide the room details to be able to link SUA’s. </a:t>
            </a:r>
          </a:p>
          <a:p>
            <a:pPr marL="742950" lvl="1" indent="-285750">
              <a:buFont typeface="+mj-lt"/>
              <a:buAutoNum type="alphaLcPeriod"/>
            </a:pPr>
            <a:endParaRPr lang="en-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buFont typeface="+mj-lt"/>
              <a:buAutoNum type="alphaLcPeriod"/>
            </a:pPr>
            <a:r>
              <a:rPr lang="en-CA" sz="1100" dirty="0">
                <a:effectLst/>
                <a:latin typeface="Arial" panose="020B0604020202020204" pitchFamily="34" charset="0"/>
                <a:ea typeface="Arial" panose="020B0604020202020204" pitchFamily="34" charset="0"/>
                <a:cs typeface="Arial" panose="020B0604020202020204" pitchFamily="34" charset="0"/>
              </a:rPr>
              <a:t>When no more SUA in the building the building becomes </a:t>
            </a:r>
            <a:r>
              <a:rPr lang="en-CA" sz="1100" b="1" dirty="0">
                <a:effectLst/>
                <a:latin typeface="Arial" panose="020B0604020202020204" pitchFamily="34" charset="0"/>
                <a:ea typeface="Arial" panose="020B0604020202020204" pitchFamily="34" charset="0"/>
                <a:cs typeface="Arial" panose="020B0604020202020204" pitchFamily="34" charset="0"/>
              </a:rPr>
              <a:t>Vacant</a:t>
            </a:r>
            <a:r>
              <a:rPr lang="en-CA" sz="1100" dirty="0">
                <a:effectLst/>
                <a:latin typeface="Arial" panose="020B0604020202020204" pitchFamily="34" charset="0"/>
                <a:ea typeface="Arial" panose="020B0604020202020204" pitchFamily="34" charset="0"/>
                <a:cs typeface="Arial" panose="020B0604020202020204" pitchFamily="34" charset="0"/>
              </a:rPr>
              <a:t> (no longer holding)</a:t>
            </a:r>
          </a:p>
          <a:p>
            <a:pPr marL="742950" lvl="1" indent="-285750">
              <a:buFont typeface="+mj-lt"/>
              <a:buAutoNum type="alphaLcPeriod"/>
            </a:pPr>
            <a:endParaRPr lang="en-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buFont typeface="+mj-lt"/>
              <a:buAutoNum type="alphaLcPeriod"/>
            </a:pPr>
            <a:r>
              <a:rPr lang="en-CA" sz="1100" dirty="0">
                <a:effectLst/>
                <a:latin typeface="Arial" panose="020B0604020202020204" pitchFamily="34" charset="0"/>
                <a:ea typeface="Arial" panose="020B0604020202020204" pitchFamily="34" charset="0"/>
                <a:cs typeface="Arial" panose="020B0604020202020204" pitchFamily="34" charset="0"/>
              </a:rPr>
              <a:t>When a building is under construction, the status is </a:t>
            </a:r>
            <a:r>
              <a:rPr lang="en-CA" sz="1100" b="1" dirty="0">
                <a:effectLst/>
                <a:latin typeface="Arial" panose="020B0604020202020204" pitchFamily="34" charset="0"/>
                <a:ea typeface="Arial" panose="020B0604020202020204" pitchFamily="34" charset="0"/>
                <a:cs typeface="Arial" panose="020B0604020202020204" pitchFamily="34" charset="0"/>
              </a:rPr>
              <a:t>Under-construction</a:t>
            </a:r>
            <a:r>
              <a:rPr lang="en-CA" sz="1100" dirty="0">
                <a:effectLst/>
                <a:latin typeface="Arial" panose="020B0604020202020204" pitchFamily="34" charset="0"/>
                <a:ea typeface="Arial" panose="020B0604020202020204" pitchFamily="34" charset="0"/>
                <a:cs typeface="Arial" panose="020B0604020202020204" pitchFamily="34" charset="0"/>
              </a:rPr>
              <a:t> and there are no SUA’s active. </a:t>
            </a:r>
          </a:p>
          <a:p>
            <a:pPr marL="742950" lvl="1" indent="-285750">
              <a:buFont typeface="+mj-lt"/>
              <a:buAutoNum type="alphaLcPeriod"/>
            </a:pPr>
            <a:endParaRPr lang="en-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buFont typeface="+mj-lt"/>
              <a:buAutoNum type="alphaLcPeriod"/>
            </a:pPr>
            <a:r>
              <a:rPr lang="en-CA" sz="1100" dirty="0">
                <a:effectLst/>
                <a:latin typeface="Arial" panose="020B0604020202020204" pitchFamily="34" charset="0"/>
                <a:ea typeface="Arial" panose="020B0604020202020204" pitchFamily="34" charset="0"/>
                <a:cs typeface="Arial" panose="020B0604020202020204" pitchFamily="34" charset="0"/>
              </a:rPr>
              <a:t>When a building is being Demolished there are no SUA’s active, the status has changed to </a:t>
            </a:r>
            <a:r>
              <a:rPr lang="en-CA" sz="1100" b="1" dirty="0">
                <a:effectLst/>
                <a:latin typeface="Arial" panose="020B0604020202020204" pitchFamily="34" charset="0"/>
                <a:ea typeface="Arial" panose="020B0604020202020204" pitchFamily="34" charset="0"/>
                <a:cs typeface="Arial" panose="020B0604020202020204" pitchFamily="34" charset="0"/>
              </a:rPr>
              <a:t>Inactive</a:t>
            </a:r>
            <a:r>
              <a:rPr lang="en-CA" sz="1100" dirty="0">
                <a:effectLst/>
                <a:latin typeface="Arial" panose="020B0604020202020204" pitchFamily="34" charset="0"/>
                <a:ea typeface="Arial" panose="020B0604020202020204" pitchFamily="34" charset="0"/>
                <a:cs typeface="Arial" panose="020B0604020202020204" pitchFamily="34" charset="0"/>
              </a:rPr>
              <a:t> and the building record is Retired. </a:t>
            </a:r>
          </a:p>
          <a:p>
            <a:pPr marL="742950" lvl="1" indent="-285750">
              <a:buFont typeface="+mj-lt"/>
              <a:buAutoNum type="alphaLcPeriod"/>
            </a:pPr>
            <a:endParaRPr lang="en-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buFont typeface="+mj-lt"/>
              <a:buAutoNum type="alphaLcPeriod"/>
            </a:pPr>
            <a:r>
              <a:rPr lang="en-CA" sz="1100" dirty="0">
                <a:effectLst/>
                <a:latin typeface="Arial" panose="020B0604020202020204" pitchFamily="34" charset="0"/>
                <a:ea typeface="Arial" panose="020B0604020202020204" pitchFamily="34" charset="0"/>
                <a:cs typeface="Arial" panose="020B0604020202020204" pitchFamily="34" charset="0"/>
              </a:rPr>
              <a:t>When a building is SOLD this also starts the disposition project. SB must provide transfer of title to EICCU: </a:t>
            </a:r>
            <a:r>
              <a:rPr lang="en-CA" sz="1100" dirty="0">
                <a:solidFill>
                  <a:srgbClr val="0070C0"/>
                </a:solidFill>
                <a:effectLst/>
                <a:latin typeface="Arial" panose="020B0604020202020204" pitchFamily="34" charset="0"/>
                <a:ea typeface="Arial" panose="020B0604020202020204" pitchFamily="34" charset="0"/>
                <a:cs typeface="Arial" panose="020B0604020202020204" pitchFamily="34" charset="0"/>
                <a:hlinkClick r:id="rId3" tooltip="mailto:ECIS.Admin@ontario.ca"/>
              </a:rPr>
              <a:t>ECIS.Admin@ontario.ca</a:t>
            </a:r>
            <a:r>
              <a:rPr lang="en-CA" sz="1100" u="sng" dirty="0">
                <a:solidFill>
                  <a:srgbClr val="0070C0"/>
                </a:solidFill>
                <a:effectLst/>
                <a:latin typeface="Arial" panose="020B0604020202020204" pitchFamily="34" charset="0"/>
                <a:ea typeface="Arial" panose="020B0604020202020204" pitchFamily="34" charset="0"/>
                <a:cs typeface="Arial" panose="020B0604020202020204" pitchFamily="34" charset="0"/>
              </a:rPr>
              <a:t>,</a:t>
            </a:r>
            <a:r>
              <a:rPr lang="en-CA" sz="1100" dirty="0">
                <a:solidFill>
                  <a:srgbClr val="0070C0"/>
                </a:solidFill>
                <a:effectLst/>
                <a:latin typeface="Arial" panose="020B0604020202020204" pitchFamily="34" charset="0"/>
                <a:ea typeface="Arial" panose="020B0604020202020204" pitchFamily="34" charset="0"/>
                <a:cs typeface="Arial" panose="020B0604020202020204" pitchFamily="34" charset="0"/>
              </a:rPr>
              <a:t> </a:t>
            </a:r>
            <a:r>
              <a:rPr lang="en-CA" sz="1100" dirty="0">
                <a:effectLst/>
                <a:latin typeface="Arial" panose="020B0604020202020204" pitchFamily="34" charset="0"/>
                <a:ea typeface="Arial" panose="020B0604020202020204" pitchFamily="34" charset="0"/>
                <a:cs typeface="Arial" panose="020B0604020202020204" pitchFamily="34" charset="0"/>
              </a:rPr>
              <a:t>the status of the building is switched to </a:t>
            </a:r>
            <a:r>
              <a:rPr lang="en-CA" sz="1100" b="1" dirty="0">
                <a:effectLst/>
                <a:latin typeface="Arial" panose="020B0604020202020204" pitchFamily="34" charset="0"/>
                <a:ea typeface="Arial" panose="020B0604020202020204" pitchFamily="34" charset="0"/>
                <a:cs typeface="Arial" panose="020B0604020202020204" pitchFamily="34" charset="0"/>
              </a:rPr>
              <a:t>Inactive</a:t>
            </a:r>
            <a:r>
              <a:rPr lang="en-CA" sz="1100" dirty="0">
                <a:effectLst/>
                <a:latin typeface="Arial" panose="020B0604020202020204" pitchFamily="34" charset="0"/>
                <a:ea typeface="Arial" panose="020B0604020202020204" pitchFamily="34" charset="0"/>
                <a:cs typeface="Arial" panose="020B0604020202020204" pitchFamily="34" charset="0"/>
              </a:rPr>
              <a:t> (as well as Campus and Land if all are sold) and the building record is Retired. </a:t>
            </a:r>
            <a:endParaRPr lang="en-CA"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D77DB45-2F57-415F-BDDA-46FF1621451C}"/>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30</a:t>
            </a:fld>
            <a:endParaRPr lang="en-CA" dirty="0"/>
          </a:p>
        </p:txBody>
      </p:sp>
      <p:sp>
        <p:nvSpPr>
          <p:cNvPr id="12" name="Slide Number Placeholder 7">
            <a:extLst>
              <a:ext uri="{FF2B5EF4-FFF2-40B4-BE49-F238E27FC236}">
                <a16:creationId xmlns:a16="http://schemas.microsoft.com/office/drawing/2014/main" id="{D78DE4BD-9725-490B-B4E4-6F4C1C21ED15}"/>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30</a:t>
            </a:fld>
            <a:endParaRPr lang="en-US" dirty="0">
              <a:solidFill>
                <a:schemeClr val="tx1"/>
              </a:solidFill>
            </a:endParaRPr>
          </a:p>
        </p:txBody>
      </p:sp>
      <p:graphicFrame>
        <p:nvGraphicFramePr>
          <p:cNvPr id="14" name="Table 13">
            <a:extLst>
              <a:ext uri="{FF2B5EF4-FFF2-40B4-BE49-F238E27FC236}">
                <a16:creationId xmlns:a16="http://schemas.microsoft.com/office/drawing/2014/main" id="{26F1CE89-A3DD-4898-8EEC-77C7AD04D28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5513051"/>
              </p:ext>
            </p:extLst>
          </p:nvPr>
        </p:nvGraphicFramePr>
        <p:xfrm>
          <a:off x="5524500" y="919232"/>
          <a:ext cx="3276600" cy="213360"/>
        </p:xfrm>
        <a:graphic>
          <a:graphicData uri="http://schemas.openxmlformats.org/drawingml/2006/table">
            <a:tbl>
              <a:tblPr firstRow="1">
                <a:tableStyleId>{5940675A-B579-460E-94D1-54222C63F5DA}</a:tableStyleId>
              </a:tblPr>
              <a:tblGrid>
                <a:gridCol w="3276600">
                  <a:extLst>
                    <a:ext uri="{9D8B030D-6E8A-4147-A177-3AD203B41FA5}">
                      <a16:colId xmlns:a16="http://schemas.microsoft.com/office/drawing/2014/main" val="4033071963"/>
                    </a:ext>
                  </a:extLst>
                </a:gridCol>
              </a:tblGrid>
              <a:tr h="205391">
                <a:tc>
                  <a:txBody>
                    <a:bodyPr/>
                    <a:lstStyle/>
                    <a:p>
                      <a:pPr algn="l" fontAlgn="b"/>
                      <a:r>
                        <a:rPr lang="en-CA" sz="1400" u="none" strike="noStrike" dirty="0">
                          <a:effectLst/>
                        </a:rPr>
                        <a:t>2. Building Record opens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7353734"/>
                  </a:ext>
                </a:extLst>
              </a:tr>
            </a:tbl>
          </a:graphicData>
        </a:graphic>
      </p:graphicFrame>
    </p:spTree>
    <p:extLst>
      <p:ext uri="{BB962C8B-B14F-4D97-AF65-F5344CB8AC3E}">
        <p14:creationId xmlns:p14="http://schemas.microsoft.com/office/powerpoint/2010/main" val="367262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FDE41C7D-5F75-4339-A730-F2E5AD675EFE}"/>
              </a:ext>
            </a:extLst>
          </p:cNvPr>
          <p:cNvSpPr txBox="1">
            <a:spLocks noGrp="1"/>
          </p:cNvSpPr>
          <p:nvPr>
            <p:ph type="title" idx="4294967295"/>
          </p:nvPr>
        </p:nvSpPr>
        <p:spPr>
          <a:xfrm>
            <a:off x="0" y="-8068"/>
            <a:ext cx="539061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Operational Status; Tenure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3 to 5 to Edit Building: Operational Status; Tenure, as described in the three following tables.&#10;&#10;Screen capture of step 6 to Edit Building: Operational Status; Tenure, as described in the last table.&#10;">
            <a:extLst>
              <a:ext uri="{FF2B5EF4-FFF2-40B4-BE49-F238E27FC236}">
                <a16:creationId xmlns:a16="http://schemas.microsoft.com/office/drawing/2014/main" id="{4DFADF70-ACAE-4F27-4CEE-3A704D9EB6D6}"/>
              </a:ext>
            </a:extLst>
          </p:cNvPr>
          <p:cNvGrpSpPr/>
          <p:nvPr/>
        </p:nvGrpSpPr>
        <p:grpSpPr>
          <a:xfrm>
            <a:off x="0" y="429491"/>
            <a:ext cx="5099986" cy="5814871"/>
            <a:chOff x="0" y="429491"/>
            <a:chExt cx="5099986" cy="5814871"/>
          </a:xfrm>
        </p:grpSpPr>
        <p:pic>
          <p:nvPicPr>
            <p:cNvPr id="13" name="Picture 12" descr="Graphical user interface, application&#10;&#10;Description automatically generated">
              <a:extLst>
                <a:ext uri="{FF2B5EF4-FFF2-40B4-BE49-F238E27FC236}">
                  <a16:creationId xmlns:a16="http://schemas.microsoft.com/office/drawing/2014/main" id="{4D8C9F35-B6CE-491D-B044-A58145F5C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3" y="429491"/>
              <a:ext cx="4915153" cy="3774910"/>
            </a:xfrm>
            <a:prstGeom prst="rect">
              <a:avLst/>
            </a:prstGeom>
            <a:ln>
              <a:solidFill>
                <a:schemeClr val="tx1"/>
              </a:solidFill>
            </a:ln>
          </p:spPr>
        </p:pic>
        <p:sp>
          <p:nvSpPr>
            <p:cNvPr id="30" name="Oval 29">
              <a:extLst>
                <a:ext uri="{FF2B5EF4-FFF2-40B4-BE49-F238E27FC236}">
                  <a16:creationId xmlns:a16="http://schemas.microsoft.com/office/drawing/2014/main" id="{12DE3D0A-ACA6-46F2-94DB-31F44D73C5C6}"/>
                </a:ext>
              </a:extLst>
            </p:cNvPr>
            <p:cNvSpPr/>
            <p:nvPr/>
          </p:nvSpPr>
          <p:spPr>
            <a:xfrm>
              <a:off x="3957940" y="570556"/>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39355CBB-BA7C-42E3-A591-08B54E99F0CB}"/>
                </a:ext>
              </a:extLst>
            </p:cNvPr>
            <p:cNvSpPr/>
            <p:nvPr/>
          </p:nvSpPr>
          <p:spPr>
            <a:xfrm>
              <a:off x="118615" y="2368132"/>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1D6EE1FA-4AD2-414E-BFB3-2926BB251CDC}"/>
                </a:ext>
              </a:extLst>
            </p:cNvPr>
            <p:cNvSpPr txBox="1"/>
            <p:nvPr/>
          </p:nvSpPr>
          <p:spPr>
            <a:xfrm>
              <a:off x="3743531" y="613638"/>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0" name="TextBox 39">
              <a:extLst>
                <a:ext uri="{FF2B5EF4-FFF2-40B4-BE49-F238E27FC236}">
                  <a16:creationId xmlns:a16="http://schemas.microsoft.com/office/drawing/2014/main" id="{E5E8A75A-E8F9-4182-8A78-1E4E229FFE29}"/>
                </a:ext>
              </a:extLst>
            </p:cNvPr>
            <p:cNvSpPr txBox="1"/>
            <p:nvPr/>
          </p:nvSpPr>
          <p:spPr>
            <a:xfrm>
              <a:off x="184833" y="199880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2" name="TextBox 41">
              <a:extLst>
                <a:ext uri="{FF2B5EF4-FFF2-40B4-BE49-F238E27FC236}">
                  <a16:creationId xmlns:a16="http://schemas.microsoft.com/office/drawing/2014/main" id="{74BAE597-A25B-4815-9D06-AA604D93473C}"/>
                </a:ext>
              </a:extLst>
            </p:cNvPr>
            <p:cNvSpPr txBox="1"/>
            <p:nvPr/>
          </p:nvSpPr>
          <p:spPr>
            <a:xfrm>
              <a:off x="2133599" y="3351519"/>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44" name="Oval 43">
              <a:extLst>
                <a:ext uri="{FF2B5EF4-FFF2-40B4-BE49-F238E27FC236}">
                  <a16:creationId xmlns:a16="http://schemas.microsoft.com/office/drawing/2014/main" id="{64DF61D9-E317-4559-8C3B-C57DC138348F}"/>
                </a:ext>
              </a:extLst>
            </p:cNvPr>
            <p:cNvSpPr/>
            <p:nvPr/>
          </p:nvSpPr>
          <p:spPr>
            <a:xfrm>
              <a:off x="804415" y="3663641"/>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7" name="Picture 26" descr="Graphical user interface, text, application, Teams&#10;&#10;Description automatically generated">
              <a:extLst>
                <a:ext uri="{FF2B5EF4-FFF2-40B4-BE49-F238E27FC236}">
                  <a16:creationId xmlns:a16="http://schemas.microsoft.com/office/drawing/2014/main" id="{0A3CA8B9-02AD-43CD-85C7-3190E7A4851D}"/>
                </a:ext>
              </a:extLst>
            </p:cNvPr>
            <p:cNvPicPr>
              <a:picLocks noChangeAspect="1"/>
            </p:cNvPicPr>
            <p:nvPr/>
          </p:nvPicPr>
          <p:blipFill rotWithShape="1">
            <a:blip r:embed="rId3">
              <a:extLst>
                <a:ext uri="{28A0092B-C50C-407E-A947-70E740481C1C}">
                  <a14:useLocalDpi xmlns:a14="http://schemas.microsoft.com/office/drawing/2010/main" val="0"/>
                </a:ext>
              </a:extLst>
            </a:blip>
            <a:srcRect b="19727"/>
            <a:stretch/>
          </p:blipFill>
          <p:spPr>
            <a:xfrm>
              <a:off x="157246" y="4212477"/>
              <a:ext cx="4915153" cy="2031885"/>
            </a:xfrm>
            <a:prstGeom prst="rect">
              <a:avLst/>
            </a:prstGeom>
            <a:ln>
              <a:solidFill>
                <a:schemeClr val="tx1"/>
              </a:solidFill>
            </a:ln>
          </p:spPr>
        </p:pic>
        <p:sp>
          <p:nvSpPr>
            <p:cNvPr id="51" name="Oval 50">
              <a:extLst>
                <a:ext uri="{FF2B5EF4-FFF2-40B4-BE49-F238E27FC236}">
                  <a16:creationId xmlns:a16="http://schemas.microsoft.com/office/drawing/2014/main" id="{4D76A8F8-6DCC-46EF-819A-CDCD69E8C0D6}"/>
                </a:ext>
              </a:extLst>
            </p:cNvPr>
            <p:cNvSpPr/>
            <p:nvPr/>
          </p:nvSpPr>
          <p:spPr>
            <a:xfrm>
              <a:off x="0" y="4318113"/>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DCFF5CBF-EA9F-4300-8BC8-18D502D5C599}"/>
                </a:ext>
              </a:extLst>
            </p:cNvPr>
            <p:cNvSpPr txBox="1"/>
            <p:nvPr/>
          </p:nvSpPr>
          <p:spPr>
            <a:xfrm>
              <a:off x="1976800" y="4125933"/>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aphicFrame>
        <p:nvGraphicFramePr>
          <p:cNvPr id="2" name="Table 1">
            <a:extLst>
              <a:ext uri="{FF2B5EF4-FFF2-40B4-BE49-F238E27FC236}">
                <a16:creationId xmlns:a16="http://schemas.microsoft.com/office/drawing/2014/main" id="{898D0C86-57A8-49FB-A9A4-AFCF7A66B0D1}"/>
              </a:ext>
            </a:extLst>
          </p:cNvPr>
          <p:cNvGraphicFramePr>
            <a:graphicFrameLocks noGrp="1"/>
          </p:cNvGraphicFramePr>
          <p:nvPr>
            <p:extLst>
              <p:ext uri="{D42A27DB-BD31-4B8C-83A1-F6EECF244321}">
                <p14:modId xmlns:p14="http://schemas.microsoft.com/office/powerpoint/2010/main" val="3069261413"/>
              </p:ext>
            </p:extLst>
          </p:nvPr>
        </p:nvGraphicFramePr>
        <p:xfrm>
          <a:off x="5559842" y="172013"/>
          <a:ext cx="3276600" cy="213360"/>
        </p:xfrm>
        <a:graphic>
          <a:graphicData uri="http://schemas.openxmlformats.org/drawingml/2006/table">
            <a:tbl>
              <a:tblPr firstRow="1">
                <a:tableStyleId>{5940675A-B579-460E-94D1-54222C63F5DA}</a:tableStyleId>
              </a:tblPr>
              <a:tblGrid>
                <a:gridCol w="3276600">
                  <a:extLst>
                    <a:ext uri="{9D8B030D-6E8A-4147-A177-3AD203B41FA5}">
                      <a16:colId xmlns:a16="http://schemas.microsoft.com/office/drawing/2014/main" val="4033071963"/>
                    </a:ext>
                  </a:extLst>
                </a:gridCol>
              </a:tblGrid>
              <a:tr h="82629">
                <a:tc>
                  <a:txBody>
                    <a:bodyPr/>
                    <a:lstStyle/>
                    <a:p>
                      <a:pPr algn="l" fontAlgn="b"/>
                      <a:r>
                        <a:rPr lang="en-CA" sz="1400" u="none" strike="noStrike" dirty="0">
                          <a:effectLst/>
                        </a:rPr>
                        <a:t>3.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0197328"/>
                  </a:ext>
                </a:extLst>
              </a:tr>
            </a:tbl>
          </a:graphicData>
        </a:graphic>
      </p:graphicFrame>
      <p:graphicFrame>
        <p:nvGraphicFramePr>
          <p:cNvPr id="5" name="Table 4">
            <a:extLst>
              <a:ext uri="{FF2B5EF4-FFF2-40B4-BE49-F238E27FC236}">
                <a16:creationId xmlns:a16="http://schemas.microsoft.com/office/drawing/2014/main" id="{9FBFF7EB-BE5C-46A6-9336-DAF85E1CFD72}"/>
              </a:ext>
            </a:extLst>
          </p:cNvPr>
          <p:cNvGraphicFramePr>
            <a:graphicFrameLocks noGrp="1"/>
          </p:cNvGraphicFramePr>
          <p:nvPr/>
        </p:nvGraphicFramePr>
        <p:xfrm>
          <a:off x="5573682" y="570555"/>
          <a:ext cx="6525520" cy="3810000"/>
        </p:xfrm>
        <a:graphic>
          <a:graphicData uri="http://schemas.openxmlformats.org/drawingml/2006/table">
            <a:tbl>
              <a:tblPr firstRow="1" firstCol="1">
                <a:tableStyleId>{0E3FDE45-AF77-4B5C-9715-49D594BDF05E}</a:tableStyleId>
              </a:tblPr>
              <a:tblGrid>
                <a:gridCol w="1061055">
                  <a:extLst>
                    <a:ext uri="{9D8B030D-6E8A-4147-A177-3AD203B41FA5}">
                      <a16:colId xmlns:a16="http://schemas.microsoft.com/office/drawing/2014/main" val="2752596307"/>
                    </a:ext>
                  </a:extLst>
                </a:gridCol>
                <a:gridCol w="5464465">
                  <a:extLst>
                    <a:ext uri="{9D8B030D-6E8A-4147-A177-3AD203B41FA5}">
                      <a16:colId xmlns:a16="http://schemas.microsoft.com/office/drawing/2014/main" val="3449724508"/>
                    </a:ext>
                  </a:extLst>
                </a:gridCol>
              </a:tblGrid>
              <a:tr h="255125">
                <a:tc>
                  <a:txBody>
                    <a:bodyPr/>
                    <a:lstStyle/>
                    <a:p>
                      <a:pPr>
                        <a:spcBef>
                          <a:spcPts val="600"/>
                        </a:spcBef>
                        <a:spcAft>
                          <a:spcPts val="600"/>
                        </a:spcAft>
                      </a:pPr>
                      <a:r>
                        <a:rPr lang="en-CA" sz="1000" dirty="0">
                          <a:solidFill>
                            <a:schemeClr val="tx1"/>
                          </a:solidFill>
                          <a:effectLst/>
                        </a:rPr>
                        <a:t>4 Building Operational Status</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Status Definition</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22672"/>
                  </a:ext>
                </a:extLst>
              </a:tr>
              <a:tr h="382688">
                <a:tc>
                  <a:txBody>
                    <a:bodyPr/>
                    <a:lstStyle/>
                    <a:p>
                      <a:pPr>
                        <a:spcBef>
                          <a:spcPts val="600"/>
                        </a:spcBef>
                        <a:spcAft>
                          <a:spcPts val="600"/>
                        </a:spcAft>
                      </a:pPr>
                      <a:r>
                        <a:rPr lang="en-CA" sz="1000" dirty="0">
                          <a:solidFill>
                            <a:schemeClr val="tx1"/>
                          </a:solidFill>
                          <a:effectLst/>
                        </a:rPr>
                        <a:t>Proposed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in Draft; A Proposed Building is a Building a board wishes to submit for a Funding Request to meet the needs of the board. This Building doesn’t exist as a collection of assets in the boards Inventory. It is the first step in the creation of a building asset. </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141353"/>
                  </a:ext>
                </a:extLst>
              </a:tr>
              <a:tr h="765376">
                <a:tc>
                  <a:txBody>
                    <a:bodyPr/>
                    <a:lstStyle/>
                    <a:p>
                      <a:pPr>
                        <a:spcBef>
                          <a:spcPts val="600"/>
                        </a:spcBef>
                        <a:spcAft>
                          <a:spcPts val="600"/>
                        </a:spcAft>
                      </a:pPr>
                      <a:r>
                        <a:rPr lang="en-CA" sz="1000" dirty="0">
                          <a:solidFill>
                            <a:schemeClr val="tx1"/>
                          </a:solidFill>
                          <a:effectLst/>
                        </a:rPr>
                        <a:t>Associated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in Draft; An Associated Building is a Building a board has associated to a Funding Request. If a funding Request is approved, it becomes an active record with the Operational Status of Planned; if the Funding Request is denied the school board user reverts the Operational Status of Proposed for future funding request submissions. A building should not remain in an associated operational status after the Funding Submission Cycle has come to and end and all projects have either been approved or denied. </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387930"/>
                  </a:ext>
                </a:extLst>
              </a:tr>
              <a:tr h="255125">
                <a:tc>
                  <a:txBody>
                    <a:bodyPr/>
                    <a:lstStyle/>
                    <a:p>
                      <a:pPr>
                        <a:spcBef>
                          <a:spcPts val="600"/>
                        </a:spcBef>
                        <a:spcAft>
                          <a:spcPts val="600"/>
                        </a:spcAft>
                      </a:pPr>
                      <a:r>
                        <a:rPr lang="en-CA" sz="1000" dirty="0">
                          <a:solidFill>
                            <a:schemeClr val="tx1"/>
                          </a:solidFill>
                          <a:effectLst/>
                        </a:rPr>
                        <a:t>Planned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is Active; A Planned Building is a Building that has been Approved by a Funding Request and is a part of a Capital Project. </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682610"/>
                  </a:ext>
                </a:extLst>
              </a:tr>
              <a:tr h="510250">
                <a:tc>
                  <a:txBody>
                    <a:bodyPr/>
                    <a:lstStyle/>
                    <a:p>
                      <a:pPr>
                        <a:spcBef>
                          <a:spcPts val="600"/>
                        </a:spcBef>
                        <a:spcAft>
                          <a:spcPts val="600"/>
                        </a:spcAft>
                      </a:pPr>
                      <a:r>
                        <a:rPr lang="en-CA" sz="1000" dirty="0">
                          <a:solidFill>
                            <a:schemeClr val="tx1"/>
                          </a:solidFill>
                          <a:effectLst/>
                        </a:rPr>
                        <a:t>Under Construction</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is Active; A Under Construction Building is a Building that has been Approved by a funding Request and is a part of a Capital Project that has Approval through the ATP process to begin construction. It remains in this status until all spaces have been created and an Issued SUA between an Active Division and the Space(s) in the building.</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168905"/>
                  </a:ext>
                </a:extLst>
              </a:tr>
              <a:tr h="382688">
                <a:tc>
                  <a:txBody>
                    <a:bodyPr/>
                    <a:lstStyle/>
                    <a:p>
                      <a:pPr>
                        <a:spcBef>
                          <a:spcPts val="600"/>
                        </a:spcBef>
                        <a:spcAft>
                          <a:spcPts val="600"/>
                        </a:spcAft>
                      </a:pPr>
                      <a:r>
                        <a:rPr lang="en-CA" sz="1000" dirty="0">
                          <a:solidFill>
                            <a:schemeClr val="tx1"/>
                          </a:solidFill>
                          <a:effectLst/>
                        </a:rPr>
                        <a:t>Operational</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is Active; An Operational Building is a Building with an Operational Asset when it is in use by any user. This means it has an active location asset on it, or divisions to associated SUAs and its Space(s). Or it has the classification and primary use of Recreation.</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163011"/>
                  </a:ext>
                </a:extLst>
              </a:tr>
              <a:tr h="382688">
                <a:tc>
                  <a:txBody>
                    <a:bodyPr/>
                    <a:lstStyle/>
                    <a:p>
                      <a:pPr>
                        <a:spcBef>
                          <a:spcPts val="600"/>
                        </a:spcBef>
                        <a:spcAft>
                          <a:spcPts val="600"/>
                        </a:spcAft>
                      </a:pPr>
                      <a:r>
                        <a:rPr lang="en-CA" sz="1000" dirty="0">
                          <a:solidFill>
                            <a:schemeClr val="tx1"/>
                          </a:solidFill>
                          <a:effectLst/>
                        </a:rPr>
                        <a:t>Inactive</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Record Status becomes Retired; A Building is Inactive when it is no longer an asset of the board. Whether the asset has been, sold, or the lease ended, the operational status is Inactive, the record is then retired in the system.</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468324"/>
                  </a:ext>
                </a:extLst>
              </a:tr>
              <a:tr h="255125">
                <a:tc>
                  <a:txBody>
                    <a:bodyPr/>
                    <a:lstStyle/>
                    <a:p>
                      <a:pPr>
                        <a:spcBef>
                          <a:spcPts val="600"/>
                        </a:spcBef>
                        <a:spcAft>
                          <a:spcPts val="600"/>
                        </a:spcAft>
                      </a:pPr>
                      <a:r>
                        <a:rPr lang="en-CA" sz="1000" dirty="0">
                          <a:solidFill>
                            <a:schemeClr val="tx1"/>
                          </a:solidFill>
                          <a:effectLst/>
                        </a:rPr>
                        <a:t>Unverified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600"/>
                        </a:spcAft>
                      </a:pPr>
                      <a:r>
                        <a:rPr lang="en-CA" sz="1000" dirty="0">
                          <a:solidFill>
                            <a:schemeClr val="tx1"/>
                          </a:solidFill>
                          <a:effectLst/>
                        </a:rPr>
                        <a:t>Operational status of an unverified Campus record. Follow up with the board to confirm the status of the record</a:t>
                      </a:r>
                      <a:endParaRPr lang="en-CA" sz="10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850592"/>
                  </a:ext>
                </a:extLst>
              </a:tr>
            </a:tbl>
          </a:graphicData>
        </a:graphic>
      </p:graphicFrame>
      <p:graphicFrame>
        <p:nvGraphicFramePr>
          <p:cNvPr id="20" name="Table 19">
            <a:extLst>
              <a:ext uri="{FF2B5EF4-FFF2-40B4-BE49-F238E27FC236}">
                <a16:creationId xmlns:a16="http://schemas.microsoft.com/office/drawing/2014/main" id="{375237BA-E030-44F9-B15D-76B4EE6D601E}"/>
              </a:ext>
            </a:extLst>
          </p:cNvPr>
          <p:cNvGraphicFramePr>
            <a:graphicFrameLocks noGrp="1"/>
          </p:cNvGraphicFramePr>
          <p:nvPr/>
        </p:nvGraphicFramePr>
        <p:xfrm>
          <a:off x="5547866" y="4495265"/>
          <a:ext cx="6525520" cy="1661160"/>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452553823"/>
                    </a:ext>
                  </a:extLst>
                </a:gridCol>
              </a:tblGrid>
              <a:tr h="1582243">
                <a:tc>
                  <a:txBody>
                    <a:bodyPr/>
                    <a:lstStyle/>
                    <a:p>
                      <a:pPr>
                        <a:spcBef>
                          <a:spcPts val="600"/>
                        </a:spcBef>
                        <a:spcAft>
                          <a:spcPts val="600"/>
                        </a:spcAft>
                      </a:pPr>
                      <a:r>
                        <a:rPr lang="en-CA" sz="1100" b="0" dirty="0">
                          <a:solidFill>
                            <a:schemeClr val="tx1"/>
                          </a:solidFill>
                          <a:effectLst/>
                        </a:rPr>
                        <a:t>5. Mandatory Field - two options : Owned or Leased.</a:t>
                      </a:r>
                      <a:br>
                        <a:rPr lang="en-US" sz="1100" b="0" dirty="0">
                          <a:solidFill>
                            <a:schemeClr val="tx1"/>
                          </a:solidFill>
                          <a:effectLst/>
                        </a:rPr>
                      </a:br>
                      <a:r>
                        <a:rPr lang="en-CA" sz="1100" b="1" dirty="0">
                          <a:solidFill>
                            <a:schemeClr val="tx1"/>
                          </a:solidFill>
                          <a:effectLst/>
                        </a:rPr>
                        <a:t>Owned</a:t>
                      </a:r>
                      <a:r>
                        <a:rPr lang="en-CA" sz="1100" b="0" dirty="0">
                          <a:solidFill>
                            <a:schemeClr val="tx1"/>
                          </a:solidFill>
                          <a:effectLst/>
                        </a:rPr>
                        <a:t> = When a building asset is owned by a board. An Owned Fee Agreement for the Campus must be created, and the tenure is Owned. </a:t>
                      </a:r>
                      <a:br>
                        <a:rPr lang="en-US" sz="1100" b="0" dirty="0">
                          <a:solidFill>
                            <a:schemeClr val="tx1"/>
                          </a:solidFill>
                          <a:effectLst/>
                        </a:rPr>
                      </a:br>
                      <a:r>
                        <a:rPr lang="en-CA" sz="1100" b="1" dirty="0">
                          <a:solidFill>
                            <a:schemeClr val="tx1"/>
                          </a:solidFill>
                          <a:effectLst/>
                        </a:rPr>
                        <a:t>Leased</a:t>
                      </a:r>
                      <a:r>
                        <a:rPr lang="en-CA" sz="1100" b="0" dirty="0">
                          <a:solidFill>
                            <a:schemeClr val="tx1"/>
                          </a:solidFill>
                          <a:effectLst/>
                        </a:rPr>
                        <a:t> = When a building asset is leased by a board. A RE Lease Agreement must be created for the building and the tenure is Leased. (Records set to Managed are for assets where the Tenure Status of Owned or Leased is unclear)</a:t>
                      </a:r>
                    </a:p>
                    <a:p>
                      <a:pPr>
                        <a:spcBef>
                          <a:spcPts val="600"/>
                        </a:spcBef>
                        <a:spcAft>
                          <a:spcPts val="600"/>
                        </a:spcAft>
                      </a:pPr>
                      <a:r>
                        <a:rPr lang="en-CA" sz="1100" b="1" u="sng" dirty="0">
                          <a:solidFill>
                            <a:schemeClr val="tx1"/>
                          </a:solidFill>
                          <a:effectLst/>
                        </a:rPr>
                        <a:t>Sidebar notes</a:t>
                      </a:r>
                      <a:r>
                        <a:rPr lang="en-CA" sz="1100" b="0" dirty="0">
                          <a:solidFill>
                            <a:schemeClr val="tx1"/>
                          </a:solidFill>
                          <a:effectLst/>
                        </a:rPr>
                        <a:t>:  If a board leases a building or space from another board a RE Lease agreement is created for use of space in that building.  If a board leases space from a 3</a:t>
                      </a:r>
                      <a:r>
                        <a:rPr lang="en-CA" sz="1100" b="0" baseline="30000" dirty="0">
                          <a:solidFill>
                            <a:schemeClr val="tx1"/>
                          </a:solidFill>
                          <a:effectLst/>
                        </a:rPr>
                        <a:t>rd</a:t>
                      </a:r>
                      <a:r>
                        <a:rPr lang="en-CA" sz="1100" b="0" dirty="0">
                          <a:solidFill>
                            <a:schemeClr val="tx1"/>
                          </a:solidFill>
                          <a:effectLst/>
                        </a:rPr>
                        <a:t> Party building. The board must create an OFA for the 3</a:t>
                      </a:r>
                      <a:r>
                        <a:rPr lang="en-CA" sz="1100" b="0" baseline="30000" dirty="0">
                          <a:solidFill>
                            <a:schemeClr val="tx1"/>
                          </a:solidFill>
                          <a:effectLst/>
                        </a:rPr>
                        <a:t>rd</a:t>
                      </a:r>
                      <a:r>
                        <a:rPr lang="en-CA" sz="1100" b="0" dirty="0">
                          <a:solidFill>
                            <a:schemeClr val="tx1"/>
                          </a:solidFill>
                          <a:effectLst/>
                        </a:rPr>
                        <a:t> Party and then create a RE Lease agreement to indicate the Leased use of the building and its space.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287712"/>
                  </a:ext>
                </a:extLst>
              </a:tr>
            </a:tbl>
          </a:graphicData>
        </a:graphic>
      </p:graphicFrame>
      <p:graphicFrame>
        <p:nvGraphicFramePr>
          <p:cNvPr id="41" name="Table 40">
            <a:extLst>
              <a:ext uri="{FF2B5EF4-FFF2-40B4-BE49-F238E27FC236}">
                <a16:creationId xmlns:a16="http://schemas.microsoft.com/office/drawing/2014/main" id="{853F2464-5272-4E29-B9EC-5CD6A23F51BB}"/>
              </a:ext>
            </a:extLst>
          </p:cNvPr>
          <p:cNvGraphicFramePr>
            <a:graphicFrameLocks noGrp="1"/>
          </p:cNvGraphicFramePr>
          <p:nvPr/>
        </p:nvGraphicFramePr>
        <p:xfrm>
          <a:off x="5547866" y="6341607"/>
          <a:ext cx="6525520" cy="442017"/>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2539149166"/>
                    </a:ext>
                  </a:extLst>
                </a:gridCol>
              </a:tblGrid>
              <a:tr h="442017">
                <a:tc>
                  <a:txBody>
                    <a:bodyPr/>
                    <a:lstStyle/>
                    <a:p>
                      <a:pPr>
                        <a:spcBef>
                          <a:spcPts val="600"/>
                        </a:spcBef>
                        <a:spcAft>
                          <a:spcPts val="600"/>
                        </a:spcAft>
                      </a:pPr>
                      <a:r>
                        <a:rPr lang="en-CA" sz="1100" b="0" dirty="0">
                          <a:solidFill>
                            <a:schemeClr val="tx1"/>
                          </a:solidFill>
                          <a:effectLst/>
                        </a:rPr>
                        <a:t>6. Integration populated field - pulled from VFA asset file OPENDATE, signifying the date that the </a:t>
                      </a:r>
                      <a:r>
                        <a:rPr lang="en-CA" sz="1100" b="0" kern="1200" dirty="0">
                          <a:solidFill>
                            <a:schemeClr val="tx1"/>
                          </a:solidFill>
                          <a:effectLst/>
                          <a:latin typeface="+mn-lt"/>
                          <a:ea typeface="+mn-ea"/>
                          <a:cs typeface="+mn-cs"/>
                        </a:rPr>
                        <a:t>building</a:t>
                      </a:r>
                      <a:r>
                        <a:rPr lang="en-CA" sz="1100" b="0" dirty="0">
                          <a:solidFill>
                            <a:schemeClr val="tx1"/>
                          </a:solidFill>
                          <a:effectLst/>
                        </a:rPr>
                        <a:t> opened (active start date).  The format of this </a:t>
                      </a:r>
                      <a:r>
                        <a:rPr lang="en-CA" sz="1100" b="0" kern="1200" dirty="0">
                          <a:solidFill>
                            <a:schemeClr val="tx1"/>
                          </a:solidFill>
                          <a:effectLst/>
                          <a:latin typeface="+mn-lt"/>
                          <a:ea typeface="+mn-ea"/>
                          <a:cs typeface="+mn-cs"/>
                        </a:rPr>
                        <a:t>field</a:t>
                      </a:r>
                      <a:r>
                        <a:rPr lang="en-CA" sz="1100" b="0" dirty="0">
                          <a:solidFill>
                            <a:schemeClr val="tx1"/>
                          </a:solidFill>
                          <a:effectLst/>
                        </a:rPr>
                        <a:t> is MM/DD/YYYY.</a:t>
                      </a:r>
                      <a:endParaRPr lang="en-CA" sz="1100" b="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371519"/>
                  </a:ext>
                </a:extLst>
              </a:tr>
            </a:tbl>
          </a:graphicData>
        </a:graphic>
      </p:graphicFrame>
      <p:sp>
        <p:nvSpPr>
          <p:cNvPr id="3" name="Slide Number Placeholder 2">
            <a:extLst>
              <a:ext uri="{FF2B5EF4-FFF2-40B4-BE49-F238E27FC236}">
                <a16:creationId xmlns:a16="http://schemas.microsoft.com/office/drawing/2014/main" id="{BC3611F3-D3BA-44D6-8322-257E75DC04BA}"/>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31</a:t>
            </a:fld>
            <a:endParaRPr lang="en-CA" dirty="0"/>
          </a:p>
        </p:txBody>
      </p:sp>
      <p:sp>
        <p:nvSpPr>
          <p:cNvPr id="18" name="Slide Number Placeholder 7">
            <a:extLst>
              <a:ext uri="{FF2B5EF4-FFF2-40B4-BE49-F238E27FC236}">
                <a16:creationId xmlns:a16="http://schemas.microsoft.com/office/drawing/2014/main" id="{6BFE86D6-535B-4BDE-BC64-95B4BE785585}"/>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359580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FCD81EB9-0F62-41E8-8D6C-6C394E789423}"/>
              </a:ext>
            </a:extLst>
          </p:cNvPr>
          <p:cNvSpPr txBox="1">
            <a:spLocks noGrp="1"/>
          </p:cNvSpPr>
          <p:nvPr>
            <p:ph type="title" idx="4294967295"/>
          </p:nvPr>
        </p:nvSpPr>
        <p:spPr>
          <a:xfrm>
            <a:off x="97603" y="17515"/>
            <a:ext cx="400381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for Future Address</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 1 to Edit Building: for Future Address, as described in the following table.">
            <a:extLst>
              <a:ext uri="{FF2B5EF4-FFF2-40B4-BE49-F238E27FC236}">
                <a16:creationId xmlns:a16="http://schemas.microsoft.com/office/drawing/2014/main" id="{FD32F273-02A7-7CF3-5FA4-F3B6B61E736B}"/>
              </a:ext>
            </a:extLst>
          </p:cNvPr>
          <p:cNvGrpSpPr/>
          <p:nvPr/>
        </p:nvGrpSpPr>
        <p:grpSpPr>
          <a:xfrm>
            <a:off x="126160" y="727421"/>
            <a:ext cx="2178689" cy="2603634"/>
            <a:chOff x="126160" y="727421"/>
            <a:chExt cx="2178689" cy="2603634"/>
          </a:xfrm>
        </p:grpSpPr>
        <p:pic>
          <p:nvPicPr>
            <p:cNvPr id="27" name="Picture 26" descr="Graphical user interface, application&#10;&#10;Description automatically generated">
              <a:extLst>
                <a:ext uri="{FF2B5EF4-FFF2-40B4-BE49-F238E27FC236}">
                  <a16:creationId xmlns:a16="http://schemas.microsoft.com/office/drawing/2014/main" id="{F79CDBD4-574D-49AD-8EF7-C56004CEC458}"/>
                </a:ext>
              </a:extLst>
            </p:cNvPr>
            <p:cNvPicPr>
              <a:picLocks noChangeAspect="1"/>
            </p:cNvPicPr>
            <p:nvPr/>
          </p:nvPicPr>
          <p:blipFill rotWithShape="1">
            <a:blip r:embed="rId2">
              <a:extLst>
                <a:ext uri="{28A0092B-C50C-407E-A947-70E740481C1C}">
                  <a14:useLocalDpi xmlns:a14="http://schemas.microsoft.com/office/drawing/2010/main" val="0"/>
                </a:ext>
              </a:extLst>
            </a:blip>
            <a:srcRect r="19464"/>
            <a:stretch/>
          </p:blipFill>
          <p:spPr>
            <a:xfrm>
              <a:off x="126160" y="727421"/>
              <a:ext cx="2178689" cy="2603634"/>
            </a:xfrm>
            <a:prstGeom prst="rect">
              <a:avLst/>
            </a:prstGeom>
            <a:ln>
              <a:solidFill>
                <a:schemeClr val="tx1"/>
              </a:solidFill>
            </a:ln>
          </p:spPr>
        </p:pic>
        <p:sp>
          <p:nvSpPr>
            <p:cNvPr id="30" name="Oval 29">
              <a:extLst>
                <a:ext uri="{FF2B5EF4-FFF2-40B4-BE49-F238E27FC236}">
                  <a16:creationId xmlns:a16="http://schemas.microsoft.com/office/drawing/2014/main" id="{59DA8307-E25B-4857-806E-14784BFBB729}"/>
                </a:ext>
              </a:extLst>
            </p:cNvPr>
            <p:cNvSpPr/>
            <p:nvPr/>
          </p:nvSpPr>
          <p:spPr>
            <a:xfrm>
              <a:off x="715926" y="2441990"/>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a:extLst>
                <a:ext uri="{FF2B5EF4-FFF2-40B4-BE49-F238E27FC236}">
                  <a16:creationId xmlns:a16="http://schemas.microsoft.com/office/drawing/2014/main" id="{FE58EAA1-BABC-4E83-94CE-A5842FA03A47}"/>
                </a:ext>
              </a:extLst>
            </p:cNvPr>
            <p:cNvSpPr txBox="1"/>
            <p:nvPr/>
          </p:nvSpPr>
          <p:spPr>
            <a:xfrm>
              <a:off x="1512924" y="2396025"/>
              <a:ext cx="362600"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7" name="Group 6" descr="Screen capture of step 2 to Edit Building: for Future Address, as described in the following table.">
            <a:extLst>
              <a:ext uri="{FF2B5EF4-FFF2-40B4-BE49-F238E27FC236}">
                <a16:creationId xmlns:a16="http://schemas.microsoft.com/office/drawing/2014/main" id="{AF3CCB3E-7E2D-BF84-03D4-98FB1D199DA2}"/>
              </a:ext>
            </a:extLst>
          </p:cNvPr>
          <p:cNvGrpSpPr/>
          <p:nvPr/>
        </p:nvGrpSpPr>
        <p:grpSpPr>
          <a:xfrm>
            <a:off x="2486149" y="727421"/>
            <a:ext cx="4971671" cy="2603634"/>
            <a:chOff x="2486149" y="727421"/>
            <a:chExt cx="4971671" cy="2603634"/>
          </a:xfrm>
        </p:grpSpPr>
        <p:pic>
          <p:nvPicPr>
            <p:cNvPr id="37" name="Picture 36" descr="Table&#10;&#10;Description automatically generated with medium confidence">
              <a:extLst>
                <a:ext uri="{FF2B5EF4-FFF2-40B4-BE49-F238E27FC236}">
                  <a16:creationId xmlns:a16="http://schemas.microsoft.com/office/drawing/2014/main" id="{01F9CE0A-F4D9-46E9-9E6F-AC43D7A2B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149" y="727421"/>
              <a:ext cx="4971671" cy="2603634"/>
            </a:xfrm>
            <a:prstGeom prst="rect">
              <a:avLst/>
            </a:prstGeom>
            <a:ln>
              <a:solidFill>
                <a:schemeClr val="tx1"/>
              </a:solidFill>
            </a:ln>
          </p:spPr>
        </p:pic>
        <p:sp>
          <p:nvSpPr>
            <p:cNvPr id="34" name="Oval 33">
              <a:extLst>
                <a:ext uri="{FF2B5EF4-FFF2-40B4-BE49-F238E27FC236}">
                  <a16:creationId xmlns:a16="http://schemas.microsoft.com/office/drawing/2014/main" id="{7FF63BC7-D6C3-433A-9D19-90A053FB1F56}"/>
                </a:ext>
              </a:extLst>
            </p:cNvPr>
            <p:cNvSpPr/>
            <p:nvPr/>
          </p:nvSpPr>
          <p:spPr>
            <a:xfrm>
              <a:off x="3016421" y="244559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TextBox 37">
              <a:extLst>
                <a:ext uri="{FF2B5EF4-FFF2-40B4-BE49-F238E27FC236}">
                  <a16:creationId xmlns:a16="http://schemas.microsoft.com/office/drawing/2014/main" id="{61174C4A-7549-49E5-AFE6-73948948C81F}"/>
                </a:ext>
              </a:extLst>
            </p:cNvPr>
            <p:cNvSpPr txBox="1"/>
            <p:nvPr/>
          </p:nvSpPr>
          <p:spPr>
            <a:xfrm>
              <a:off x="4146409" y="2058561"/>
              <a:ext cx="362600" cy="369332"/>
            </a:xfrm>
            <a:prstGeom prst="rect">
              <a:avLst/>
            </a:prstGeom>
            <a:solidFill>
              <a:schemeClr val="bg1"/>
            </a:solidFill>
            <a:ln>
              <a:solidFill>
                <a:schemeClr val="tx1"/>
              </a:solidFill>
            </a:ln>
          </p:spPr>
          <p:txBody>
            <a:bodyPr wrap="none" rtlCol="0">
              <a:spAutoFit/>
            </a:bodyPr>
            <a:lstStyle/>
            <a:p>
              <a:r>
                <a:rPr lang="en-US" b="1" dirty="0"/>
                <a:t>2.</a:t>
              </a:r>
              <a:endParaRPr lang="en-CA" b="1" dirty="0"/>
            </a:p>
          </p:txBody>
        </p:sp>
      </p:grpSp>
      <p:graphicFrame>
        <p:nvGraphicFramePr>
          <p:cNvPr id="2" name="Table 1">
            <a:extLst>
              <a:ext uri="{FF2B5EF4-FFF2-40B4-BE49-F238E27FC236}">
                <a16:creationId xmlns:a16="http://schemas.microsoft.com/office/drawing/2014/main" id="{7176E000-2086-493A-AD7C-B92587F7875A}"/>
              </a:ext>
            </a:extLst>
          </p:cNvPr>
          <p:cNvGraphicFramePr>
            <a:graphicFrameLocks noGrp="1"/>
          </p:cNvGraphicFramePr>
          <p:nvPr>
            <p:extLst>
              <p:ext uri="{D42A27DB-BD31-4B8C-83A1-F6EECF244321}">
                <p14:modId xmlns:p14="http://schemas.microsoft.com/office/powerpoint/2010/main" val="341740600"/>
              </p:ext>
            </p:extLst>
          </p:nvPr>
        </p:nvGraphicFramePr>
        <p:xfrm>
          <a:off x="7734299" y="727421"/>
          <a:ext cx="4219575" cy="2170551"/>
        </p:xfrm>
        <a:graphic>
          <a:graphicData uri="http://schemas.openxmlformats.org/drawingml/2006/table">
            <a:tbl>
              <a:tblPr firstRow="1">
                <a:tableStyleId>{5940675A-B579-460E-94D1-54222C63F5DA}</a:tableStyleId>
              </a:tblPr>
              <a:tblGrid>
                <a:gridCol w="4219575">
                  <a:extLst>
                    <a:ext uri="{9D8B030D-6E8A-4147-A177-3AD203B41FA5}">
                      <a16:colId xmlns:a16="http://schemas.microsoft.com/office/drawing/2014/main" val="1739510114"/>
                    </a:ext>
                  </a:extLst>
                </a:gridCol>
              </a:tblGrid>
              <a:tr h="82859">
                <a:tc>
                  <a:txBody>
                    <a:bodyPr/>
                    <a:lstStyle/>
                    <a:p>
                      <a:pPr algn="l" fontAlgn="b"/>
                      <a:r>
                        <a:rPr lang="en-CA" sz="1400" u="none" strike="noStrike" dirty="0">
                          <a:effectLst/>
                        </a:rPr>
                        <a:t>1. Select 'Building' on Location widget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5828624"/>
                  </a:ext>
                </a:extLst>
              </a:tr>
              <a:tr h="165717">
                <a:tc>
                  <a:txBody>
                    <a:bodyPr/>
                    <a:lstStyle/>
                    <a:p>
                      <a:pPr algn="l" fontAlgn="b"/>
                      <a:r>
                        <a:rPr lang="en-CA" sz="1400" u="none" strike="noStrike" dirty="0">
                          <a:effectLst/>
                        </a:rPr>
                        <a:t>2. Building query data table will open - search for desired building and select one time to open.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8841783"/>
                  </a:ext>
                </a:extLst>
              </a:tr>
              <a:tr h="82859">
                <a:tc>
                  <a:txBody>
                    <a:bodyPr/>
                    <a:lstStyle/>
                    <a:p>
                      <a:pPr algn="l" fontAlgn="b"/>
                      <a:r>
                        <a:rPr lang="en-CA" sz="1400" u="none" strike="noStrike" dirty="0">
                          <a:effectLst/>
                        </a:rPr>
                        <a:t>3. On the Building record,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3093409"/>
                  </a:ext>
                </a:extLst>
              </a:tr>
              <a:tr h="82859">
                <a:tc>
                  <a:txBody>
                    <a:bodyPr/>
                    <a:lstStyle/>
                    <a:p>
                      <a:pPr algn="l" fontAlgn="b"/>
                      <a:r>
                        <a:rPr lang="en-CA" sz="1400" u="none" strike="noStrike" dirty="0">
                          <a:effectLst/>
                        </a:rPr>
                        <a:t>4. Navigate to 'Contact Details' menu tab</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9963632"/>
                  </a:ext>
                </a:extLst>
              </a:tr>
              <a:tr h="82859">
                <a:tc>
                  <a:txBody>
                    <a:bodyPr/>
                    <a:lstStyle/>
                    <a:p>
                      <a:pPr algn="l" fontAlgn="b"/>
                      <a:r>
                        <a:rPr lang="en-CA" sz="1400" u="none" strike="noStrike" dirty="0">
                          <a:effectLst/>
                        </a:rPr>
                        <a:t>5. Under 'Other Addresses' section, select 'Add'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5971625"/>
                  </a:ext>
                </a:extLst>
              </a:tr>
              <a:tr h="165717">
                <a:tc>
                  <a:txBody>
                    <a:bodyPr/>
                    <a:lstStyle/>
                    <a:p>
                      <a:pPr algn="l" fontAlgn="b"/>
                      <a:r>
                        <a:rPr lang="en-CA" sz="1400" u="none" strike="noStrike" dirty="0">
                          <a:effectLst/>
                        </a:rPr>
                        <a:t>6. New pop up window will open, under field Address Type, dropdown menu option of 'Future' should be chosen.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2605060"/>
                  </a:ext>
                </a:extLst>
              </a:tr>
              <a:tr h="250311">
                <a:tc>
                  <a:txBody>
                    <a:bodyPr/>
                    <a:lstStyle/>
                    <a:p>
                      <a:pPr algn="l" fontAlgn="t">
                        <a:buClr>
                          <a:srgbClr val="000000"/>
                        </a:buClr>
                        <a:buSzPts val="1100"/>
                        <a:buFont typeface="Calibri" panose="020F0502020204030204" pitchFamily="34" charset="0"/>
                        <a:buNone/>
                      </a:pPr>
                      <a:r>
                        <a:rPr lang="en-CA" sz="1400" u="none" strike="noStrike" dirty="0">
                          <a:effectLst/>
                        </a:rPr>
                        <a:t>7. Click on Postal Code Lookup</a:t>
                      </a:r>
                      <a:endParaRPr lang="en-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002721296"/>
                  </a:ext>
                </a:extLst>
              </a:tr>
            </a:tbl>
          </a:graphicData>
        </a:graphic>
      </p:graphicFrame>
      <p:grpSp>
        <p:nvGrpSpPr>
          <p:cNvPr id="9" name="Group 8" descr="Screen capture of steps 3 to 5 to Edit Building: for Future Address, as described in the following table.">
            <a:extLst>
              <a:ext uri="{FF2B5EF4-FFF2-40B4-BE49-F238E27FC236}">
                <a16:creationId xmlns:a16="http://schemas.microsoft.com/office/drawing/2014/main" id="{E5E78F8D-7189-60AA-6833-18FACB12AF44}"/>
              </a:ext>
            </a:extLst>
          </p:cNvPr>
          <p:cNvGrpSpPr/>
          <p:nvPr/>
        </p:nvGrpSpPr>
        <p:grpSpPr>
          <a:xfrm>
            <a:off x="126160" y="3440603"/>
            <a:ext cx="5237920" cy="2689976"/>
            <a:chOff x="126160" y="3440603"/>
            <a:chExt cx="5237920" cy="2689976"/>
          </a:xfrm>
        </p:grpSpPr>
        <p:pic>
          <p:nvPicPr>
            <p:cNvPr id="5" name="Picture 4" descr="Graphical user interface&#10;&#10;Description automatically generated">
              <a:extLst>
                <a:ext uri="{FF2B5EF4-FFF2-40B4-BE49-F238E27FC236}">
                  <a16:creationId xmlns:a16="http://schemas.microsoft.com/office/drawing/2014/main" id="{B29B7C13-B23C-462F-A5CC-C5E8C8E3CC6F}"/>
                </a:ext>
              </a:extLst>
            </p:cNvPr>
            <p:cNvPicPr>
              <a:picLocks noChangeAspect="1"/>
            </p:cNvPicPr>
            <p:nvPr/>
          </p:nvPicPr>
          <p:blipFill rotWithShape="1">
            <a:blip r:embed="rId4">
              <a:extLst>
                <a:ext uri="{28A0092B-C50C-407E-A947-70E740481C1C}">
                  <a14:useLocalDpi xmlns:a14="http://schemas.microsoft.com/office/drawing/2010/main" val="0"/>
                </a:ext>
              </a:extLst>
            </a:blip>
            <a:srcRect b="16201"/>
            <a:stretch/>
          </p:blipFill>
          <p:spPr>
            <a:xfrm>
              <a:off x="126160" y="3440603"/>
              <a:ext cx="5237920" cy="2689976"/>
            </a:xfrm>
            <a:prstGeom prst="rect">
              <a:avLst/>
            </a:prstGeom>
            <a:ln>
              <a:solidFill>
                <a:schemeClr val="tx1"/>
              </a:solidFill>
            </a:ln>
          </p:spPr>
        </p:pic>
        <p:sp>
          <p:nvSpPr>
            <p:cNvPr id="29" name="TextBox 28">
              <a:extLst>
                <a:ext uri="{FF2B5EF4-FFF2-40B4-BE49-F238E27FC236}">
                  <a16:creationId xmlns:a16="http://schemas.microsoft.com/office/drawing/2014/main" id="{5013B710-34C1-47F7-A095-ACF22F318F3D}"/>
                </a:ext>
              </a:extLst>
            </p:cNvPr>
            <p:cNvSpPr txBox="1"/>
            <p:nvPr/>
          </p:nvSpPr>
          <p:spPr>
            <a:xfrm>
              <a:off x="4025750" y="3681687"/>
              <a:ext cx="362600" cy="369332"/>
            </a:xfrm>
            <a:prstGeom prst="rect">
              <a:avLst/>
            </a:prstGeom>
            <a:solidFill>
              <a:schemeClr val="bg1"/>
            </a:solidFill>
            <a:ln>
              <a:solidFill>
                <a:schemeClr val="tx1"/>
              </a:solidFill>
            </a:ln>
          </p:spPr>
          <p:txBody>
            <a:bodyPr wrap="none" rtlCol="0">
              <a:spAutoFit/>
            </a:bodyPr>
            <a:lstStyle/>
            <a:p>
              <a:r>
                <a:rPr lang="en-US" b="1" dirty="0"/>
                <a:t>3.</a:t>
              </a:r>
              <a:endParaRPr lang="en-CA" b="1" dirty="0"/>
            </a:p>
          </p:txBody>
        </p:sp>
        <p:sp>
          <p:nvSpPr>
            <p:cNvPr id="12" name="Oval 11">
              <a:extLst>
                <a:ext uri="{FF2B5EF4-FFF2-40B4-BE49-F238E27FC236}">
                  <a16:creationId xmlns:a16="http://schemas.microsoft.com/office/drawing/2014/main" id="{3F87EFA8-2D99-4BB3-8569-413281CF6797}"/>
                </a:ext>
              </a:extLst>
            </p:cNvPr>
            <p:cNvSpPr/>
            <p:nvPr/>
          </p:nvSpPr>
          <p:spPr>
            <a:xfrm>
              <a:off x="511780" y="3659119"/>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C8FF6389-DEBC-465C-AEAA-3A7A753D15E0}"/>
                </a:ext>
              </a:extLst>
            </p:cNvPr>
            <p:cNvSpPr txBox="1"/>
            <p:nvPr/>
          </p:nvSpPr>
          <p:spPr>
            <a:xfrm>
              <a:off x="1115826" y="3835818"/>
              <a:ext cx="362600" cy="369332"/>
            </a:xfrm>
            <a:prstGeom prst="rect">
              <a:avLst/>
            </a:prstGeom>
            <a:solidFill>
              <a:schemeClr val="bg1"/>
            </a:solidFill>
            <a:ln>
              <a:solidFill>
                <a:schemeClr val="tx1"/>
              </a:solidFill>
            </a:ln>
          </p:spPr>
          <p:txBody>
            <a:bodyPr wrap="none" rtlCol="0">
              <a:spAutoFit/>
            </a:bodyPr>
            <a:lstStyle/>
            <a:p>
              <a:r>
                <a:rPr lang="en-US" b="1" dirty="0"/>
                <a:t>4.</a:t>
              </a:r>
              <a:endParaRPr lang="en-CA" b="1" dirty="0"/>
            </a:p>
          </p:txBody>
        </p:sp>
        <p:sp>
          <p:nvSpPr>
            <p:cNvPr id="6" name="TextBox 5">
              <a:extLst>
                <a:ext uri="{FF2B5EF4-FFF2-40B4-BE49-F238E27FC236}">
                  <a16:creationId xmlns:a16="http://schemas.microsoft.com/office/drawing/2014/main" id="{B1E5E2A7-422B-438E-8D77-5131269BFD0A}"/>
                </a:ext>
              </a:extLst>
            </p:cNvPr>
            <p:cNvSpPr txBox="1"/>
            <p:nvPr/>
          </p:nvSpPr>
          <p:spPr>
            <a:xfrm>
              <a:off x="4398401" y="3696376"/>
              <a:ext cx="596638" cy="261610"/>
            </a:xfrm>
            <a:prstGeom prst="rect">
              <a:avLst/>
            </a:prstGeom>
            <a:solidFill>
              <a:schemeClr val="bg1"/>
            </a:solidFill>
            <a:ln>
              <a:solidFill>
                <a:schemeClr val="tx1"/>
              </a:solidFill>
            </a:ln>
          </p:spPr>
          <p:txBody>
            <a:bodyPr wrap="none" rtlCol="0">
              <a:spAutoFit/>
            </a:bodyPr>
            <a:lstStyle/>
            <a:p>
              <a:r>
                <a:rPr lang="en-US" sz="1100" b="1" dirty="0"/>
                <a:t>Revise </a:t>
              </a:r>
              <a:endParaRPr lang="en-CA" sz="1100" b="1" dirty="0"/>
            </a:p>
          </p:txBody>
        </p:sp>
        <p:sp>
          <p:nvSpPr>
            <p:cNvPr id="18" name="Oval 17">
              <a:extLst>
                <a:ext uri="{FF2B5EF4-FFF2-40B4-BE49-F238E27FC236}">
                  <a16:creationId xmlns:a16="http://schemas.microsoft.com/office/drawing/2014/main" id="{12D8D519-D522-4076-85F9-0367E1ACCF1F}"/>
                </a:ext>
              </a:extLst>
            </p:cNvPr>
            <p:cNvSpPr/>
            <p:nvPr/>
          </p:nvSpPr>
          <p:spPr>
            <a:xfrm>
              <a:off x="4532888" y="5172278"/>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28269AB2-8EE3-4225-BF3D-114EF86C9CFF}"/>
                </a:ext>
              </a:extLst>
            </p:cNvPr>
            <p:cNvSpPr/>
            <p:nvPr/>
          </p:nvSpPr>
          <p:spPr>
            <a:xfrm>
              <a:off x="4417062" y="3677748"/>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extBox 32">
              <a:extLst>
                <a:ext uri="{FF2B5EF4-FFF2-40B4-BE49-F238E27FC236}">
                  <a16:creationId xmlns:a16="http://schemas.microsoft.com/office/drawing/2014/main" id="{7DC6800C-04E0-4FED-97FE-89A3A1F8ABCA}"/>
                </a:ext>
              </a:extLst>
            </p:cNvPr>
            <p:cNvSpPr txBox="1"/>
            <p:nvPr/>
          </p:nvSpPr>
          <p:spPr>
            <a:xfrm>
              <a:off x="4101422" y="5212682"/>
              <a:ext cx="362600" cy="369332"/>
            </a:xfrm>
            <a:prstGeom prst="rect">
              <a:avLst/>
            </a:prstGeom>
            <a:solidFill>
              <a:schemeClr val="bg1"/>
            </a:solidFill>
            <a:ln>
              <a:solidFill>
                <a:schemeClr val="tx1"/>
              </a:solidFill>
            </a:ln>
          </p:spPr>
          <p:txBody>
            <a:bodyPr wrap="none" rtlCol="0">
              <a:spAutoFit/>
            </a:bodyPr>
            <a:lstStyle/>
            <a:p>
              <a:r>
                <a:rPr lang="en-US" b="1" dirty="0"/>
                <a:t>5.</a:t>
              </a:r>
              <a:endParaRPr lang="en-CA" b="1" dirty="0"/>
            </a:p>
          </p:txBody>
        </p:sp>
      </p:grpSp>
      <p:grpSp>
        <p:nvGrpSpPr>
          <p:cNvPr id="10" name="Group 9" descr="Screen capture of steps 6 and 7 to Edit Building: for Future Address, as described in the following table.">
            <a:extLst>
              <a:ext uri="{FF2B5EF4-FFF2-40B4-BE49-F238E27FC236}">
                <a16:creationId xmlns:a16="http://schemas.microsoft.com/office/drawing/2014/main" id="{2E720099-3482-1FF3-4E18-9E23C3733FCB}"/>
              </a:ext>
            </a:extLst>
          </p:cNvPr>
          <p:cNvGrpSpPr/>
          <p:nvPr/>
        </p:nvGrpSpPr>
        <p:grpSpPr>
          <a:xfrm>
            <a:off x="5499534" y="3429000"/>
            <a:ext cx="5068567" cy="2423521"/>
            <a:chOff x="5499534" y="3429000"/>
            <a:chExt cx="5068567" cy="2423521"/>
          </a:xfrm>
        </p:grpSpPr>
        <p:pic>
          <p:nvPicPr>
            <p:cNvPr id="8" name="Picture 7" descr="Graphical user interface, text, application, email&#10;&#10;Description automatically generated">
              <a:extLst>
                <a:ext uri="{FF2B5EF4-FFF2-40B4-BE49-F238E27FC236}">
                  <a16:creationId xmlns:a16="http://schemas.microsoft.com/office/drawing/2014/main" id="{885EB035-9173-41D4-843C-8CE0AA8BD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9534" y="3429000"/>
              <a:ext cx="4898921" cy="2423521"/>
            </a:xfrm>
            <a:prstGeom prst="rect">
              <a:avLst/>
            </a:prstGeom>
            <a:ln>
              <a:solidFill>
                <a:schemeClr val="tx1"/>
              </a:solidFill>
            </a:ln>
          </p:spPr>
        </p:pic>
        <p:sp>
          <p:nvSpPr>
            <p:cNvPr id="32" name="TextBox 31">
              <a:extLst>
                <a:ext uri="{FF2B5EF4-FFF2-40B4-BE49-F238E27FC236}">
                  <a16:creationId xmlns:a16="http://schemas.microsoft.com/office/drawing/2014/main" id="{11490266-60BE-403C-A1C6-67B03B94354D}"/>
                </a:ext>
              </a:extLst>
            </p:cNvPr>
            <p:cNvSpPr txBox="1"/>
            <p:nvPr/>
          </p:nvSpPr>
          <p:spPr>
            <a:xfrm>
              <a:off x="6962507" y="3988841"/>
              <a:ext cx="362600" cy="369332"/>
            </a:xfrm>
            <a:prstGeom prst="rect">
              <a:avLst/>
            </a:prstGeom>
            <a:solidFill>
              <a:schemeClr val="bg1"/>
            </a:solidFill>
            <a:ln>
              <a:solidFill>
                <a:schemeClr val="tx1"/>
              </a:solidFill>
            </a:ln>
          </p:spPr>
          <p:txBody>
            <a:bodyPr wrap="none" rtlCol="0">
              <a:spAutoFit/>
            </a:bodyPr>
            <a:lstStyle/>
            <a:p>
              <a:r>
                <a:rPr lang="en-US" b="1" dirty="0"/>
                <a:t>6.</a:t>
              </a:r>
              <a:endParaRPr lang="en-CA" b="1" dirty="0"/>
            </a:p>
          </p:txBody>
        </p:sp>
        <p:sp>
          <p:nvSpPr>
            <p:cNvPr id="21" name="Oval 20">
              <a:extLst>
                <a:ext uri="{FF2B5EF4-FFF2-40B4-BE49-F238E27FC236}">
                  <a16:creationId xmlns:a16="http://schemas.microsoft.com/office/drawing/2014/main" id="{2C726A96-A9ED-4F0C-A2AF-340B35E5B766}"/>
                </a:ext>
              </a:extLst>
            </p:cNvPr>
            <p:cNvSpPr/>
            <p:nvPr/>
          </p:nvSpPr>
          <p:spPr>
            <a:xfrm>
              <a:off x="6211835" y="4070637"/>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Oval 21">
              <a:extLst>
                <a:ext uri="{FF2B5EF4-FFF2-40B4-BE49-F238E27FC236}">
                  <a16:creationId xmlns:a16="http://schemas.microsoft.com/office/drawing/2014/main" id="{076AB73E-B5A8-44A3-9CDE-6B14170AA3EA}"/>
                </a:ext>
              </a:extLst>
            </p:cNvPr>
            <p:cNvSpPr/>
            <p:nvPr/>
          </p:nvSpPr>
          <p:spPr>
            <a:xfrm>
              <a:off x="9607443" y="4220070"/>
              <a:ext cx="960658" cy="40011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76E03C22-718B-4D48-8D6F-A80F489279F8}"/>
                </a:ext>
              </a:extLst>
            </p:cNvPr>
            <p:cNvSpPr txBox="1"/>
            <p:nvPr/>
          </p:nvSpPr>
          <p:spPr>
            <a:xfrm>
              <a:off x="9686926" y="4668991"/>
              <a:ext cx="614290" cy="369332"/>
            </a:xfrm>
            <a:prstGeom prst="rect">
              <a:avLst/>
            </a:prstGeom>
            <a:solidFill>
              <a:schemeClr val="bg1"/>
            </a:solidFill>
            <a:ln>
              <a:solidFill>
                <a:schemeClr val="tx1"/>
              </a:solidFill>
            </a:ln>
          </p:spPr>
          <p:txBody>
            <a:bodyPr wrap="square" rtlCol="0">
              <a:spAutoFit/>
            </a:bodyPr>
            <a:lstStyle/>
            <a:p>
              <a:pPr algn="r"/>
              <a:r>
                <a:rPr lang="en-US" b="1" dirty="0"/>
                <a:t>7. </a:t>
              </a:r>
              <a:endParaRPr lang="en-CA" b="1" dirty="0"/>
            </a:p>
          </p:txBody>
        </p:sp>
      </p:grpSp>
      <p:sp>
        <p:nvSpPr>
          <p:cNvPr id="3" name="Slide Number Placeholder 2">
            <a:extLst>
              <a:ext uri="{FF2B5EF4-FFF2-40B4-BE49-F238E27FC236}">
                <a16:creationId xmlns:a16="http://schemas.microsoft.com/office/drawing/2014/main" id="{9908A28B-571F-4E08-A3E0-C9572D386331}"/>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32</a:t>
            </a:fld>
            <a:endParaRPr lang="en-CA" dirty="0"/>
          </a:p>
        </p:txBody>
      </p:sp>
      <p:sp>
        <p:nvSpPr>
          <p:cNvPr id="24" name="Slide Number Placeholder 7">
            <a:extLst>
              <a:ext uri="{FF2B5EF4-FFF2-40B4-BE49-F238E27FC236}">
                <a16:creationId xmlns:a16="http://schemas.microsoft.com/office/drawing/2014/main" id="{05D265FA-2BFE-4DA3-8A76-B58087484596}"/>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32</a:t>
            </a:fld>
            <a:endParaRPr lang="en-US" dirty="0">
              <a:solidFill>
                <a:schemeClr val="tx1"/>
              </a:solidFill>
            </a:endParaRPr>
          </a:p>
        </p:txBody>
      </p:sp>
    </p:spTree>
    <p:extLst>
      <p:ext uri="{BB962C8B-B14F-4D97-AF65-F5344CB8AC3E}">
        <p14:creationId xmlns:p14="http://schemas.microsoft.com/office/powerpoint/2010/main" val="30901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524D336-C622-4FF7-8CEA-FBE03D7204FE}"/>
              </a:ext>
            </a:extLst>
          </p:cNvPr>
          <p:cNvSpPr txBox="1">
            <a:spLocks noGrp="1"/>
          </p:cNvSpPr>
          <p:nvPr>
            <p:ph type="title" idx="4294967295"/>
          </p:nvPr>
        </p:nvSpPr>
        <p:spPr>
          <a:xfrm>
            <a:off x="97603" y="17515"/>
            <a:ext cx="300581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Address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 8 to Edit Building: Address, as described in the following table.">
            <a:extLst>
              <a:ext uri="{FF2B5EF4-FFF2-40B4-BE49-F238E27FC236}">
                <a16:creationId xmlns:a16="http://schemas.microsoft.com/office/drawing/2014/main" id="{A58DD32B-A72E-0842-EE30-8A474E7D7B32}"/>
              </a:ext>
            </a:extLst>
          </p:cNvPr>
          <p:cNvGrpSpPr/>
          <p:nvPr/>
        </p:nvGrpSpPr>
        <p:grpSpPr>
          <a:xfrm>
            <a:off x="97604" y="590054"/>
            <a:ext cx="6427022" cy="1213672"/>
            <a:chOff x="97604" y="590054"/>
            <a:chExt cx="6427022" cy="1213672"/>
          </a:xfrm>
        </p:grpSpPr>
        <p:pic>
          <p:nvPicPr>
            <p:cNvPr id="24" name="Picture 23" descr="User interface of a pop out box for Postal Code Lookup for address">
              <a:extLst>
                <a:ext uri="{FF2B5EF4-FFF2-40B4-BE49-F238E27FC236}">
                  <a16:creationId xmlns:a16="http://schemas.microsoft.com/office/drawing/2014/main" id="{E07943A2-1676-4AA2-AC75-6C27421EF223}"/>
                </a:ext>
              </a:extLst>
            </p:cNvPr>
            <p:cNvPicPr/>
            <p:nvPr/>
          </p:nvPicPr>
          <p:blipFill rotWithShape="1">
            <a:blip r:embed="rId2"/>
            <a:srcRect b="47554"/>
            <a:stretch/>
          </p:blipFill>
          <p:spPr>
            <a:xfrm>
              <a:off x="97604" y="590054"/>
              <a:ext cx="6427022" cy="1213672"/>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0" name="TextBox 9">
              <a:extLst>
                <a:ext uri="{FF2B5EF4-FFF2-40B4-BE49-F238E27FC236}">
                  <a16:creationId xmlns:a16="http://schemas.microsoft.com/office/drawing/2014/main" id="{AB270856-C0E5-4724-BDD4-324158763609}"/>
                </a:ext>
              </a:extLst>
            </p:cNvPr>
            <p:cNvSpPr txBox="1"/>
            <p:nvPr/>
          </p:nvSpPr>
          <p:spPr>
            <a:xfrm>
              <a:off x="1717394" y="1344378"/>
              <a:ext cx="362600" cy="369332"/>
            </a:xfrm>
            <a:prstGeom prst="rect">
              <a:avLst/>
            </a:prstGeom>
            <a:solidFill>
              <a:schemeClr val="bg1"/>
            </a:solidFill>
            <a:ln>
              <a:solidFill>
                <a:schemeClr val="tx1"/>
              </a:solidFill>
            </a:ln>
          </p:spPr>
          <p:txBody>
            <a:bodyPr wrap="none" rtlCol="0">
              <a:spAutoFit/>
            </a:bodyPr>
            <a:lstStyle/>
            <a:p>
              <a:r>
                <a:rPr lang="en-US" b="1" dirty="0"/>
                <a:t>8.</a:t>
              </a:r>
              <a:endParaRPr lang="en-CA" b="1" dirty="0"/>
            </a:p>
          </p:txBody>
        </p:sp>
        <p:sp>
          <p:nvSpPr>
            <p:cNvPr id="15" name="Oval 14">
              <a:extLst>
                <a:ext uri="{FF2B5EF4-FFF2-40B4-BE49-F238E27FC236}">
                  <a16:creationId xmlns:a16="http://schemas.microsoft.com/office/drawing/2014/main" id="{4470B507-04FC-4745-8ABE-F8217D1E5780}"/>
                </a:ext>
              </a:extLst>
            </p:cNvPr>
            <p:cNvSpPr/>
            <p:nvPr/>
          </p:nvSpPr>
          <p:spPr>
            <a:xfrm>
              <a:off x="596366" y="1072101"/>
              <a:ext cx="1648691" cy="25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5" name="Group 4" descr="Screen capture of steps 9 to 11 to Edit Building: Address, as described in the following table.">
            <a:extLst>
              <a:ext uri="{FF2B5EF4-FFF2-40B4-BE49-F238E27FC236}">
                <a16:creationId xmlns:a16="http://schemas.microsoft.com/office/drawing/2014/main" id="{9095271D-F352-374C-F82A-511D64B2A91B}"/>
              </a:ext>
            </a:extLst>
          </p:cNvPr>
          <p:cNvGrpSpPr/>
          <p:nvPr/>
        </p:nvGrpSpPr>
        <p:grpSpPr>
          <a:xfrm>
            <a:off x="97603" y="1976155"/>
            <a:ext cx="6427022" cy="2980560"/>
            <a:chOff x="97603" y="1976155"/>
            <a:chExt cx="6427022" cy="2980560"/>
          </a:xfrm>
        </p:grpSpPr>
        <p:pic>
          <p:nvPicPr>
            <p:cNvPr id="28" name="Picture 27" descr="User interface of pop out box for postal code lookup for address">
              <a:extLst>
                <a:ext uri="{FF2B5EF4-FFF2-40B4-BE49-F238E27FC236}">
                  <a16:creationId xmlns:a16="http://schemas.microsoft.com/office/drawing/2014/main" id="{CCF8C1FD-A3C7-47C3-8B70-2BBA0AD356B1}"/>
                </a:ext>
              </a:extLst>
            </p:cNvPr>
            <p:cNvPicPr/>
            <p:nvPr/>
          </p:nvPicPr>
          <p:blipFill>
            <a:blip r:embed="rId3"/>
            <a:stretch>
              <a:fillRect/>
            </a:stretch>
          </p:blipFill>
          <p:spPr>
            <a:xfrm>
              <a:off x="97603" y="1976155"/>
              <a:ext cx="6427022" cy="2980560"/>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29" name="TextBox 28">
              <a:extLst>
                <a:ext uri="{FF2B5EF4-FFF2-40B4-BE49-F238E27FC236}">
                  <a16:creationId xmlns:a16="http://schemas.microsoft.com/office/drawing/2014/main" id="{5013B710-34C1-47F7-A095-ACF22F318F3D}"/>
                </a:ext>
              </a:extLst>
            </p:cNvPr>
            <p:cNvSpPr txBox="1"/>
            <p:nvPr/>
          </p:nvSpPr>
          <p:spPr>
            <a:xfrm>
              <a:off x="2723934" y="2381170"/>
              <a:ext cx="362600" cy="369332"/>
            </a:xfrm>
            <a:prstGeom prst="rect">
              <a:avLst/>
            </a:prstGeom>
            <a:solidFill>
              <a:schemeClr val="bg1"/>
            </a:solidFill>
            <a:ln>
              <a:solidFill>
                <a:schemeClr val="tx1"/>
              </a:solidFill>
            </a:ln>
          </p:spPr>
          <p:txBody>
            <a:bodyPr wrap="none" rtlCol="0">
              <a:spAutoFit/>
            </a:bodyPr>
            <a:lstStyle/>
            <a:p>
              <a:r>
                <a:rPr lang="en-US" b="1" dirty="0"/>
                <a:t>9.</a:t>
              </a:r>
              <a:endParaRPr lang="en-CA" b="1" dirty="0"/>
            </a:p>
          </p:txBody>
        </p:sp>
        <p:sp>
          <p:nvSpPr>
            <p:cNvPr id="32" name="TextBox 31">
              <a:extLst>
                <a:ext uri="{FF2B5EF4-FFF2-40B4-BE49-F238E27FC236}">
                  <a16:creationId xmlns:a16="http://schemas.microsoft.com/office/drawing/2014/main" id="{11490266-60BE-403C-A1C6-67B03B94354D}"/>
                </a:ext>
              </a:extLst>
            </p:cNvPr>
            <p:cNvSpPr txBox="1"/>
            <p:nvPr/>
          </p:nvSpPr>
          <p:spPr>
            <a:xfrm>
              <a:off x="1847634" y="3281769"/>
              <a:ext cx="479618" cy="369332"/>
            </a:xfrm>
            <a:prstGeom prst="rect">
              <a:avLst/>
            </a:prstGeom>
            <a:solidFill>
              <a:schemeClr val="bg1"/>
            </a:solidFill>
            <a:ln>
              <a:solidFill>
                <a:schemeClr val="tx1"/>
              </a:solidFill>
            </a:ln>
          </p:spPr>
          <p:txBody>
            <a:bodyPr wrap="none" rtlCol="0">
              <a:spAutoFit/>
            </a:bodyPr>
            <a:lstStyle/>
            <a:p>
              <a:r>
                <a:rPr lang="en-US" b="1" dirty="0"/>
                <a:t>10.</a:t>
              </a:r>
              <a:endParaRPr lang="en-CA" b="1" dirty="0"/>
            </a:p>
          </p:txBody>
        </p:sp>
        <p:sp>
          <p:nvSpPr>
            <p:cNvPr id="33" name="TextBox 32">
              <a:extLst>
                <a:ext uri="{FF2B5EF4-FFF2-40B4-BE49-F238E27FC236}">
                  <a16:creationId xmlns:a16="http://schemas.microsoft.com/office/drawing/2014/main" id="{7DC6800C-04E0-4FED-97FE-89A3A1F8ABCA}"/>
                </a:ext>
              </a:extLst>
            </p:cNvPr>
            <p:cNvSpPr txBox="1"/>
            <p:nvPr/>
          </p:nvSpPr>
          <p:spPr>
            <a:xfrm>
              <a:off x="5207718" y="2928551"/>
              <a:ext cx="479618" cy="369332"/>
            </a:xfrm>
            <a:prstGeom prst="rect">
              <a:avLst/>
            </a:prstGeom>
            <a:solidFill>
              <a:schemeClr val="bg1"/>
            </a:solidFill>
            <a:ln>
              <a:solidFill>
                <a:schemeClr val="tx1"/>
              </a:solidFill>
            </a:ln>
          </p:spPr>
          <p:txBody>
            <a:bodyPr wrap="none" rtlCol="0">
              <a:spAutoFit/>
            </a:bodyPr>
            <a:lstStyle/>
            <a:p>
              <a:r>
                <a:rPr lang="en-US" b="1" dirty="0"/>
                <a:t>11.</a:t>
              </a:r>
              <a:endParaRPr lang="en-CA" b="1" dirty="0"/>
            </a:p>
          </p:txBody>
        </p:sp>
        <p:sp>
          <p:nvSpPr>
            <p:cNvPr id="13" name="Oval 12">
              <a:extLst>
                <a:ext uri="{FF2B5EF4-FFF2-40B4-BE49-F238E27FC236}">
                  <a16:creationId xmlns:a16="http://schemas.microsoft.com/office/drawing/2014/main" id="{90639C7D-BA56-4AB1-8103-A62B3A3A9434}"/>
                </a:ext>
              </a:extLst>
            </p:cNvPr>
            <p:cNvSpPr/>
            <p:nvPr/>
          </p:nvSpPr>
          <p:spPr>
            <a:xfrm>
              <a:off x="695561" y="2565836"/>
              <a:ext cx="1584000" cy="30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Oval 13">
              <a:extLst>
                <a:ext uri="{FF2B5EF4-FFF2-40B4-BE49-F238E27FC236}">
                  <a16:creationId xmlns:a16="http://schemas.microsoft.com/office/drawing/2014/main" id="{76911F7B-6364-40DB-B6BF-7C1C80355401}"/>
                </a:ext>
              </a:extLst>
            </p:cNvPr>
            <p:cNvSpPr/>
            <p:nvPr/>
          </p:nvSpPr>
          <p:spPr>
            <a:xfrm>
              <a:off x="4453485" y="3004984"/>
              <a:ext cx="709562" cy="1974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Oval 15">
              <a:extLst>
                <a:ext uri="{FF2B5EF4-FFF2-40B4-BE49-F238E27FC236}">
                  <a16:creationId xmlns:a16="http://schemas.microsoft.com/office/drawing/2014/main" id="{11958AB9-3D99-46F7-A626-860235DD7032}"/>
                </a:ext>
              </a:extLst>
            </p:cNvPr>
            <p:cNvSpPr/>
            <p:nvPr/>
          </p:nvSpPr>
          <p:spPr>
            <a:xfrm>
              <a:off x="263633" y="3651101"/>
              <a:ext cx="2016000" cy="25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Oval 18">
              <a:extLst>
                <a:ext uri="{FF2B5EF4-FFF2-40B4-BE49-F238E27FC236}">
                  <a16:creationId xmlns:a16="http://schemas.microsoft.com/office/drawing/2014/main" id="{C66248AF-B6F9-41C7-A957-209D1BB1BADB}"/>
                </a:ext>
              </a:extLst>
            </p:cNvPr>
            <p:cNvSpPr/>
            <p:nvPr/>
          </p:nvSpPr>
          <p:spPr>
            <a:xfrm>
              <a:off x="1808763" y="2503243"/>
              <a:ext cx="709563" cy="4783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 name="Table 1">
            <a:extLst>
              <a:ext uri="{FF2B5EF4-FFF2-40B4-BE49-F238E27FC236}">
                <a16:creationId xmlns:a16="http://schemas.microsoft.com/office/drawing/2014/main" id="{C106094C-A3E4-40A5-AC1C-E56B27E04D65}"/>
              </a:ext>
            </a:extLst>
          </p:cNvPr>
          <p:cNvGraphicFramePr>
            <a:graphicFrameLocks noGrp="1"/>
          </p:cNvGraphicFramePr>
          <p:nvPr>
            <p:extLst>
              <p:ext uri="{D42A27DB-BD31-4B8C-83A1-F6EECF244321}">
                <p14:modId xmlns:p14="http://schemas.microsoft.com/office/powerpoint/2010/main" val="3325617670"/>
              </p:ext>
            </p:extLst>
          </p:nvPr>
        </p:nvGraphicFramePr>
        <p:xfrm>
          <a:off x="7149972" y="2203579"/>
          <a:ext cx="4665742" cy="1116736"/>
        </p:xfrm>
        <a:graphic>
          <a:graphicData uri="http://schemas.openxmlformats.org/drawingml/2006/table">
            <a:tbl>
              <a:tblPr firstRow="1">
                <a:tableStyleId>{5940675A-B579-460E-94D1-54222C63F5DA}</a:tableStyleId>
              </a:tblPr>
              <a:tblGrid>
                <a:gridCol w="4665742">
                  <a:extLst>
                    <a:ext uri="{9D8B030D-6E8A-4147-A177-3AD203B41FA5}">
                      <a16:colId xmlns:a16="http://schemas.microsoft.com/office/drawing/2014/main" val="3856530738"/>
                    </a:ext>
                  </a:extLst>
                </a:gridCol>
              </a:tblGrid>
              <a:tr h="279184">
                <a:tc>
                  <a:txBody>
                    <a:bodyPr/>
                    <a:lstStyle/>
                    <a:p>
                      <a:pPr algn="l" fontAlgn="b"/>
                      <a:r>
                        <a:rPr lang="en-US" sz="1400" b="0" u="none" strike="noStrike" dirty="0">
                          <a:solidFill>
                            <a:srgbClr val="000000"/>
                          </a:solidFill>
                          <a:effectLst/>
                        </a:rPr>
                        <a:t>8. Enter Postal code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fontAlgn="b"/>
                      <a:r>
                        <a:rPr lang="en-US" sz="1400" b="0" u="none" strike="noStrike" dirty="0">
                          <a:solidFill>
                            <a:srgbClr val="000000"/>
                          </a:solidFill>
                          <a:effectLst/>
                        </a:rPr>
                        <a:t>9. Press Search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fontAlgn="b"/>
                      <a:r>
                        <a:rPr lang="en-US" sz="1400" b="0" u="none" strike="noStrike" dirty="0">
                          <a:solidFill>
                            <a:srgbClr val="000000"/>
                          </a:solidFill>
                          <a:effectLst/>
                        </a:rPr>
                        <a:t>10. Select the desired address</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fontAlgn="b"/>
                      <a:r>
                        <a:rPr lang="en-US" sz="1400" b="0" u="none" strike="noStrike" dirty="0">
                          <a:solidFill>
                            <a:srgbClr val="000000"/>
                          </a:solidFill>
                          <a:effectLst/>
                        </a:rPr>
                        <a:t>11. Press SELECT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bl>
          </a:graphicData>
        </a:graphic>
      </p:graphicFrame>
      <p:sp>
        <p:nvSpPr>
          <p:cNvPr id="3" name="Slide Number Placeholder 2">
            <a:extLst>
              <a:ext uri="{FF2B5EF4-FFF2-40B4-BE49-F238E27FC236}">
                <a16:creationId xmlns:a16="http://schemas.microsoft.com/office/drawing/2014/main" id="{0ED33125-4894-43DD-8BB1-716FB830564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33</a:t>
            </a:fld>
            <a:endParaRPr lang="en-CA" dirty="0"/>
          </a:p>
        </p:txBody>
      </p:sp>
      <p:sp>
        <p:nvSpPr>
          <p:cNvPr id="20" name="Slide Number Placeholder 7">
            <a:extLst>
              <a:ext uri="{FF2B5EF4-FFF2-40B4-BE49-F238E27FC236}">
                <a16:creationId xmlns:a16="http://schemas.microsoft.com/office/drawing/2014/main" id="{37CABE9F-9574-4AFD-A704-CF5D53D2CCF0}"/>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1305272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ED39C36-1FE3-4083-A699-D0DE40D6F31F}"/>
              </a:ext>
            </a:extLst>
          </p:cNvPr>
          <p:cNvSpPr txBox="1">
            <a:spLocks noGrp="1"/>
          </p:cNvSpPr>
          <p:nvPr>
            <p:ph type="title" idx="4294967295"/>
          </p:nvPr>
        </p:nvSpPr>
        <p:spPr>
          <a:xfrm>
            <a:off x="97603" y="17515"/>
            <a:ext cx="300581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Building: Address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4" descr="Screen capture of steps 12 and 13 to Edit Building: Address, as described in the following table.">
            <a:extLst>
              <a:ext uri="{FF2B5EF4-FFF2-40B4-BE49-F238E27FC236}">
                <a16:creationId xmlns:a16="http://schemas.microsoft.com/office/drawing/2014/main" id="{B9144F90-06A0-339C-83C7-F82B23202ACE}"/>
              </a:ext>
            </a:extLst>
          </p:cNvPr>
          <p:cNvGrpSpPr/>
          <p:nvPr/>
        </p:nvGrpSpPr>
        <p:grpSpPr>
          <a:xfrm>
            <a:off x="149859" y="499727"/>
            <a:ext cx="5946141" cy="3124200"/>
            <a:chOff x="149859" y="499727"/>
            <a:chExt cx="5946141" cy="3124200"/>
          </a:xfrm>
        </p:grpSpPr>
        <p:pic>
          <p:nvPicPr>
            <p:cNvPr id="9" name="Picture 8" descr="User interface of pop out box for postal code lookup for address (with confirmation message)">
              <a:extLst>
                <a:ext uri="{FF2B5EF4-FFF2-40B4-BE49-F238E27FC236}">
                  <a16:creationId xmlns:a16="http://schemas.microsoft.com/office/drawing/2014/main" id="{288B57E4-B1BB-4365-9471-C5294601E7BE}"/>
                </a:ext>
              </a:extLst>
            </p:cNvPr>
            <p:cNvPicPr/>
            <p:nvPr/>
          </p:nvPicPr>
          <p:blipFill rotWithShape="1">
            <a:blip r:embed="rId2"/>
            <a:srcRect t="6017"/>
            <a:stretch/>
          </p:blipFill>
          <p:spPr>
            <a:xfrm>
              <a:off x="149859" y="499727"/>
              <a:ext cx="5946141" cy="3124200"/>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29" name="TextBox 28">
              <a:extLst>
                <a:ext uri="{FF2B5EF4-FFF2-40B4-BE49-F238E27FC236}">
                  <a16:creationId xmlns:a16="http://schemas.microsoft.com/office/drawing/2014/main" id="{5013B710-34C1-47F7-A095-ACF22F318F3D}"/>
                </a:ext>
              </a:extLst>
            </p:cNvPr>
            <p:cNvSpPr txBox="1"/>
            <p:nvPr/>
          </p:nvSpPr>
          <p:spPr>
            <a:xfrm>
              <a:off x="2760329" y="1089743"/>
              <a:ext cx="479618" cy="369332"/>
            </a:xfrm>
            <a:prstGeom prst="rect">
              <a:avLst/>
            </a:prstGeom>
            <a:solidFill>
              <a:schemeClr val="bg1"/>
            </a:solidFill>
            <a:ln>
              <a:solidFill>
                <a:schemeClr val="tx1"/>
              </a:solidFill>
            </a:ln>
          </p:spPr>
          <p:txBody>
            <a:bodyPr wrap="none" rtlCol="0">
              <a:spAutoFit/>
            </a:bodyPr>
            <a:lstStyle/>
            <a:p>
              <a:r>
                <a:rPr lang="en-US" b="1" dirty="0"/>
                <a:t>12.</a:t>
              </a:r>
              <a:endParaRPr lang="en-CA" b="1" dirty="0"/>
            </a:p>
          </p:txBody>
        </p:sp>
        <p:sp>
          <p:nvSpPr>
            <p:cNvPr id="10" name="TextBox 9">
              <a:extLst>
                <a:ext uri="{FF2B5EF4-FFF2-40B4-BE49-F238E27FC236}">
                  <a16:creationId xmlns:a16="http://schemas.microsoft.com/office/drawing/2014/main" id="{09E249B2-22F1-42A8-9E26-AFCFA75BB509}"/>
                </a:ext>
              </a:extLst>
            </p:cNvPr>
            <p:cNvSpPr txBox="1"/>
            <p:nvPr/>
          </p:nvSpPr>
          <p:spPr>
            <a:xfrm>
              <a:off x="5342111" y="1003717"/>
              <a:ext cx="479618" cy="646331"/>
            </a:xfrm>
            <a:prstGeom prst="rect">
              <a:avLst/>
            </a:prstGeom>
            <a:solidFill>
              <a:schemeClr val="bg1"/>
            </a:solidFill>
            <a:ln>
              <a:solidFill>
                <a:schemeClr val="tx1"/>
              </a:solidFill>
            </a:ln>
          </p:spPr>
          <p:txBody>
            <a:bodyPr wrap="none" rtlCol="0">
              <a:spAutoFit/>
            </a:bodyPr>
            <a:lstStyle/>
            <a:p>
              <a:r>
                <a:rPr lang="en-US" b="1" dirty="0"/>
                <a:t>13.</a:t>
              </a:r>
            </a:p>
            <a:p>
              <a:endParaRPr lang="en-CA" b="1" dirty="0"/>
            </a:p>
          </p:txBody>
        </p:sp>
        <p:sp>
          <p:nvSpPr>
            <p:cNvPr id="19" name="Oval 18">
              <a:extLst>
                <a:ext uri="{FF2B5EF4-FFF2-40B4-BE49-F238E27FC236}">
                  <a16:creationId xmlns:a16="http://schemas.microsoft.com/office/drawing/2014/main" id="{5DC90CA5-528F-497B-A196-BB82211226DB}"/>
                </a:ext>
              </a:extLst>
            </p:cNvPr>
            <p:cNvSpPr/>
            <p:nvPr/>
          </p:nvSpPr>
          <p:spPr>
            <a:xfrm>
              <a:off x="196709" y="934515"/>
              <a:ext cx="2563620" cy="2708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Oval 19">
              <a:extLst>
                <a:ext uri="{FF2B5EF4-FFF2-40B4-BE49-F238E27FC236}">
                  <a16:creationId xmlns:a16="http://schemas.microsoft.com/office/drawing/2014/main" id="{E70961F7-85AE-4571-A94E-3373F480F7B5}"/>
                </a:ext>
              </a:extLst>
            </p:cNvPr>
            <p:cNvSpPr/>
            <p:nvPr/>
          </p:nvSpPr>
          <p:spPr>
            <a:xfrm>
              <a:off x="5435342" y="672419"/>
              <a:ext cx="360000" cy="21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6" name="Group 5" descr="Screen capture of steps 14 to 17 to Edit Building: Address, as described in the following table.">
            <a:extLst>
              <a:ext uri="{FF2B5EF4-FFF2-40B4-BE49-F238E27FC236}">
                <a16:creationId xmlns:a16="http://schemas.microsoft.com/office/drawing/2014/main" id="{F7C78566-6424-77DC-50C2-D5125B1586F3}"/>
              </a:ext>
            </a:extLst>
          </p:cNvPr>
          <p:cNvGrpSpPr/>
          <p:nvPr/>
        </p:nvGrpSpPr>
        <p:grpSpPr>
          <a:xfrm>
            <a:off x="136005" y="3681413"/>
            <a:ext cx="5946141" cy="2674938"/>
            <a:chOff x="136005" y="3681413"/>
            <a:chExt cx="5946141" cy="2674938"/>
          </a:xfrm>
        </p:grpSpPr>
        <p:pic>
          <p:nvPicPr>
            <p:cNvPr id="11" name="Picture 10" descr="User interface of a pop out address box and populated address with a valid civic number. ">
              <a:extLst>
                <a:ext uri="{FF2B5EF4-FFF2-40B4-BE49-F238E27FC236}">
                  <a16:creationId xmlns:a16="http://schemas.microsoft.com/office/drawing/2014/main" id="{CBE163D5-1DB6-452F-9456-010F3E0B91A5}"/>
                </a:ext>
              </a:extLst>
            </p:cNvPr>
            <p:cNvPicPr/>
            <p:nvPr/>
          </p:nvPicPr>
          <p:blipFill rotWithShape="1">
            <a:blip r:embed="rId3"/>
            <a:srcRect b="10705"/>
            <a:stretch/>
          </p:blipFill>
          <p:spPr>
            <a:xfrm>
              <a:off x="136005" y="3681413"/>
              <a:ext cx="5946141" cy="2674938"/>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3" name="TextBox 12">
              <a:extLst>
                <a:ext uri="{FF2B5EF4-FFF2-40B4-BE49-F238E27FC236}">
                  <a16:creationId xmlns:a16="http://schemas.microsoft.com/office/drawing/2014/main" id="{0427F8A3-7094-43B1-AA0D-C6E0377AF9C9}"/>
                </a:ext>
              </a:extLst>
            </p:cNvPr>
            <p:cNvSpPr txBox="1"/>
            <p:nvPr/>
          </p:nvSpPr>
          <p:spPr>
            <a:xfrm>
              <a:off x="3022267" y="4105478"/>
              <a:ext cx="479618" cy="369332"/>
            </a:xfrm>
            <a:prstGeom prst="rect">
              <a:avLst/>
            </a:prstGeom>
            <a:solidFill>
              <a:schemeClr val="bg1"/>
            </a:solidFill>
            <a:ln>
              <a:solidFill>
                <a:schemeClr val="tx1"/>
              </a:solidFill>
            </a:ln>
          </p:spPr>
          <p:txBody>
            <a:bodyPr wrap="none" rtlCol="0">
              <a:spAutoFit/>
            </a:bodyPr>
            <a:lstStyle/>
            <a:p>
              <a:r>
                <a:rPr lang="en-US" b="1" dirty="0"/>
                <a:t>14.</a:t>
              </a:r>
              <a:endParaRPr lang="en-CA" b="1" dirty="0"/>
            </a:p>
          </p:txBody>
        </p:sp>
        <p:sp>
          <p:nvSpPr>
            <p:cNvPr id="14" name="TextBox 13">
              <a:extLst>
                <a:ext uri="{FF2B5EF4-FFF2-40B4-BE49-F238E27FC236}">
                  <a16:creationId xmlns:a16="http://schemas.microsoft.com/office/drawing/2014/main" id="{C0B3372F-AEC5-439B-A333-92279E683924}"/>
                </a:ext>
              </a:extLst>
            </p:cNvPr>
            <p:cNvSpPr txBox="1"/>
            <p:nvPr/>
          </p:nvSpPr>
          <p:spPr>
            <a:xfrm>
              <a:off x="5003467" y="4204520"/>
              <a:ext cx="479618" cy="369332"/>
            </a:xfrm>
            <a:prstGeom prst="rect">
              <a:avLst/>
            </a:prstGeom>
            <a:solidFill>
              <a:schemeClr val="bg1"/>
            </a:solidFill>
            <a:ln>
              <a:solidFill>
                <a:schemeClr val="tx1"/>
              </a:solidFill>
            </a:ln>
          </p:spPr>
          <p:txBody>
            <a:bodyPr wrap="none" rtlCol="0">
              <a:spAutoFit/>
            </a:bodyPr>
            <a:lstStyle/>
            <a:p>
              <a:r>
                <a:rPr lang="en-US" b="1" dirty="0"/>
                <a:t>15.</a:t>
              </a:r>
              <a:endParaRPr lang="en-CA" b="1" dirty="0"/>
            </a:p>
          </p:txBody>
        </p:sp>
        <p:sp>
          <p:nvSpPr>
            <p:cNvPr id="15" name="TextBox 14">
              <a:extLst>
                <a:ext uri="{FF2B5EF4-FFF2-40B4-BE49-F238E27FC236}">
                  <a16:creationId xmlns:a16="http://schemas.microsoft.com/office/drawing/2014/main" id="{BA402B1B-A99F-4B70-8A8C-16DF7B10ADF4}"/>
                </a:ext>
              </a:extLst>
            </p:cNvPr>
            <p:cNvSpPr txBox="1"/>
            <p:nvPr/>
          </p:nvSpPr>
          <p:spPr>
            <a:xfrm>
              <a:off x="5549733" y="4223570"/>
              <a:ext cx="479618" cy="369332"/>
            </a:xfrm>
            <a:prstGeom prst="rect">
              <a:avLst/>
            </a:prstGeom>
            <a:solidFill>
              <a:schemeClr val="bg1"/>
            </a:solidFill>
            <a:ln>
              <a:solidFill>
                <a:schemeClr val="tx1"/>
              </a:solidFill>
            </a:ln>
          </p:spPr>
          <p:txBody>
            <a:bodyPr wrap="none" rtlCol="0">
              <a:spAutoFit/>
            </a:bodyPr>
            <a:lstStyle/>
            <a:p>
              <a:r>
                <a:rPr lang="en-US" b="1" dirty="0"/>
                <a:t>17.</a:t>
              </a:r>
              <a:endParaRPr lang="en-CA" b="1" dirty="0"/>
            </a:p>
          </p:txBody>
        </p:sp>
        <p:sp>
          <p:nvSpPr>
            <p:cNvPr id="16" name="TextBox 15">
              <a:extLst>
                <a:ext uri="{FF2B5EF4-FFF2-40B4-BE49-F238E27FC236}">
                  <a16:creationId xmlns:a16="http://schemas.microsoft.com/office/drawing/2014/main" id="{A0174B08-3CB7-4DEA-9E6D-D96A69600C20}"/>
                </a:ext>
              </a:extLst>
            </p:cNvPr>
            <p:cNvSpPr txBox="1"/>
            <p:nvPr/>
          </p:nvSpPr>
          <p:spPr>
            <a:xfrm>
              <a:off x="1393492" y="5589234"/>
              <a:ext cx="479618" cy="369332"/>
            </a:xfrm>
            <a:prstGeom prst="rect">
              <a:avLst/>
            </a:prstGeom>
            <a:solidFill>
              <a:schemeClr val="bg1"/>
            </a:solidFill>
            <a:ln>
              <a:solidFill>
                <a:schemeClr val="tx1"/>
              </a:solidFill>
            </a:ln>
          </p:spPr>
          <p:txBody>
            <a:bodyPr wrap="none" rtlCol="0">
              <a:spAutoFit/>
            </a:bodyPr>
            <a:lstStyle/>
            <a:p>
              <a:r>
                <a:rPr lang="en-US" b="1" dirty="0"/>
                <a:t>16.</a:t>
              </a:r>
              <a:endParaRPr lang="en-CA" b="1" dirty="0"/>
            </a:p>
          </p:txBody>
        </p:sp>
        <p:sp>
          <p:nvSpPr>
            <p:cNvPr id="21" name="Oval 20">
              <a:extLst>
                <a:ext uri="{FF2B5EF4-FFF2-40B4-BE49-F238E27FC236}">
                  <a16:creationId xmlns:a16="http://schemas.microsoft.com/office/drawing/2014/main" id="{6A23DB06-4A19-46E0-85F7-42E1BEB6249D}"/>
                </a:ext>
              </a:extLst>
            </p:cNvPr>
            <p:cNvSpPr/>
            <p:nvPr/>
          </p:nvSpPr>
          <p:spPr>
            <a:xfrm>
              <a:off x="5523411" y="3981376"/>
              <a:ext cx="271931" cy="2421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Oval 21">
              <a:extLst>
                <a:ext uri="{FF2B5EF4-FFF2-40B4-BE49-F238E27FC236}">
                  <a16:creationId xmlns:a16="http://schemas.microsoft.com/office/drawing/2014/main" id="{6AD7B356-D1F6-4E10-B458-B8A5050A5EF4}"/>
                </a:ext>
              </a:extLst>
            </p:cNvPr>
            <p:cNvSpPr/>
            <p:nvPr/>
          </p:nvSpPr>
          <p:spPr>
            <a:xfrm>
              <a:off x="5110821" y="3948472"/>
              <a:ext cx="398735" cy="2612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Oval 22">
              <a:extLst>
                <a:ext uri="{FF2B5EF4-FFF2-40B4-BE49-F238E27FC236}">
                  <a16:creationId xmlns:a16="http://schemas.microsoft.com/office/drawing/2014/main" id="{C117BCD6-632E-4B3F-BC4E-D4270FD8752C}"/>
                </a:ext>
              </a:extLst>
            </p:cNvPr>
            <p:cNvSpPr/>
            <p:nvPr/>
          </p:nvSpPr>
          <p:spPr>
            <a:xfrm>
              <a:off x="3126791" y="4499582"/>
              <a:ext cx="1015719" cy="2248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Oval 23">
              <a:extLst>
                <a:ext uri="{FF2B5EF4-FFF2-40B4-BE49-F238E27FC236}">
                  <a16:creationId xmlns:a16="http://schemas.microsoft.com/office/drawing/2014/main" id="{96C0FC3C-A66E-4E2D-98D3-29FDA883DA23}"/>
                </a:ext>
              </a:extLst>
            </p:cNvPr>
            <p:cNvSpPr/>
            <p:nvPr/>
          </p:nvSpPr>
          <p:spPr>
            <a:xfrm>
              <a:off x="913873" y="5745682"/>
              <a:ext cx="374599" cy="2652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7" name="Table 26">
            <a:extLst>
              <a:ext uri="{FF2B5EF4-FFF2-40B4-BE49-F238E27FC236}">
                <a16:creationId xmlns:a16="http://schemas.microsoft.com/office/drawing/2014/main" id="{3F798411-B60E-4D83-8AB9-64B9B5D3B2FA}"/>
              </a:ext>
            </a:extLst>
          </p:cNvPr>
          <p:cNvGraphicFramePr>
            <a:graphicFrameLocks noGrp="1"/>
          </p:cNvGraphicFramePr>
          <p:nvPr>
            <p:extLst>
              <p:ext uri="{D42A27DB-BD31-4B8C-83A1-F6EECF244321}">
                <p14:modId xmlns:p14="http://schemas.microsoft.com/office/powerpoint/2010/main" val="279641514"/>
              </p:ext>
            </p:extLst>
          </p:nvPr>
        </p:nvGraphicFramePr>
        <p:xfrm>
          <a:off x="6415083" y="568080"/>
          <a:ext cx="5261003" cy="2381008"/>
        </p:xfrm>
        <a:graphic>
          <a:graphicData uri="http://schemas.openxmlformats.org/drawingml/2006/table">
            <a:tbl>
              <a:tblPr firstRow="1">
                <a:tableStyleId>{5940675A-B579-460E-94D1-54222C63F5DA}</a:tableStyleId>
              </a:tblPr>
              <a:tblGrid>
                <a:gridCol w="5261003">
                  <a:extLst>
                    <a:ext uri="{9D8B030D-6E8A-4147-A177-3AD203B41FA5}">
                      <a16:colId xmlns:a16="http://schemas.microsoft.com/office/drawing/2014/main" val="3856530738"/>
                    </a:ext>
                  </a:extLst>
                </a:gridCol>
              </a:tblGrid>
              <a:tr h="279184">
                <a:tc>
                  <a:txBody>
                    <a:bodyPr/>
                    <a:lstStyle/>
                    <a:p>
                      <a:pPr algn="l" fontAlgn="b"/>
                      <a:r>
                        <a:rPr lang="en-US" sz="1400" b="0" u="none" strike="noStrike" dirty="0">
                          <a:solidFill>
                            <a:srgbClr val="000000"/>
                          </a:solidFill>
                          <a:effectLst/>
                        </a:rPr>
                        <a:t>12. Message will appear in green “Data Saved…”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4400715"/>
                  </a:ext>
                </a:extLst>
              </a:tr>
              <a:tr h="279184">
                <a:tc>
                  <a:txBody>
                    <a:bodyPr/>
                    <a:lstStyle/>
                    <a:p>
                      <a:pPr algn="l" fontAlgn="b"/>
                      <a:r>
                        <a:rPr lang="en-US" sz="1400" b="0" u="none" strike="noStrike" dirty="0">
                          <a:solidFill>
                            <a:srgbClr val="000000"/>
                          </a:solidFill>
                          <a:effectLst/>
                        </a:rPr>
                        <a:t>13. Press ‘NEXT’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fontAlgn="b"/>
                      <a:r>
                        <a:rPr lang="en-US" sz="1400" b="0" u="none" strike="noStrike" dirty="0">
                          <a:solidFill>
                            <a:srgbClr val="000000"/>
                          </a:solidFill>
                          <a:effectLst/>
                        </a:rPr>
                        <a:t>14. Under ‘Details’ section, Civic Number will populate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fontAlgn="b"/>
                      <a:r>
                        <a:rPr lang="en-US" sz="1400" b="0" u="none" strike="noStrike" dirty="0">
                          <a:solidFill>
                            <a:srgbClr val="000000"/>
                          </a:solidFill>
                          <a:effectLst/>
                        </a:rPr>
                        <a:t>15. Select ‘Validate’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fontAlgn="b"/>
                      <a:r>
                        <a:rPr lang="en-US" sz="1400" b="0" u="none" strike="noStrike" dirty="0">
                          <a:solidFill>
                            <a:srgbClr val="000000"/>
                          </a:solidFill>
                          <a:effectLst/>
                        </a:rPr>
                        <a:t>16. Is Valid checkbox should be checked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r h="279184">
                <a:tc>
                  <a:txBody>
                    <a:bodyPr/>
                    <a:lstStyle/>
                    <a:p>
                      <a:pPr algn="l" fontAlgn="b"/>
                      <a:r>
                        <a:rPr lang="en-US" sz="1400" b="0" u="none" strike="noStrike" dirty="0">
                          <a:solidFill>
                            <a:srgbClr val="000000"/>
                          </a:solidFill>
                          <a:effectLst/>
                        </a:rPr>
                        <a:t>17. Select ‘Done’, pop-up will close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6818796"/>
                  </a:ext>
                </a:extLst>
              </a:tr>
              <a:tr h="279184">
                <a:tc>
                  <a:txBody>
                    <a:bodyPr/>
                    <a:lstStyle/>
                    <a:p>
                      <a:pPr algn="l" fontAlgn="b"/>
                      <a:r>
                        <a:rPr lang="en-US" sz="1400" b="0" u="none" strike="noStrike" dirty="0">
                          <a:solidFill>
                            <a:srgbClr val="000000"/>
                          </a:solidFill>
                          <a:effectLst/>
                        </a:rPr>
                        <a:t>18. ‘Other Address’ section is going to be populated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541479"/>
                  </a:ext>
                </a:extLst>
              </a:tr>
              <a:tr h="279184">
                <a:tc>
                  <a:txBody>
                    <a:bodyPr/>
                    <a:lstStyle/>
                    <a:p>
                      <a:pPr algn="l" fontAlgn="b"/>
                      <a:r>
                        <a:rPr lang="en-CA" sz="1400" b="0" u="none" strike="noStrike" dirty="0">
                          <a:solidFill>
                            <a:srgbClr val="000000"/>
                          </a:solidFill>
                          <a:effectLst/>
                        </a:rPr>
                        <a:t>19. Select ‘Activate’. Record will remain in ‘Review in Progress’ until approval is granted. Record will close.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83651309"/>
                  </a:ext>
                </a:extLst>
              </a:tr>
            </a:tbl>
          </a:graphicData>
        </a:graphic>
      </p:graphicFrame>
      <p:grpSp>
        <p:nvGrpSpPr>
          <p:cNvPr id="7" name="Group 6" descr="Screen capture of steps 18 and 19 to Edit Building: Address, as described in the following table.">
            <a:extLst>
              <a:ext uri="{FF2B5EF4-FFF2-40B4-BE49-F238E27FC236}">
                <a16:creationId xmlns:a16="http://schemas.microsoft.com/office/drawing/2014/main" id="{F512CC11-6C99-86A1-AC5A-1474F56E1CB0}"/>
              </a:ext>
            </a:extLst>
          </p:cNvPr>
          <p:cNvGrpSpPr/>
          <p:nvPr/>
        </p:nvGrpSpPr>
        <p:grpSpPr>
          <a:xfrm>
            <a:off x="6438166" y="3379070"/>
            <a:ext cx="5237920" cy="3210042"/>
            <a:chOff x="6438166" y="3379070"/>
            <a:chExt cx="5237920" cy="3210042"/>
          </a:xfrm>
        </p:grpSpPr>
        <p:pic>
          <p:nvPicPr>
            <p:cNvPr id="26" name="Picture 25" descr="Graphical user interface&#10;&#10;Description automatically generated">
              <a:extLst>
                <a:ext uri="{FF2B5EF4-FFF2-40B4-BE49-F238E27FC236}">
                  <a16:creationId xmlns:a16="http://schemas.microsoft.com/office/drawing/2014/main" id="{4DF82DD3-0EEC-46DC-B86F-8E6664E26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166" y="3379070"/>
              <a:ext cx="5237920" cy="3210042"/>
            </a:xfrm>
            <a:prstGeom prst="rect">
              <a:avLst/>
            </a:prstGeom>
            <a:ln>
              <a:solidFill>
                <a:schemeClr val="tx1"/>
              </a:solidFill>
            </a:ln>
          </p:spPr>
        </p:pic>
        <p:sp>
          <p:nvSpPr>
            <p:cNvPr id="17" name="TextBox 16">
              <a:extLst>
                <a:ext uri="{FF2B5EF4-FFF2-40B4-BE49-F238E27FC236}">
                  <a16:creationId xmlns:a16="http://schemas.microsoft.com/office/drawing/2014/main" id="{DE976CC5-FA73-4919-B5FF-ACBEB83BB855}"/>
                </a:ext>
              </a:extLst>
            </p:cNvPr>
            <p:cNvSpPr txBox="1"/>
            <p:nvPr/>
          </p:nvSpPr>
          <p:spPr>
            <a:xfrm>
              <a:off x="8484420" y="5073709"/>
              <a:ext cx="479618" cy="369332"/>
            </a:xfrm>
            <a:prstGeom prst="rect">
              <a:avLst/>
            </a:prstGeom>
            <a:solidFill>
              <a:schemeClr val="bg1"/>
            </a:solidFill>
            <a:ln>
              <a:solidFill>
                <a:schemeClr val="tx1"/>
              </a:solidFill>
            </a:ln>
          </p:spPr>
          <p:txBody>
            <a:bodyPr wrap="none" rtlCol="0">
              <a:spAutoFit/>
            </a:bodyPr>
            <a:lstStyle/>
            <a:p>
              <a:r>
                <a:rPr lang="en-US" b="1" dirty="0"/>
                <a:t>18.</a:t>
              </a:r>
              <a:endParaRPr lang="en-CA" b="1" dirty="0"/>
            </a:p>
          </p:txBody>
        </p:sp>
        <p:sp>
          <p:nvSpPr>
            <p:cNvPr id="2" name="Rectangle 1">
              <a:extLst>
                <a:ext uri="{FF2B5EF4-FFF2-40B4-BE49-F238E27FC236}">
                  <a16:creationId xmlns:a16="http://schemas.microsoft.com/office/drawing/2014/main" id="{0E1546EA-8925-4FE4-BF1E-86DFE431B6BE}"/>
                </a:ext>
              </a:extLst>
            </p:cNvPr>
            <p:cNvSpPr/>
            <p:nvPr/>
          </p:nvSpPr>
          <p:spPr>
            <a:xfrm flipV="1">
              <a:off x="6539949" y="5449537"/>
              <a:ext cx="1850146" cy="5614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8" name="Picture 27" descr="User interface of a campus form and populated primary address">
              <a:extLst>
                <a:ext uri="{FF2B5EF4-FFF2-40B4-BE49-F238E27FC236}">
                  <a16:creationId xmlns:a16="http://schemas.microsoft.com/office/drawing/2014/main" id="{B5F333E2-4FBB-4F35-B51E-CDFB2F819E69}"/>
                </a:ext>
              </a:extLst>
            </p:cNvPr>
            <p:cNvPicPr/>
            <p:nvPr/>
          </p:nvPicPr>
          <p:blipFill rotWithShape="1">
            <a:blip r:embed="rId5"/>
            <a:srcRect l="8465" t="23110" r="80681" b="71431"/>
            <a:stretch/>
          </p:blipFill>
          <p:spPr>
            <a:xfrm>
              <a:off x="7243686" y="5796201"/>
              <a:ext cx="590551" cy="164232"/>
            </a:xfrm>
            <a:prstGeom prst="rect">
              <a:avLst/>
            </a:prstGeom>
            <a:ln w="12700"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30" name="Picture 29" descr="User interface of a campus form and populated primary address">
              <a:extLst>
                <a:ext uri="{FF2B5EF4-FFF2-40B4-BE49-F238E27FC236}">
                  <a16:creationId xmlns:a16="http://schemas.microsoft.com/office/drawing/2014/main" id="{38E0406F-4B71-4E33-A2A4-7766BA7235EF}"/>
                </a:ext>
              </a:extLst>
            </p:cNvPr>
            <p:cNvPicPr/>
            <p:nvPr/>
          </p:nvPicPr>
          <p:blipFill rotWithShape="1">
            <a:blip r:embed="rId5"/>
            <a:srcRect l="7725" t="40748" r="84420" b="55896"/>
            <a:stretch/>
          </p:blipFill>
          <p:spPr>
            <a:xfrm>
              <a:off x="7962711" y="5796201"/>
              <a:ext cx="427383" cy="100941"/>
            </a:xfrm>
            <a:prstGeom prst="rect">
              <a:avLst/>
            </a:prstGeom>
            <a:ln w="12700"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3" name="TextBox 2">
              <a:extLst>
                <a:ext uri="{FF2B5EF4-FFF2-40B4-BE49-F238E27FC236}">
                  <a16:creationId xmlns:a16="http://schemas.microsoft.com/office/drawing/2014/main" id="{AF90B111-DC4B-4047-8C90-631F895460DD}"/>
                </a:ext>
              </a:extLst>
            </p:cNvPr>
            <p:cNvSpPr txBox="1"/>
            <p:nvPr/>
          </p:nvSpPr>
          <p:spPr>
            <a:xfrm>
              <a:off x="6680710" y="5706895"/>
              <a:ext cx="460382" cy="215444"/>
            </a:xfrm>
            <a:prstGeom prst="rect">
              <a:avLst/>
            </a:prstGeom>
            <a:noFill/>
          </p:spPr>
          <p:txBody>
            <a:bodyPr wrap="none" rtlCol="0">
              <a:spAutoFit/>
            </a:bodyPr>
            <a:lstStyle/>
            <a:p>
              <a:r>
                <a:rPr lang="en-US" sz="800" dirty="0"/>
                <a:t>Future</a:t>
              </a:r>
              <a:endParaRPr lang="en-CA" sz="1100" dirty="0"/>
            </a:p>
          </p:txBody>
        </p:sp>
        <p:sp>
          <p:nvSpPr>
            <p:cNvPr id="31" name="TextBox 30">
              <a:extLst>
                <a:ext uri="{FF2B5EF4-FFF2-40B4-BE49-F238E27FC236}">
                  <a16:creationId xmlns:a16="http://schemas.microsoft.com/office/drawing/2014/main" id="{8021A3AF-E7D2-4052-B797-ED8D30903FEA}"/>
                </a:ext>
              </a:extLst>
            </p:cNvPr>
            <p:cNvSpPr txBox="1"/>
            <p:nvPr/>
          </p:nvSpPr>
          <p:spPr>
            <a:xfrm>
              <a:off x="10265425" y="3856855"/>
              <a:ext cx="479618" cy="369332"/>
            </a:xfrm>
            <a:prstGeom prst="rect">
              <a:avLst/>
            </a:prstGeom>
            <a:solidFill>
              <a:schemeClr val="bg1"/>
            </a:solidFill>
            <a:ln>
              <a:solidFill>
                <a:schemeClr val="tx1"/>
              </a:solidFill>
            </a:ln>
          </p:spPr>
          <p:txBody>
            <a:bodyPr wrap="none" rtlCol="0">
              <a:spAutoFit/>
            </a:bodyPr>
            <a:lstStyle/>
            <a:p>
              <a:r>
                <a:rPr lang="en-US" b="1" dirty="0"/>
                <a:t>19.</a:t>
              </a:r>
              <a:endParaRPr lang="en-CA" b="1" dirty="0"/>
            </a:p>
          </p:txBody>
        </p:sp>
        <p:sp>
          <p:nvSpPr>
            <p:cNvPr id="32" name="Oval 31">
              <a:extLst>
                <a:ext uri="{FF2B5EF4-FFF2-40B4-BE49-F238E27FC236}">
                  <a16:creationId xmlns:a16="http://schemas.microsoft.com/office/drawing/2014/main" id="{A4995A13-7F9B-4006-9D24-5364502EC9B2}"/>
                </a:ext>
              </a:extLst>
            </p:cNvPr>
            <p:cNvSpPr/>
            <p:nvPr/>
          </p:nvSpPr>
          <p:spPr>
            <a:xfrm>
              <a:off x="10274950" y="3543757"/>
              <a:ext cx="418844" cy="30471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4" name="Slide Number Placeholder 3">
            <a:extLst>
              <a:ext uri="{FF2B5EF4-FFF2-40B4-BE49-F238E27FC236}">
                <a16:creationId xmlns:a16="http://schemas.microsoft.com/office/drawing/2014/main" id="{0A35242A-7035-4753-A403-8EBE74FD8404}"/>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34</a:t>
            </a:fld>
            <a:endParaRPr lang="en-CA" dirty="0"/>
          </a:p>
        </p:txBody>
      </p:sp>
      <p:sp>
        <p:nvSpPr>
          <p:cNvPr id="33" name="Slide Number Placeholder 7">
            <a:extLst>
              <a:ext uri="{FF2B5EF4-FFF2-40B4-BE49-F238E27FC236}">
                <a16:creationId xmlns:a16="http://schemas.microsoft.com/office/drawing/2014/main" id="{572C0291-70C7-40C8-BD67-64ED600EC7FC}"/>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217875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9860D9EE-FDDF-422E-B8BB-636F94B0D6C6}"/>
              </a:ext>
            </a:extLst>
          </p:cNvPr>
          <p:cNvSpPr txBox="1">
            <a:spLocks noGrp="1"/>
          </p:cNvSpPr>
          <p:nvPr>
            <p:ph type="title" idx="4294967295"/>
          </p:nvPr>
        </p:nvSpPr>
        <p:spPr>
          <a:xfrm>
            <a:off x="0" y="0"/>
            <a:ext cx="1910651"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Name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descr="Screen capture of step 8 to Edit SUA Name, as described in the following table.">
            <a:extLst>
              <a:ext uri="{FF2B5EF4-FFF2-40B4-BE49-F238E27FC236}">
                <a16:creationId xmlns:a16="http://schemas.microsoft.com/office/drawing/2014/main" id="{6CD13B24-D972-C41E-3705-43D20EF16EE9}"/>
              </a:ext>
            </a:extLst>
          </p:cNvPr>
          <p:cNvGrpSpPr/>
          <p:nvPr/>
        </p:nvGrpSpPr>
        <p:grpSpPr>
          <a:xfrm>
            <a:off x="100611" y="508376"/>
            <a:ext cx="2647549" cy="5584199"/>
            <a:chOff x="100611" y="508376"/>
            <a:chExt cx="2647549" cy="5584199"/>
          </a:xfrm>
        </p:grpSpPr>
        <p:pic>
          <p:nvPicPr>
            <p:cNvPr id="12" name="Picture 11" descr="Graphical user interface, text, application, email&#10;&#10;Description automatically generated">
              <a:extLst>
                <a:ext uri="{FF2B5EF4-FFF2-40B4-BE49-F238E27FC236}">
                  <a16:creationId xmlns:a16="http://schemas.microsoft.com/office/drawing/2014/main" id="{F7AD169F-6CE7-405D-96E8-0C41AFC52EE6}"/>
                </a:ext>
              </a:extLst>
            </p:cNvPr>
            <p:cNvPicPr>
              <a:picLocks noChangeAspect="1"/>
            </p:cNvPicPr>
            <p:nvPr/>
          </p:nvPicPr>
          <p:blipFill rotWithShape="1">
            <a:blip r:embed="rId2">
              <a:extLst>
                <a:ext uri="{28A0092B-C50C-407E-A947-70E740481C1C}">
                  <a14:useLocalDpi xmlns:a14="http://schemas.microsoft.com/office/drawing/2010/main" val="0"/>
                </a:ext>
              </a:extLst>
            </a:blip>
            <a:srcRect r="62998"/>
            <a:stretch/>
          </p:blipFill>
          <p:spPr>
            <a:xfrm>
              <a:off x="112514" y="508376"/>
              <a:ext cx="2635646" cy="5584199"/>
            </a:xfrm>
            <a:prstGeom prst="rect">
              <a:avLst/>
            </a:prstGeom>
            <a:ln>
              <a:solidFill>
                <a:schemeClr val="tx1"/>
              </a:solidFill>
            </a:ln>
          </p:spPr>
        </p:pic>
        <p:sp>
          <p:nvSpPr>
            <p:cNvPr id="4" name="Oval 3">
              <a:extLst>
                <a:ext uri="{FF2B5EF4-FFF2-40B4-BE49-F238E27FC236}">
                  <a16:creationId xmlns:a16="http://schemas.microsoft.com/office/drawing/2014/main" id="{66833269-9DF8-42F9-BA25-37D7F4DBBCFC}"/>
                </a:ext>
              </a:extLst>
            </p:cNvPr>
            <p:cNvSpPr/>
            <p:nvPr/>
          </p:nvSpPr>
          <p:spPr>
            <a:xfrm>
              <a:off x="100611" y="5208819"/>
              <a:ext cx="2294984" cy="2780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TextBox 4">
              <a:extLst>
                <a:ext uri="{FF2B5EF4-FFF2-40B4-BE49-F238E27FC236}">
                  <a16:creationId xmlns:a16="http://schemas.microsoft.com/office/drawing/2014/main" id="{26DF944F-CD45-493E-8BB7-079881C3FC9C}"/>
                </a:ext>
              </a:extLst>
            </p:cNvPr>
            <p:cNvSpPr txBox="1"/>
            <p:nvPr/>
          </p:nvSpPr>
          <p:spPr>
            <a:xfrm>
              <a:off x="227549" y="5473441"/>
              <a:ext cx="362600" cy="369332"/>
            </a:xfrm>
            <a:prstGeom prst="rect">
              <a:avLst/>
            </a:prstGeom>
            <a:noFill/>
            <a:ln>
              <a:solidFill>
                <a:schemeClr val="tx1"/>
              </a:solidFill>
            </a:ln>
          </p:spPr>
          <p:txBody>
            <a:bodyPr wrap="none" rtlCol="0">
              <a:spAutoFit/>
            </a:bodyPr>
            <a:lstStyle/>
            <a:p>
              <a:r>
                <a:rPr lang="en-US" b="1" dirty="0"/>
                <a:t>8.</a:t>
              </a:r>
              <a:endParaRPr lang="en-CA" b="1" dirty="0"/>
            </a:p>
          </p:txBody>
        </p:sp>
      </p:grpSp>
      <p:grpSp>
        <p:nvGrpSpPr>
          <p:cNvPr id="7" name="Group 6" descr="Screen capture of steps 9 and 10 to Edit SUA Name, as described in the following table.">
            <a:extLst>
              <a:ext uri="{FF2B5EF4-FFF2-40B4-BE49-F238E27FC236}">
                <a16:creationId xmlns:a16="http://schemas.microsoft.com/office/drawing/2014/main" id="{7151E26E-EFF5-7C93-2D62-F45EE5120DD4}"/>
              </a:ext>
            </a:extLst>
          </p:cNvPr>
          <p:cNvGrpSpPr/>
          <p:nvPr/>
        </p:nvGrpSpPr>
        <p:grpSpPr>
          <a:xfrm>
            <a:off x="2863195" y="489942"/>
            <a:ext cx="7127233" cy="1968887"/>
            <a:chOff x="2863195" y="489942"/>
            <a:chExt cx="7127233" cy="1968887"/>
          </a:xfrm>
        </p:grpSpPr>
        <p:pic>
          <p:nvPicPr>
            <p:cNvPr id="14" name="Picture 13" descr="Graphical user interface, text, application&#10;&#10;Description automatically generated">
              <a:extLst>
                <a:ext uri="{FF2B5EF4-FFF2-40B4-BE49-F238E27FC236}">
                  <a16:creationId xmlns:a16="http://schemas.microsoft.com/office/drawing/2014/main" id="{1EAD2D71-904B-4180-9358-56A0579DE5DD}"/>
                </a:ext>
              </a:extLst>
            </p:cNvPr>
            <p:cNvPicPr>
              <a:picLocks noChangeAspect="1"/>
            </p:cNvPicPr>
            <p:nvPr/>
          </p:nvPicPr>
          <p:blipFill rotWithShape="1">
            <a:blip r:embed="rId3">
              <a:extLst>
                <a:ext uri="{28A0092B-C50C-407E-A947-70E740481C1C}">
                  <a14:useLocalDpi xmlns:a14="http://schemas.microsoft.com/office/drawing/2010/main" val="0"/>
                </a:ext>
              </a:extLst>
            </a:blip>
            <a:srcRect r="7854" b="49006"/>
            <a:stretch/>
          </p:blipFill>
          <p:spPr>
            <a:xfrm>
              <a:off x="2863195" y="489942"/>
              <a:ext cx="7127233" cy="1968887"/>
            </a:xfrm>
            <a:prstGeom prst="rect">
              <a:avLst/>
            </a:prstGeom>
            <a:ln>
              <a:solidFill>
                <a:schemeClr val="tx1"/>
              </a:solidFill>
            </a:ln>
          </p:spPr>
        </p:pic>
        <p:sp>
          <p:nvSpPr>
            <p:cNvPr id="15" name="Oval 14">
              <a:extLst>
                <a:ext uri="{FF2B5EF4-FFF2-40B4-BE49-F238E27FC236}">
                  <a16:creationId xmlns:a16="http://schemas.microsoft.com/office/drawing/2014/main" id="{23683D12-AD58-4E5B-8795-B00844CFEF9C}"/>
                </a:ext>
              </a:extLst>
            </p:cNvPr>
            <p:cNvSpPr/>
            <p:nvPr/>
          </p:nvSpPr>
          <p:spPr>
            <a:xfrm>
              <a:off x="9178768" y="758351"/>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TextBox 15">
              <a:extLst>
                <a:ext uri="{FF2B5EF4-FFF2-40B4-BE49-F238E27FC236}">
                  <a16:creationId xmlns:a16="http://schemas.microsoft.com/office/drawing/2014/main" id="{04ABBE12-3850-4FA4-99D2-07083F4542F4}"/>
                </a:ext>
              </a:extLst>
            </p:cNvPr>
            <p:cNvSpPr txBox="1"/>
            <p:nvPr/>
          </p:nvSpPr>
          <p:spPr>
            <a:xfrm>
              <a:off x="9378637" y="1079209"/>
              <a:ext cx="362600" cy="369332"/>
            </a:xfrm>
            <a:prstGeom prst="rect">
              <a:avLst/>
            </a:prstGeom>
            <a:noFill/>
            <a:ln>
              <a:solidFill>
                <a:schemeClr val="tx1"/>
              </a:solidFill>
            </a:ln>
          </p:spPr>
          <p:txBody>
            <a:bodyPr wrap="square" rtlCol="0">
              <a:spAutoFit/>
            </a:bodyPr>
            <a:lstStyle/>
            <a:p>
              <a:r>
                <a:rPr lang="en-US" b="1" dirty="0"/>
                <a:t>9.</a:t>
              </a:r>
              <a:endParaRPr lang="en-CA" b="1" dirty="0"/>
            </a:p>
          </p:txBody>
        </p:sp>
        <p:sp>
          <p:nvSpPr>
            <p:cNvPr id="30" name="Oval 29">
              <a:extLst>
                <a:ext uri="{FF2B5EF4-FFF2-40B4-BE49-F238E27FC236}">
                  <a16:creationId xmlns:a16="http://schemas.microsoft.com/office/drawing/2014/main" id="{2C6A46FD-99D5-43E4-BDC2-AC13DCDB51CD}"/>
                </a:ext>
              </a:extLst>
            </p:cNvPr>
            <p:cNvSpPr/>
            <p:nvPr/>
          </p:nvSpPr>
          <p:spPr>
            <a:xfrm>
              <a:off x="7906706" y="716547"/>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TextBox 30">
              <a:extLst>
                <a:ext uri="{FF2B5EF4-FFF2-40B4-BE49-F238E27FC236}">
                  <a16:creationId xmlns:a16="http://schemas.microsoft.com/office/drawing/2014/main" id="{81130512-253D-48AC-ACC5-5CAF0325CEE4}"/>
                </a:ext>
              </a:extLst>
            </p:cNvPr>
            <p:cNvSpPr txBox="1"/>
            <p:nvPr/>
          </p:nvSpPr>
          <p:spPr>
            <a:xfrm>
              <a:off x="8025337" y="1056523"/>
              <a:ext cx="479618" cy="369332"/>
            </a:xfrm>
            <a:prstGeom prst="rect">
              <a:avLst/>
            </a:prstGeom>
            <a:noFill/>
            <a:ln>
              <a:solidFill>
                <a:schemeClr val="tx1"/>
              </a:solidFill>
            </a:ln>
          </p:spPr>
          <p:txBody>
            <a:bodyPr wrap="square" rtlCol="0">
              <a:spAutoFit/>
            </a:bodyPr>
            <a:lstStyle/>
            <a:p>
              <a:r>
                <a:rPr lang="en-US" b="1" dirty="0"/>
                <a:t>10.</a:t>
              </a:r>
              <a:endParaRPr lang="en-CA" b="1" dirty="0"/>
            </a:p>
          </p:txBody>
        </p:sp>
      </p:grpSp>
      <p:grpSp>
        <p:nvGrpSpPr>
          <p:cNvPr id="10" name="Group 9" descr="Screen capture of steps 11 to 13 to Edit SUA Name, as described in the following table.">
            <a:extLst>
              <a:ext uri="{FF2B5EF4-FFF2-40B4-BE49-F238E27FC236}">
                <a16:creationId xmlns:a16="http://schemas.microsoft.com/office/drawing/2014/main" id="{458DCC42-AE27-CE85-7FF0-B0419C2ADA1B}"/>
              </a:ext>
            </a:extLst>
          </p:cNvPr>
          <p:cNvGrpSpPr/>
          <p:nvPr/>
        </p:nvGrpSpPr>
        <p:grpSpPr>
          <a:xfrm>
            <a:off x="2748159" y="2503588"/>
            <a:ext cx="7305839" cy="2173250"/>
            <a:chOff x="2748159" y="2503588"/>
            <a:chExt cx="7305839" cy="2173250"/>
          </a:xfrm>
        </p:grpSpPr>
        <p:pic>
          <p:nvPicPr>
            <p:cNvPr id="33" name="Picture 32" descr="Graphical user interface, text&#10;&#10;Description automatically generated">
              <a:extLst>
                <a:ext uri="{FF2B5EF4-FFF2-40B4-BE49-F238E27FC236}">
                  <a16:creationId xmlns:a16="http://schemas.microsoft.com/office/drawing/2014/main" id="{D93C4FEB-3A7C-4A1B-9438-FFB648A29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757" y="2516317"/>
              <a:ext cx="7105672" cy="2160521"/>
            </a:xfrm>
            <a:prstGeom prst="rect">
              <a:avLst/>
            </a:prstGeom>
            <a:ln>
              <a:solidFill>
                <a:schemeClr val="tx1"/>
              </a:solidFill>
            </a:ln>
          </p:spPr>
        </p:pic>
        <p:sp>
          <p:nvSpPr>
            <p:cNvPr id="34" name="Oval 33">
              <a:extLst>
                <a:ext uri="{FF2B5EF4-FFF2-40B4-BE49-F238E27FC236}">
                  <a16:creationId xmlns:a16="http://schemas.microsoft.com/office/drawing/2014/main" id="{42ABFA9C-B93D-4CB3-B28D-A4724EA7FC65}"/>
                </a:ext>
              </a:extLst>
            </p:cNvPr>
            <p:cNvSpPr/>
            <p:nvPr/>
          </p:nvSpPr>
          <p:spPr>
            <a:xfrm>
              <a:off x="9400198" y="4106487"/>
              <a:ext cx="653800" cy="3069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Oval 34">
              <a:extLst>
                <a:ext uri="{FF2B5EF4-FFF2-40B4-BE49-F238E27FC236}">
                  <a16:creationId xmlns:a16="http://schemas.microsoft.com/office/drawing/2014/main" id="{4993A879-A722-4BD8-84C4-511B6EB165E8}"/>
                </a:ext>
              </a:extLst>
            </p:cNvPr>
            <p:cNvSpPr/>
            <p:nvPr/>
          </p:nvSpPr>
          <p:spPr>
            <a:xfrm>
              <a:off x="2748159" y="4106487"/>
              <a:ext cx="2269748" cy="3069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8" name="Connector: Elbow 37">
              <a:extLst>
                <a:ext uri="{FF2B5EF4-FFF2-40B4-BE49-F238E27FC236}">
                  <a16:creationId xmlns:a16="http://schemas.microsoft.com/office/drawing/2014/main" id="{B29170FB-A7C3-4B23-A86A-6E3E1328F10F}"/>
                </a:ext>
              </a:extLst>
            </p:cNvPr>
            <p:cNvCxnSpPr>
              <a:cxnSpLocks/>
            </p:cNvCxnSpPr>
            <p:nvPr/>
          </p:nvCxnSpPr>
          <p:spPr>
            <a:xfrm rot="5400000">
              <a:off x="4508260" y="2923026"/>
              <a:ext cx="1368913" cy="998009"/>
            </a:xfrm>
            <a:prstGeom prst="bentConnector3">
              <a:avLst>
                <a:gd name="adj1" fmla="val 9979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2BAF44A-2ECF-481D-B139-7AB85E6D104E}"/>
                </a:ext>
              </a:extLst>
            </p:cNvPr>
            <p:cNvSpPr txBox="1"/>
            <p:nvPr/>
          </p:nvSpPr>
          <p:spPr>
            <a:xfrm>
              <a:off x="4272310" y="3770002"/>
              <a:ext cx="479618" cy="369332"/>
            </a:xfrm>
            <a:prstGeom prst="rect">
              <a:avLst/>
            </a:prstGeom>
            <a:noFill/>
            <a:ln>
              <a:solidFill>
                <a:schemeClr val="tx1"/>
              </a:solidFill>
            </a:ln>
          </p:spPr>
          <p:txBody>
            <a:bodyPr wrap="square" rtlCol="0">
              <a:spAutoFit/>
            </a:bodyPr>
            <a:lstStyle/>
            <a:p>
              <a:r>
                <a:rPr lang="en-US" b="1" dirty="0"/>
                <a:t>11.</a:t>
              </a:r>
              <a:endParaRPr lang="en-CA" b="1" dirty="0"/>
            </a:p>
          </p:txBody>
        </p:sp>
        <p:sp>
          <p:nvSpPr>
            <p:cNvPr id="42" name="TextBox 41">
              <a:extLst>
                <a:ext uri="{FF2B5EF4-FFF2-40B4-BE49-F238E27FC236}">
                  <a16:creationId xmlns:a16="http://schemas.microsoft.com/office/drawing/2014/main" id="{DC80528C-DDE3-4BAF-9FD6-01324842E853}"/>
                </a:ext>
              </a:extLst>
            </p:cNvPr>
            <p:cNvSpPr txBox="1"/>
            <p:nvPr/>
          </p:nvSpPr>
          <p:spPr>
            <a:xfrm>
              <a:off x="9389285" y="3788218"/>
              <a:ext cx="479618" cy="369332"/>
            </a:xfrm>
            <a:prstGeom prst="rect">
              <a:avLst/>
            </a:prstGeom>
            <a:noFill/>
            <a:ln>
              <a:solidFill>
                <a:schemeClr val="tx1"/>
              </a:solidFill>
            </a:ln>
          </p:spPr>
          <p:txBody>
            <a:bodyPr wrap="square" rtlCol="0">
              <a:spAutoFit/>
            </a:bodyPr>
            <a:lstStyle/>
            <a:p>
              <a:r>
                <a:rPr lang="en-US" b="1" dirty="0"/>
                <a:t>12.</a:t>
              </a:r>
              <a:endParaRPr lang="en-CA" b="1" dirty="0"/>
            </a:p>
          </p:txBody>
        </p:sp>
        <p:sp>
          <p:nvSpPr>
            <p:cNvPr id="19" name="Oval 18">
              <a:extLst>
                <a:ext uri="{FF2B5EF4-FFF2-40B4-BE49-F238E27FC236}">
                  <a16:creationId xmlns:a16="http://schemas.microsoft.com/office/drawing/2014/main" id="{E51F2FF2-1AD1-4E51-BE6A-364B44C48198}"/>
                </a:ext>
              </a:extLst>
            </p:cNvPr>
            <p:cNvSpPr/>
            <p:nvPr/>
          </p:nvSpPr>
          <p:spPr>
            <a:xfrm>
              <a:off x="8499281" y="2503588"/>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DB73C93A-6431-4B4E-8F0D-99E3220C2C6E}"/>
                </a:ext>
              </a:extLst>
            </p:cNvPr>
            <p:cNvSpPr txBox="1"/>
            <p:nvPr/>
          </p:nvSpPr>
          <p:spPr>
            <a:xfrm>
              <a:off x="8699150" y="2824446"/>
              <a:ext cx="479618" cy="369332"/>
            </a:xfrm>
            <a:prstGeom prst="rect">
              <a:avLst/>
            </a:prstGeom>
            <a:noFill/>
            <a:ln>
              <a:solidFill>
                <a:schemeClr val="tx1"/>
              </a:solidFill>
            </a:ln>
          </p:spPr>
          <p:txBody>
            <a:bodyPr wrap="square" rtlCol="0">
              <a:spAutoFit/>
            </a:bodyPr>
            <a:lstStyle/>
            <a:p>
              <a:r>
                <a:rPr lang="en-US" b="1" dirty="0"/>
                <a:t>13.</a:t>
              </a:r>
              <a:endParaRPr lang="en-CA" b="1" dirty="0"/>
            </a:p>
          </p:txBody>
        </p:sp>
      </p:grpSp>
      <p:grpSp>
        <p:nvGrpSpPr>
          <p:cNvPr id="8" name="Group 7" descr="Screen capture of step 13 to Edit SUA Name, as described in the following table.">
            <a:extLst>
              <a:ext uri="{FF2B5EF4-FFF2-40B4-BE49-F238E27FC236}">
                <a16:creationId xmlns:a16="http://schemas.microsoft.com/office/drawing/2014/main" id="{DD7859C9-D908-0FFA-787A-6703A07151E1}"/>
              </a:ext>
            </a:extLst>
          </p:cNvPr>
          <p:cNvGrpSpPr/>
          <p:nvPr/>
        </p:nvGrpSpPr>
        <p:grpSpPr>
          <a:xfrm>
            <a:off x="2863195" y="4847911"/>
            <a:ext cx="7127233" cy="1244664"/>
            <a:chOff x="2863195" y="4847911"/>
            <a:chExt cx="7127233" cy="1244664"/>
          </a:xfrm>
        </p:grpSpPr>
        <p:pic>
          <p:nvPicPr>
            <p:cNvPr id="23" name="Picture 22" descr="Timeline&#10;&#10;Description automatically generated">
              <a:extLst>
                <a:ext uri="{FF2B5EF4-FFF2-40B4-BE49-F238E27FC236}">
                  <a16:creationId xmlns:a16="http://schemas.microsoft.com/office/drawing/2014/main" id="{8DCAFAA3-E197-4086-85B4-C08D3F923DE1}"/>
                </a:ext>
              </a:extLst>
            </p:cNvPr>
            <p:cNvPicPr>
              <a:picLocks noChangeAspect="1"/>
            </p:cNvPicPr>
            <p:nvPr/>
          </p:nvPicPr>
          <p:blipFill rotWithShape="1">
            <a:blip r:embed="rId5">
              <a:extLst>
                <a:ext uri="{28A0092B-C50C-407E-A947-70E740481C1C}">
                  <a14:useLocalDpi xmlns:a14="http://schemas.microsoft.com/office/drawing/2010/main" val="0"/>
                </a:ext>
              </a:extLst>
            </a:blip>
            <a:srcRect r="5685"/>
            <a:stretch/>
          </p:blipFill>
          <p:spPr>
            <a:xfrm>
              <a:off x="2863195" y="4847911"/>
              <a:ext cx="7127233" cy="1244664"/>
            </a:xfrm>
            <a:prstGeom prst="rect">
              <a:avLst/>
            </a:prstGeom>
            <a:ln>
              <a:solidFill>
                <a:schemeClr val="tx1"/>
              </a:solidFill>
            </a:ln>
          </p:spPr>
        </p:pic>
        <p:sp>
          <p:nvSpPr>
            <p:cNvPr id="24" name="Oval 23">
              <a:extLst>
                <a:ext uri="{FF2B5EF4-FFF2-40B4-BE49-F238E27FC236}">
                  <a16:creationId xmlns:a16="http://schemas.microsoft.com/office/drawing/2014/main" id="{52D7AB89-BF7C-4F44-AF5E-717B43781E1B}"/>
                </a:ext>
              </a:extLst>
            </p:cNvPr>
            <p:cNvSpPr/>
            <p:nvPr/>
          </p:nvSpPr>
          <p:spPr>
            <a:xfrm>
              <a:off x="8046898" y="5096198"/>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chemeClr val="tx1"/>
                </a:solidFill>
              </a:endParaRPr>
            </a:p>
          </p:txBody>
        </p:sp>
        <p:sp>
          <p:nvSpPr>
            <p:cNvPr id="25" name="TextBox 24">
              <a:extLst>
                <a:ext uri="{FF2B5EF4-FFF2-40B4-BE49-F238E27FC236}">
                  <a16:creationId xmlns:a16="http://schemas.microsoft.com/office/drawing/2014/main" id="{369DECD6-D41D-419D-911E-29EE7F59D42E}"/>
                </a:ext>
              </a:extLst>
            </p:cNvPr>
            <p:cNvSpPr txBox="1"/>
            <p:nvPr/>
          </p:nvSpPr>
          <p:spPr>
            <a:xfrm>
              <a:off x="8246767" y="5417056"/>
              <a:ext cx="479618" cy="369332"/>
            </a:xfrm>
            <a:prstGeom prst="rect">
              <a:avLst/>
            </a:prstGeom>
            <a:noFill/>
            <a:ln>
              <a:solidFill>
                <a:schemeClr val="tx1"/>
              </a:solidFill>
            </a:ln>
          </p:spPr>
          <p:txBody>
            <a:bodyPr wrap="square" rtlCol="0">
              <a:spAutoFit/>
            </a:bodyPr>
            <a:lstStyle/>
            <a:p>
              <a:pPr algn="l" rtl="0"/>
              <a:r>
                <a:rPr lang="fr-ca" b="1" i="0" u="none" baseline="0"/>
                <a:t>13.</a:t>
              </a:r>
              <a:endParaRPr lang="fr-ca" b="1" dirty="0"/>
            </a:p>
          </p:txBody>
        </p:sp>
      </p:grpSp>
      <p:graphicFrame>
        <p:nvGraphicFramePr>
          <p:cNvPr id="3" name="Table 2">
            <a:extLst>
              <a:ext uri="{FF2B5EF4-FFF2-40B4-BE49-F238E27FC236}">
                <a16:creationId xmlns:a16="http://schemas.microsoft.com/office/drawing/2014/main" id="{A87B3FD7-F956-4E63-B343-7DD384ACEAAD}"/>
              </a:ext>
            </a:extLst>
          </p:cNvPr>
          <p:cNvGraphicFramePr>
            <a:graphicFrameLocks noGrp="1"/>
          </p:cNvGraphicFramePr>
          <p:nvPr>
            <p:extLst>
              <p:ext uri="{D42A27DB-BD31-4B8C-83A1-F6EECF244321}">
                <p14:modId xmlns:p14="http://schemas.microsoft.com/office/powerpoint/2010/main" val="794504675"/>
              </p:ext>
            </p:extLst>
          </p:nvPr>
        </p:nvGraphicFramePr>
        <p:xfrm>
          <a:off x="10085460" y="489942"/>
          <a:ext cx="2075494" cy="4962553"/>
        </p:xfrm>
        <a:graphic>
          <a:graphicData uri="http://schemas.openxmlformats.org/drawingml/2006/table">
            <a:tbl>
              <a:tblPr firstRow="1">
                <a:tableStyleId>{5940675A-B579-460E-94D1-54222C63F5DA}</a:tableStyleId>
              </a:tblPr>
              <a:tblGrid>
                <a:gridCol w="2075494">
                  <a:extLst>
                    <a:ext uri="{9D8B030D-6E8A-4147-A177-3AD203B41FA5}">
                      <a16:colId xmlns:a16="http://schemas.microsoft.com/office/drawing/2014/main" val="3111706274"/>
                    </a:ext>
                  </a:extLst>
                </a:gridCol>
              </a:tblGrid>
              <a:tr h="1726105">
                <a:tc>
                  <a:txBody>
                    <a:bodyPr/>
                    <a:lstStyle/>
                    <a:p>
                      <a:pPr algn="l" fontAlgn="b"/>
                      <a:r>
                        <a:rPr lang="en-CA" sz="1400" u="none" strike="noStrike" dirty="0">
                          <a:effectLst/>
                        </a:rPr>
                        <a:t>8. Double check that the Program/Division record is the name that is expected/desired, if not, please select the Organization Path highlighted as part of this step, 8, and proceed further.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7880651"/>
                  </a:ext>
                </a:extLst>
              </a:tr>
              <a:tr h="863053">
                <a:tc>
                  <a:txBody>
                    <a:bodyPr/>
                    <a:lstStyle/>
                    <a:p>
                      <a:pPr algn="l" fontAlgn="b"/>
                      <a:r>
                        <a:rPr lang="en-CA" sz="1400" u="none" strike="noStrike" dirty="0">
                          <a:effectLst/>
                        </a:rPr>
                        <a:t>9. Division/Program form will open, prior to step. Navigate to the Division form, select 'Revise' link</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8747531"/>
                  </a:ext>
                </a:extLst>
              </a:tr>
              <a:tr h="431526">
                <a:tc>
                  <a:txBody>
                    <a:bodyPr/>
                    <a:lstStyle/>
                    <a:p>
                      <a:pPr algn="l" fontAlgn="b"/>
                      <a:r>
                        <a:rPr lang="en-CA" sz="1400" u="none" strike="noStrike" dirty="0">
                          <a:effectLst/>
                        </a:rPr>
                        <a:t>10. Select 'Systems' menu option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667291"/>
                  </a:ext>
                </a:extLst>
              </a:tr>
              <a:tr h="647290">
                <a:tc>
                  <a:txBody>
                    <a:bodyPr/>
                    <a:lstStyle/>
                    <a:p>
                      <a:pPr algn="l" fontAlgn="b"/>
                      <a:r>
                        <a:rPr lang="en-CA" sz="1400" u="none" strike="noStrike" dirty="0">
                          <a:effectLst/>
                        </a:rPr>
                        <a:t>11. Navigate to 'Associated Space Level Occupancy Allocation' section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1295547"/>
                  </a:ext>
                </a:extLst>
              </a:tr>
              <a:tr h="431526">
                <a:tc>
                  <a:txBody>
                    <a:bodyPr/>
                    <a:lstStyle/>
                    <a:p>
                      <a:pPr algn="l" fontAlgn="b"/>
                      <a:r>
                        <a:rPr lang="en-CA" sz="1400" u="none" strike="noStrike" dirty="0">
                          <a:effectLst/>
                        </a:rPr>
                        <a:t>12. Select 'Refresh Org Name' link</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1079503"/>
                  </a:ext>
                </a:extLst>
              </a:tr>
              <a:tr h="863053">
                <a:tc>
                  <a:txBody>
                    <a:bodyPr/>
                    <a:lstStyle/>
                    <a:p>
                      <a:pPr algn="l" fontAlgn="b"/>
                      <a:r>
                        <a:rPr lang="en-CA" sz="1400" u="none" strike="noStrike" dirty="0">
                          <a:effectLst/>
                        </a:rPr>
                        <a:t>13. Select 'Activate' and record's status will remain in 'Review in Progress' until it is approved by EDU.</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5064978"/>
                  </a:ext>
                </a:extLst>
              </a:tr>
            </a:tbl>
          </a:graphicData>
        </a:graphic>
      </p:graphicFrame>
      <p:sp>
        <p:nvSpPr>
          <p:cNvPr id="28" name="Slide Number Placeholder 7">
            <a:extLst>
              <a:ext uri="{FF2B5EF4-FFF2-40B4-BE49-F238E27FC236}">
                <a16:creationId xmlns:a16="http://schemas.microsoft.com/office/drawing/2014/main" id="{EFCEF3F3-98A4-41DD-8051-F747F4871628}"/>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4</a:t>
            </a:fld>
            <a:endParaRPr lang="en-US" dirty="0">
              <a:solidFill>
                <a:schemeClr val="tx1"/>
              </a:solidFill>
            </a:endParaRPr>
          </a:p>
        </p:txBody>
      </p:sp>
      <p:sp>
        <p:nvSpPr>
          <p:cNvPr id="6" name="Slide Number Placeholder 5">
            <a:extLst>
              <a:ext uri="{FF2B5EF4-FFF2-40B4-BE49-F238E27FC236}">
                <a16:creationId xmlns:a16="http://schemas.microsoft.com/office/drawing/2014/main" id="{444B8CAC-BCA4-41C2-9DE2-0A73DC9122FB}"/>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4</a:t>
            </a:fld>
            <a:endParaRPr lang="en-CA" dirty="0"/>
          </a:p>
        </p:txBody>
      </p:sp>
    </p:spTree>
    <p:extLst>
      <p:ext uri="{BB962C8B-B14F-4D97-AF65-F5344CB8AC3E}">
        <p14:creationId xmlns:p14="http://schemas.microsoft.com/office/powerpoint/2010/main" val="93170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71AE50F-E79F-47F6-92F5-56EBE3D0E655}"/>
              </a:ext>
            </a:extLst>
          </p:cNvPr>
          <p:cNvSpPr txBox="1">
            <a:spLocks noGrp="1"/>
          </p:cNvSpPr>
          <p:nvPr>
            <p:ph type="title" idx="4294967295"/>
          </p:nvPr>
        </p:nvSpPr>
        <p:spPr>
          <a:xfrm>
            <a:off x="0" y="0"/>
            <a:ext cx="1968359"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Name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6" descr="Screen capture of steps 14 and 15 to Edit SUA Name, as described in the following table.">
            <a:extLst>
              <a:ext uri="{FF2B5EF4-FFF2-40B4-BE49-F238E27FC236}">
                <a16:creationId xmlns:a16="http://schemas.microsoft.com/office/drawing/2014/main" id="{D8A3E717-66AD-8486-1193-51554F81062A}"/>
              </a:ext>
            </a:extLst>
          </p:cNvPr>
          <p:cNvGrpSpPr/>
          <p:nvPr/>
        </p:nvGrpSpPr>
        <p:grpSpPr>
          <a:xfrm>
            <a:off x="118939" y="1200691"/>
            <a:ext cx="7083008" cy="2326762"/>
            <a:chOff x="118939" y="1200691"/>
            <a:chExt cx="7083008" cy="2326762"/>
          </a:xfrm>
        </p:grpSpPr>
        <p:pic>
          <p:nvPicPr>
            <p:cNvPr id="4" name="Picture 3" descr="Graphical user interface, text, application, email&#10;&#10;Description automatically generated">
              <a:extLst>
                <a:ext uri="{FF2B5EF4-FFF2-40B4-BE49-F238E27FC236}">
                  <a16:creationId xmlns:a16="http://schemas.microsoft.com/office/drawing/2014/main" id="{A8EED9C7-49B4-4084-A521-051B8716B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39" y="1200691"/>
              <a:ext cx="7083008" cy="2326762"/>
            </a:xfrm>
            <a:prstGeom prst="rect">
              <a:avLst/>
            </a:prstGeom>
            <a:ln>
              <a:solidFill>
                <a:schemeClr val="tx1"/>
              </a:solidFill>
            </a:ln>
          </p:spPr>
        </p:pic>
        <p:sp>
          <p:nvSpPr>
            <p:cNvPr id="6" name="TextBox 5">
              <a:extLst>
                <a:ext uri="{FF2B5EF4-FFF2-40B4-BE49-F238E27FC236}">
                  <a16:creationId xmlns:a16="http://schemas.microsoft.com/office/drawing/2014/main" id="{646443DF-E9DF-45EE-90C0-86945484AFCA}"/>
                </a:ext>
              </a:extLst>
            </p:cNvPr>
            <p:cNvSpPr txBox="1"/>
            <p:nvPr/>
          </p:nvSpPr>
          <p:spPr>
            <a:xfrm>
              <a:off x="5573511" y="1892414"/>
              <a:ext cx="553530" cy="369332"/>
            </a:xfrm>
            <a:prstGeom prst="rect">
              <a:avLst/>
            </a:prstGeom>
            <a:noFill/>
            <a:ln>
              <a:solidFill>
                <a:schemeClr val="tx1"/>
              </a:solidFill>
            </a:ln>
          </p:spPr>
          <p:txBody>
            <a:bodyPr wrap="square" rtlCol="0">
              <a:spAutoFit/>
            </a:bodyPr>
            <a:lstStyle/>
            <a:p>
              <a:r>
                <a:rPr lang="en-US" b="1" dirty="0"/>
                <a:t>14.</a:t>
              </a:r>
              <a:endParaRPr lang="en-CA" b="1" dirty="0"/>
            </a:p>
          </p:txBody>
        </p:sp>
        <p:pic>
          <p:nvPicPr>
            <p:cNvPr id="8" name="Picture 7">
              <a:extLst>
                <a:ext uri="{FF2B5EF4-FFF2-40B4-BE49-F238E27FC236}">
                  <a16:creationId xmlns:a16="http://schemas.microsoft.com/office/drawing/2014/main" id="{D86563C3-3135-4ECC-84C6-AA215DAA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642" y="1539055"/>
              <a:ext cx="2353305" cy="328524"/>
            </a:xfrm>
            <a:prstGeom prst="rect">
              <a:avLst/>
            </a:prstGeom>
            <a:ln>
              <a:noFill/>
            </a:ln>
          </p:spPr>
        </p:pic>
        <p:sp>
          <p:nvSpPr>
            <p:cNvPr id="9" name="Oval 8">
              <a:extLst>
                <a:ext uri="{FF2B5EF4-FFF2-40B4-BE49-F238E27FC236}">
                  <a16:creationId xmlns:a16="http://schemas.microsoft.com/office/drawing/2014/main" id="{57961692-6CEB-4F2E-B44D-FBCC94AC5C03}"/>
                </a:ext>
              </a:extLst>
            </p:cNvPr>
            <p:cNvSpPr/>
            <p:nvPr/>
          </p:nvSpPr>
          <p:spPr>
            <a:xfrm>
              <a:off x="4976553" y="1514220"/>
              <a:ext cx="397973" cy="3285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Oval 4">
              <a:extLst>
                <a:ext uri="{FF2B5EF4-FFF2-40B4-BE49-F238E27FC236}">
                  <a16:creationId xmlns:a16="http://schemas.microsoft.com/office/drawing/2014/main" id="{D8BD44A5-3B09-4796-BA40-37F4101850D2}"/>
                </a:ext>
              </a:extLst>
            </p:cNvPr>
            <p:cNvSpPr/>
            <p:nvPr/>
          </p:nvSpPr>
          <p:spPr>
            <a:xfrm>
              <a:off x="5374525" y="1514219"/>
              <a:ext cx="397973" cy="3285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extBox 10">
              <a:extLst>
                <a:ext uri="{FF2B5EF4-FFF2-40B4-BE49-F238E27FC236}">
                  <a16:creationId xmlns:a16="http://schemas.microsoft.com/office/drawing/2014/main" id="{A9EE446D-A16F-4002-A31F-E513CDFB71E7}"/>
                </a:ext>
              </a:extLst>
            </p:cNvPr>
            <p:cNvSpPr txBox="1"/>
            <p:nvPr/>
          </p:nvSpPr>
          <p:spPr>
            <a:xfrm>
              <a:off x="4848189" y="1895900"/>
              <a:ext cx="553529" cy="369332"/>
            </a:xfrm>
            <a:prstGeom prst="rect">
              <a:avLst/>
            </a:prstGeom>
            <a:noFill/>
            <a:ln>
              <a:solidFill>
                <a:schemeClr val="tx1"/>
              </a:solidFill>
            </a:ln>
          </p:spPr>
          <p:txBody>
            <a:bodyPr wrap="square" rtlCol="0">
              <a:spAutoFit/>
            </a:bodyPr>
            <a:lstStyle/>
            <a:p>
              <a:r>
                <a:rPr lang="en-US" b="1" dirty="0"/>
                <a:t>15.</a:t>
              </a:r>
              <a:endParaRPr lang="en-CA" b="1" dirty="0"/>
            </a:p>
          </p:txBody>
        </p:sp>
      </p:grpSp>
      <p:graphicFrame>
        <p:nvGraphicFramePr>
          <p:cNvPr id="2" name="Table 1">
            <a:extLst>
              <a:ext uri="{FF2B5EF4-FFF2-40B4-BE49-F238E27FC236}">
                <a16:creationId xmlns:a16="http://schemas.microsoft.com/office/drawing/2014/main" id="{6C593DBA-9667-4AEE-B9F9-13A9EA107C6D}"/>
              </a:ext>
            </a:extLst>
          </p:cNvPr>
          <p:cNvGraphicFramePr>
            <a:graphicFrameLocks noGrp="1"/>
          </p:cNvGraphicFramePr>
          <p:nvPr>
            <p:extLst>
              <p:ext uri="{D42A27DB-BD31-4B8C-83A1-F6EECF244321}">
                <p14:modId xmlns:p14="http://schemas.microsoft.com/office/powerpoint/2010/main" val="1923241923"/>
              </p:ext>
            </p:extLst>
          </p:nvPr>
        </p:nvGraphicFramePr>
        <p:xfrm>
          <a:off x="7373740" y="1200691"/>
          <a:ext cx="4546898" cy="2326761"/>
        </p:xfrm>
        <a:graphic>
          <a:graphicData uri="http://schemas.openxmlformats.org/drawingml/2006/table">
            <a:tbl>
              <a:tblPr firstRow="1">
                <a:tableStyleId>{5940675A-B579-460E-94D1-54222C63F5DA}</a:tableStyleId>
              </a:tblPr>
              <a:tblGrid>
                <a:gridCol w="4546898">
                  <a:extLst>
                    <a:ext uri="{9D8B030D-6E8A-4147-A177-3AD203B41FA5}">
                      <a16:colId xmlns:a16="http://schemas.microsoft.com/office/drawing/2014/main" val="2797902885"/>
                    </a:ext>
                  </a:extLst>
                </a:gridCol>
              </a:tblGrid>
              <a:tr h="993830">
                <a:tc>
                  <a:txBody>
                    <a:bodyPr/>
                    <a:lstStyle/>
                    <a:p>
                      <a:pPr algn="l" fontAlgn="b"/>
                      <a:r>
                        <a:rPr lang="en-CA" sz="1400" u="none" strike="noStrike" dirty="0">
                          <a:effectLst/>
                        </a:rPr>
                        <a:t>Return to previously open SUA form, proceed to step 14, if no other edits on the SUA form are needed (such as Expiration Date, Panel; Commencement Date; Lowest/Highest Grade or if Program/Division has moved:</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67074"/>
                  </a:ext>
                </a:extLst>
              </a:tr>
              <a:tr h="339101">
                <a:tc>
                  <a:txBody>
                    <a:bodyPr/>
                    <a:lstStyle/>
                    <a:p>
                      <a:pPr algn="l" fontAlgn="b"/>
                      <a:r>
                        <a:rPr lang="en-CA" sz="1400" u="none" strike="noStrike" dirty="0">
                          <a:effectLst/>
                        </a:rPr>
                        <a:t>14. Select 'Save on the previously open SUA form</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480900"/>
                  </a:ext>
                </a:extLst>
              </a:tr>
              <a:tr h="993830">
                <a:tc>
                  <a:txBody>
                    <a:bodyPr/>
                    <a:lstStyle/>
                    <a:p>
                      <a:pPr algn="l" fontAlgn="b"/>
                      <a:r>
                        <a:rPr lang="en-CA" sz="1400" u="none" strike="noStrike" dirty="0">
                          <a:effectLst/>
                        </a:rPr>
                        <a:t>15. Select 'Issue'. SUA form will close and will be sent for approval. Following the approval, the status will change from ‘Review in Progress’ to ‘Active’. The submitting user will receive a notification of the approval.</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928768"/>
                  </a:ext>
                </a:extLst>
              </a:tr>
            </a:tbl>
          </a:graphicData>
        </a:graphic>
      </p:graphicFrame>
      <p:sp>
        <p:nvSpPr>
          <p:cNvPr id="3" name="Slide Number Placeholder 2">
            <a:extLst>
              <a:ext uri="{FF2B5EF4-FFF2-40B4-BE49-F238E27FC236}">
                <a16:creationId xmlns:a16="http://schemas.microsoft.com/office/drawing/2014/main" id="{9F36C838-9AFD-4EE5-B229-7EF1C06D909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5</a:t>
            </a:fld>
            <a:endParaRPr lang="en-CA" dirty="0"/>
          </a:p>
        </p:txBody>
      </p:sp>
      <p:sp>
        <p:nvSpPr>
          <p:cNvPr id="14" name="Slide Number Placeholder 7">
            <a:extLst>
              <a:ext uri="{FF2B5EF4-FFF2-40B4-BE49-F238E27FC236}">
                <a16:creationId xmlns:a16="http://schemas.microsoft.com/office/drawing/2014/main" id="{66A78002-2361-4843-AE4C-37AA9355ADB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52799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E5DA47D6-A0BA-4C60-B6DB-6BF2797FA835}"/>
              </a:ext>
            </a:extLst>
          </p:cNvPr>
          <p:cNvSpPr txBox="1">
            <a:spLocks noGrp="1"/>
          </p:cNvSpPr>
          <p:nvPr>
            <p:ph type="title" idx="4294967295"/>
          </p:nvPr>
        </p:nvSpPr>
        <p:spPr>
          <a:xfrm>
            <a:off x="19948" y="11053"/>
            <a:ext cx="2858924" cy="400110"/>
          </a:xfrm>
          <a:prstGeom prst="rect">
            <a:avLst/>
          </a:prstGeom>
          <a:noFill/>
          <a:ln>
            <a:solidFill>
              <a:schemeClr val="tx1"/>
            </a:solid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Expiration Date</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s 1 and 2 to Edit SUA Expiration Date, as described in the following table.">
            <a:extLst>
              <a:ext uri="{FF2B5EF4-FFF2-40B4-BE49-F238E27FC236}">
                <a16:creationId xmlns:a16="http://schemas.microsoft.com/office/drawing/2014/main" id="{2756A09E-FA02-9898-5BDA-43DA00FE141C}"/>
              </a:ext>
            </a:extLst>
          </p:cNvPr>
          <p:cNvGrpSpPr/>
          <p:nvPr/>
        </p:nvGrpSpPr>
        <p:grpSpPr>
          <a:xfrm>
            <a:off x="0" y="471302"/>
            <a:ext cx="3062549" cy="3853048"/>
            <a:chOff x="0" y="471302"/>
            <a:chExt cx="3062549" cy="3853048"/>
          </a:xfrm>
        </p:grpSpPr>
        <p:pic>
          <p:nvPicPr>
            <p:cNvPr id="5" name="Picture 4" descr="Graphical user interface, text, application&#10;&#10;Description automatically generated">
              <a:extLst>
                <a:ext uri="{FF2B5EF4-FFF2-40B4-BE49-F238E27FC236}">
                  <a16:creationId xmlns:a16="http://schemas.microsoft.com/office/drawing/2014/main" id="{5F7D851E-A0DD-4B62-AD93-5401D5F95938}"/>
                </a:ext>
              </a:extLst>
            </p:cNvPr>
            <p:cNvPicPr>
              <a:picLocks noChangeAspect="1"/>
            </p:cNvPicPr>
            <p:nvPr/>
          </p:nvPicPr>
          <p:blipFill rotWithShape="1">
            <a:blip r:embed="rId2">
              <a:extLst>
                <a:ext uri="{28A0092B-C50C-407E-A947-70E740481C1C}">
                  <a14:useLocalDpi xmlns:a14="http://schemas.microsoft.com/office/drawing/2010/main" val="0"/>
                </a:ext>
              </a:extLst>
            </a:blip>
            <a:srcRect t="6786" r="12310" b="22022"/>
            <a:stretch/>
          </p:blipFill>
          <p:spPr>
            <a:xfrm>
              <a:off x="97604" y="581025"/>
              <a:ext cx="2964945" cy="3743325"/>
            </a:xfrm>
            <a:prstGeom prst="rect">
              <a:avLst/>
            </a:prstGeom>
            <a:ln>
              <a:solidFill>
                <a:schemeClr val="tx1"/>
              </a:solidFill>
            </a:ln>
          </p:spPr>
        </p:pic>
        <p:sp>
          <p:nvSpPr>
            <p:cNvPr id="6" name="Oval 5">
              <a:extLst>
                <a:ext uri="{FF2B5EF4-FFF2-40B4-BE49-F238E27FC236}">
                  <a16:creationId xmlns:a16="http://schemas.microsoft.com/office/drawing/2014/main" id="{AF7ED5BD-3E01-4CF2-9EC8-8C8324C20218}"/>
                </a:ext>
              </a:extLst>
            </p:cNvPr>
            <p:cNvSpPr/>
            <p:nvPr/>
          </p:nvSpPr>
          <p:spPr>
            <a:xfrm>
              <a:off x="617300" y="3739365"/>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A2F02CDB-4CEB-44A3-A5DF-0DD322389E1D}"/>
                </a:ext>
              </a:extLst>
            </p:cNvPr>
            <p:cNvSpPr txBox="1"/>
            <p:nvPr/>
          </p:nvSpPr>
          <p:spPr>
            <a:xfrm>
              <a:off x="387198" y="3508734"/>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1928D42-EACD-4EDB-A434-17426D5D27DA}"/>
                </a:ext>
              </a:extLst>
            </p:cNvPr>
            <p:cNvSpPr/>
            <p:nvPr/>
          </p:nvSpPr>
          <p:spPr>
            <a:xfrm>
              <a:off x="0" y="661102"/>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58C04A0E-64A5-49D5-8C4D-44324FA53328}"/>
                </a:ext>
              </a:extLst>
            </p:cNvPr>
            <p:cNvSpPr txBox="1"/>
            <p:nvPr/>
          </p:nvSpPr>
          <p:spPr>
            <a:xfrm>
              <a:off x="768295" y="471302"/>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15" name="Group 14" descr="Screen capture of steps 3 to 5 to Edit SUA Expiration Date, as described in the following table.">
            <a:extLst>
              <a:ext uri="{FF2B5EF4-FFF2-40B4-BE49-F238E27FC236}">
                <a16:creationId xmlns:a16="http://schemas.microsoft.com/office/drawing/2014/main" id="{B43A96F2-5514-0286-44CB-01D417347A39}"/>
              </a:ext>
            </a:extLst>
          </p:cNvPr>
          <p:cNvGrpSpPr/>
          <p:nvPr/>
        </p:nvGrpSpPr>
        <p:grpSpPr>
          <a:xfrm>
            <a:off x="3160153" y="581025"/>
            <a:ext cx="8934241" cy="3738732"/>
            <a:chOff x="3160153" y="581025"/>
            <a:chExt cx="8934241" cy="3738732"/>
          </a:xfrm>
        </p:grpSpPr>
        <p:pic>
          <p:nvPicPr>
            <p:cNvPr id="10" name="Picture 9" descr="Graphical user interface&#10;&#10;Description automatically generated">
              <a:extLst>
                <a:ext uri="{FF2B5EF4-FFF2-40B4-BE49-F238E27FC236}">
                  <a16:creationId xmlns:a16="http://schemas.microsoft.com/office/drawing/2014/main" id="{5FD7CDFE-D127-4E97-B420-C20711795E2B}"/>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5246" b="6354"/>
            <a:stretch/>
          </p:blipFill>
          <p:spPr>
            <a:xfrm>
              <a:off x="3160153" y="581025"/>
              <a:ext cx="8934241" cy="3738732"/>
            </a:xfrm>
            <a:prstGeom prst="rect">
              <a:avLst/>
            </a:prstGeom>
            <a:ln>
              <a:solidFill>
                <a:schemeClr val="tx1"/>
              </a:solidFill>
            </a:ln>
          </p:spPr>
        </p:pic>
        <p:sp>
          <p:nvSpPr>
            <p:cNvPr id="11" name="Oval 10">
              <a:extLst>
                <a:ext uri="{FF2B5EF4-FFF2-40B4-BE49-F238E27FC236}">
                  <a16:creationId xmlns:a16="http://schemas.microsoft.com/office/drawing/2014/main" id="{968C16A0-36CC-4411-9E3C-CB5351EA9945}"/>
                </a:ext>
              </a:extLst>
            </p:cNvPr>
            <p:cNvSpPr/>
            <p:nvPr/>
          </p:nvSpPr>
          <p:spPr>
            <a:xfrm>
              <a:off x="11250200" y="1467064"/>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Oval 11">
              <a:extLst>
                <a:ext uri="{FF2B5EF4-FFF2-40B4-BE49-F238E27FC236}">
                  <a16:creationId xmlns:a16="http://schemas.microsoft.com/office/drawing/2014/main" id="{890C1FEB-46D5-468F-86D5-B8F3FC5B5722}"/>
                </a:ext>
              </a:extLst>
            </p:cNvPr>
            <p:cNvSpPr/>
            <p:nvPr/>
          </p:nvSpPr>
          <p:spPr>
            <a:xfrm>
              <a:off x="5251806" y="2050979"/>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TextBox 12">
              <a:extLst>
                <a:ext uri="{FF2B5EF4-FFF2-40B4-BE49-F238E27FC236}">
                  <a16:creationId xmlns:a16="http://schemas.microsoft.com/office/drawing/2014/main" id="{E485D651-DDA5-4162-8620-CFE5FEC32589}"/>
                </a:ext>
              </a:extLst>
            </p:cNvPr>
            <p:cNvSpPr txBox="1"/>
            <p:nvPr/>
          </p:nvSpPr>
          <p:spPr>
            <a:xfrm>
              <a:off x="5773532" y="1634022"/>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14" name="TextBox 13">
              <a:extLst>
                <a:ext uri="{FF2B5EF4-FFF2-40B4-BE49-F238E27FC236}">
                  <a16:creationId xmlns:a16="http://schemas.microsoft.com/office/drawing/2014/main" id="{FFFC84AE-BB25-4C41-9EA6-3E5AAA0D93AD}"/>
                </a:ext>
              </a:extLst>
            </p:cNvPr>
            <p:cNvSpPr txBox="1"/>
            <p:nvPr/>
          </p:nvSpPr>
          <p:spPr>
            <a:xfrm>
              <a:off x="11152596" y="1097732"/>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17" name="Oval 16">
              <a:extLst>
                <a:ext uri="{FF2B5EF4-FFF2-40B4-BE49-F238E27FC236}">
                  <a16:creationId xmlns:a16="http://schemas.microsoft.com/office/drawing/2014/main" id="{33676823-A5B8-454E-B3F4-9B78943C1FBB}"/>
                </a:ext>
              </a:extLst>
            </p:cNvPr>
            <p:cNvSpPr/>
            <p:nvPr/>
          </p:nvSpPr>
          <p:spPr>
            <a:xfrm>
              <a:off x="5101114" y="2648540"/>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extBox 18">
              <a:extLst>
                <a:ext uri="{FF2B5EF4-FFF2-40B4-BE49-F238E27FC236}">
                  <a16:creationId xmlns:a16="http://schemas.microsoft.com/office/drawing/2014/main" id="{EC679005-C02C-4F86-9255-DDB249D9A436}"/>
                </a:ext>
              </a:extLst>
            </p:cNvPr>
            <p:cNvSpPr txBox="1"/>
            <p:nvPr/>
          </p:nvSpPr>
          <p:spPr>
            <a:xfrm>
              <a:off x="4681364" y="2605895"/>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pSp>
        <p:nvGrpSpPr>
          <p:cNvPr id="16" name="Group 15" descr="Two screen captures of steps 6 to 9 to Edit SUA Expiration Date, as described in the following table.">
            <a:extLst>
              <a:ext uri="{FF2B5EF4-FFF2-40B4-BE49-F238E27FC236}">
                <a16:creationId xmlns:a16="http://schemas.microsoft.com/office/drawing/2014/main" id="{604648F4-147E-7F97-B98E-DDC6C5297FA5}"/>
              </a:ext>
            </a:extLst>
          </p:cNvPr>
          <p:cNvGrpSpPr/>
          <p:nvPr/>
        </p:nvGrpSpPr>
        <p:grpSpPr>
          <a:xfrm>
            <a:off x="97602" y="4471240"/>
            <a:ext cx="7074227" cy="2026811"/>
            <a:chOff x="97602" y="4471240"/>
            <a:chExt cx="7074227" cy="2026811"/>
          </a:xfrm>
        </p:grpSpPr>
        <p:pic>
          <p:nvPicPr>
            <p:cNvPr id="4" name="Picture 3" descr="Graphical user interface, text, application, email&#10;&#10;Description automatically generated">
              <a:extLst>
                <a:ext uri="{FF2B5EF4-FFF2-40B4-BE49-F238E27FC236}">
                  <a16:creationId xmlns:a16="http://schemas.microsoft.com/office/drawing/2014/main" id="{3E79C571-CB35-408F-A62D-6D094074F3C7}"/>
                </a:ext>
              </a:extLst>
            </p:cNvPr>
            <p:cNvPicPr>
              <a:picLocks noChangeAspect="1"/>
            </p:cNvPicPr>
            <p:nvPr/>
          </p:nvPicPr>
          <p:blipFill rotWithShape="1">
            <a:blip r:embed="rId4">
              <a:extLst>
                <a:ext uri="{28A0092B-C50C-407E-A947-70E740481C1C}">
                  <a14:useLocalDpi xmlns:a14="http://schemas.microsoft.com/office/drawing/2010/main" val="0"/>
                </a:ext>
              </a:extLst>
            </a:blip>
            <a:srcRect b="60108"/>
            <a:stretch/>
          </p:blipFill>
          <p:spPr>
            <a:xfrm>
              <a:off x="97604" y="4471240"/>
              <a:ext cx="7074225" cy="928205"/>
            </a:xfrm>
            <a:prstGeom prst="rect">
              <a:avLst/>
            </a:prstGeom>
            <a:ln>
              <a:solidFill>
                <a:schemeClr val="tx1"/>
              </a:solidFill>
            </a:ln>
          </p:spPr>
        </p:pic>
        <p:sp>
          <p:nvSpPr>
            <p:cNvPr id="20" name="Oval 19">
              <a:extLst>
                <a:ext uri="{FF2B5EF4-FFF2-40B4-BE49-F238E27FC236}">
                  <a16:creationId xmlns:a16="http://schemas.microsoft.com/office/drawing/2014/main" id="{3ADC78AC-1946-4AAF-A6C8-A9D8254AC795}"/>
                </a:ext>
              </a:extLst>
            </p:cNvPr>
            <p:cNvSpPr/>
            <p:nvPr/>
          </p:nvSpPr>
          <p:spPr>
            <a:xfrm>
              <a:off x="5708486" y="4806853"/>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6" name="Picture 25" descr="Graphical user interface, application, Word&#10;&#10;Description automatically generated">
              <a:extLst>
                <a:ext uri="{FF2B5EF4-FFF2-40B4-BE49-F238E27FC236}">
                  <a16:creationId xmlns:a16="http://schemas.microsoft.com/office/drawing/2014/main" id="{65301513-0F91-4935-8E7E-4217C2BB0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04" y="5399445"/>
              <a:ext cx="7074224" cy="1098606"/>
            </a:xfrm>
            <a:prstGeom prst="rect">
              <a:avLst/>
            </a:prstGeom>
            <a:ln>
              <a:solidFill>
                <a:schemeClr val="tx1"/>
              </a:solidFill>
            </a:ln>
          </p:spPr>
        </p:pic>
        <p:sp>
          <p:nvSpPr>
            <p:cNvPr id="23" name="Oval 22">
              <a:extLst>
                <a:ext uri="{FF2B5EF4-FFF2-40B4-BE49-F238E27FC236}">
                  <a16:creationId xmlns:a16="http://schemas.microsoft.com/office/drawing/2014/main" id="{34459E35-DDF1-4847-8FF6-C3074F9DCF75}"/>
                </a:ext>
              </a:extLst>
            </p:cNvPr>
            <p:cNvSpPr/>
            <p:nvPr/>
          </p:nvSpPr>
          <p:spPr>
            <a:xfrm>
              <a:off x="97602" y="5399446"/>
              <a:ext cx="1347857"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Oval 27">
              <a:extLst>
                <a:ext uri="{FF2B5EF4-FFF2-40B4-BE49-F238E27FC236}">
                  <a16:creationId xmlns:a16="http://schemas.microsoft.com/office/drawing/2014/main" id="{D72F241C-FBEA-408D-90D6-895E550DA3DE}"/>
                </a:ext>
              </a:extLst>
            </p:cNvPr>
            <p:cNvSpPr/>
            <p:nvPr/>
          </p:nvSpPr>
          <p:spPr>
            <a:xfrm>
              <a:off x="5426541" y="5569307"/>
              <a:ext cx="1529886"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TextBox 29">
              <a:extLst>
                <a:ext uri="{FF2B5EF4-FFF2-40B4-BE49-F238E27FC236}">
                  <a16:creationId xmlns:a16="http://schemas.microsoft.com/office/drawing/2014/main" id="{3835650E-CA62-48C9-9F41-2687740B47E1}"/>
                </a:ext>
              </a:extLst>
            </p:cNvPr>
            <p:cNvSpPr txBox="1"/>
            <p:nvPr/>
          </p:nvSpPr>
          <p:spPr>
            <a:xfrm>
              <a:off x="5607477" y="5958318"/>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24" name="TextBox 23">
              <a:extLst>
                <a:ext uri="{FF2B5EF4-FFF2-40B4-BE49-F238E27FC236}">
                  <a16:creationId xmlns:a16="http://schemas.microsoft.com/office/drawing/2014/main" id="{E44B6791-B6C0-4FD0-9407-420E6407A6FE}"/>
                </a:ext>
              </a:extLst>
            </p:cNvPr>
            <p:cNvSpPr txBox="1"/>
            <p:nvPr/>
          </p:nvSpPr>
          <p:spPr>
            <a:xfrm>
              <a:off x="1534987" y="5369352"/>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27" name="TextBox 26">
              <a:extLst>
                <a:ext uri="{FF2B5EF4-FFF2-40B4-BE49-F238E27FC236}">
                  <a16:creationId xmlns:a16="http://schemas.microsoft.com/office/drawing/2014/main" id="{3FE65FD3-8B07-4DCD-A49A-888F87482BAC}"/>
                </a:ext>
              </a:extLst>
            </p:cNvPr>
            <p:cNvSpPr txBox="1"/>
            <p:nvPr/>
          </p:nvSpPr>
          <p:spPr>
            <a:xfrm>
              <a:off x="5077382" y="4779984"/>
              <a:ext cx="603395" cy="276999"/>
            </a:xfrm>
            <a:prstGeom prst="rect">
              <a:avLst/>
            </a:prstGeom>
            <a:solidFill>
              <a:schemeClr val="bg1"/>
            </a:solidFill>
            <a:ln>
              <a:noFill/>
            </a:ln>
          </p:spPr>
          <p:txBody>
            <a:bodyPr wrap="square" rtlCol="0">
              <a:spAutoFit/>
            </a:bodyPr>
            <a:lstStyle/>
            <a:p>
              <a:r>
                <a:rPr lang="en-US" sz="1200" b="1" dirty="0">
                  <a:solidFill>
                    <a:schemeClr val="accent1">
                      <a:lumMod val="75000"/>
                    </a:schemeClr>
                  </a:solidFill>
                </a:rPr>
                <a:t>Issue</a:t>
              </a:r>
              <a:endParaRPr lang="en-CA" b="1" dirty="0">
                <a:solidFill>
                  <a:schemeClr val="accent1">
                    <a:lumMod val="75000"/>
                  </a:schemeClr>
                </a:solidFill>
              </a:endParaRPr>
            </a:p>
          </p:txBody>
        </p:sp>
        <p:sp>
          <p:nvSpPr>
            <p:cNvPr id="32" name="Oval 31">
              <a:extLst>
                <a:ext uri="{FF2B5EF4-FFF2-40B4-BE49-F238E27FC236}">
                  <a16:creationId xmlns:a16="http://schemas.microsoft.com/office/drawing/2014/main" id="{49219929-3B11-472F-A4E3-E50C19027DAA}"/>
                </a:ext>
              </a:extLst>
            </p:cNvPr>
            <p:cNvSpPr/>
            <p:nvPr/>
          </p:nvSpPr>
          <p:spPr>
            <a:xfrm>
              <a:off x="5024135" y="4786957"/>
              <a:ext cx="624152" cy="29195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extBox 32">
              <a:extLst>
                <a:ext uri="{FF2B5EF4-FFF2-40B4-BE49-F238E27FC236}">
                  <a16:creationId xmlns:a16="http://schemas.microsoft.com/office/drawing/2014/main" id="{6EEBB6F6-648F-425C-9620-F718C88E40AF}"/>
                </a:ext>
              </a:extLst>
            </p:cNvPr>
            <p:cNvSpPr txBox="1"/>
            <p:nvPr/>
          </p:nvSpPr>
          <p:spPr>
            <a:xfrm>
              <a:off x="5140141" y="5122930"/>
              <a:ext cx="362600" cy="369332"/>
            </a:xfrm>
            <a:prstGeom prst="rect">
              <a:avLst/>
            </a:prstGeom>
            <a:noFill/>
            <a:ln>
              <a:solidFill>
                <a:schemeClr val="tx1"/>
              </a:solidFill>
            </a:ln>
          </p:spPr>
          <p:txBody>
            <a:bodyPr wrap="none" rtlCol="0">
              <a:spAutoFit/>
            </a:bodyPr>
            <a:lstStyle/>
            <a:p>
              <a:r>
                <a:rPr lang="en-US" b="1" dirty="0"/>
                <a:t>9.</a:t>
              </a:r>
              <a:endParaRPr lang="en-CA" b="1" dirty="0"/>
            </a:p>
          </p:txBody>
        </p:sp>
        <p:sp>
          <p:nvSpPr>
            <p:cNvPr id="22" name="TextBox 21">
              <a:extLst>
                <a:ext uri="{FF2B5EF4-FFF2-40B4-BE49-F238E27FC236}">
                  <a16:creationId xmlns:a16="http://schemas.microsoft.com/office/drawing/2014/main" id="{DD79B79A-C1C2-419A-88AC-E21051666F40}"/>
                </a:ext>
              </a:extLst>
            </p:cNvPr>
            <p:cNvSpPr txBox="1"/>
            <p:nvPr/>
          </p:nvSpPr>
          <p:spPr>
            <a:xfrm>
              <a:off x="5828884" y="5077738"/>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aphicFrame>
        <p:nvGraphicFramePr>
          <p:cNvPr id="2" name="Table 1">
            <a:extLst>
              <a:ext uri="{FF2B5EF4-FFF2-40B4-BE49-F238E27FC236}">
                <a16:creationId xmlns:a16="http://schemas.microsoft.com/office/drawing/2014/main" id="{C7CB0560-DE7D-47F3-B0C6-3B1383EEB818}"/>
              </a:ext>
            </a:extLst>
          </p:cNvPr>
          <p:cNvGraphicFramePr>
            <a:graphicFrameLocks noGrp="1"/>
          </p:cNvGraphicFramePr>
          <p:nvPr>
            <p:extLst>
              <p:ext uri="{D42A27DB-BD31-4B8C-83A1-F6EECF244321}">
                <p14:modId xmlns:p14="http://schemas.microsoft.com/office/powerpoint/2010/main" val="1478524898"/>
              </p:ext>
            </p:extLst>
          </p:nvPr>
        </p:nvGraphicFramePr>
        <p:xfrm>
          <a:off x="7448263" y="4457424"/>
          <a:ext cx="4646129" cy="1920240"/>
        </p:xfrm>
        <a:graphic>
          <a:graphicData uri="http://schemas.openxmlformats.org/drawingml/2006/table">
            <a:tbl>
              <a:tblPr firstRow="1">
                <a:tableStyleId>{5940675A-B579-460E-94D1-54222C63F5DA}</a:tableStyleId>
              </a:tblPr>
              <a:tblGrid>
                <a:gridCol w="4646129">
                  <a:extLst>
                    <a:ext uri="{9D8B030D-6E8A-4147-A177-3AD203B41FA5}">
                      <a16:colId xmlns:a16="http://schemas.microsoft.com/office/drawing/2014/main" val="1511043973"/>
                    </a:ext>
                  </a:extLst>
                </a:gridCol>
              </a:tblGrid>
              <a:tr h="81140">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8023597"/>
                  </a:ext>
                </a:extLst>
              </a:tr>
              <a:tr h="71104">
                <a:tc>
                  <a:txBody>
                    <a:bodyPr/>
                    <a:lstStyle/>
                    <a:p>
                      <a:pPr algn="l" fontAlgn="b"/>
                      <a:r>
                        <a:rPr lang="en-CA" sz="1400" u="none" strike="noStrike" dirty="0">
                          <a:effectLst/>
                        </a:rPr>
                        <a:t>2.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9260125"/>
                  </a:ext>
                </a:extLst>
              </a:tr>
              <a:tr h="71104">
                <a:tc>
                  <a:txBody>
                    <a:bodyPr/>
                    <a:lstStyle/>
                    <a:p>
                      <a:pPr algn="l" fontAlgn="b"/>
                      <a:r>
                        <a:rPr lang="en-CA" sz="1400" u="none" strike="noStrike" dirty="0">
                          <a:effectLst/>
                        </a:rPr>
                        <a:t>3.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5816604"/>
                  </a:ext>
                </a:extLst>
              </a:tr>
              <a:tr h="71104">
                <a:tc>
                  <a:txBody>
                    <a:bodyPr/>
                    <a:lstStyle/>
                    <a:p>
                      <a:pPr algn="l" fontAlgn="b"/>
                      <a:r>
                        <a:rPr lang="en-CA" sz="1400" u="none" strike="noStrike" dirty="0">
                          <a:effectLst/>
                        </a:rPr>
                        <a:t>4.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918592"/>
                  </a:ext>
                </a:extLst>
              </a:tr>
              <a:tr h="121710">
                <a:tc>
                  <a:txBody>
                    <a:bodyPr/>
                    <a:lstStyle/>
                    <a:p>
                      <a:pPr algn="l" fontAlgn="b"/>
                      <a:r>
                        <a:rPr lang="en-CA" sz="1400" u="none" strike="noStrike" dirty="0">
                          <a:effectLst/>
                        </a:rPr>
                        <a:t>5.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021397"/>
                  </a:ext>
                </a:extLst>
              </a:tr>
              <a:tr h="202849">
                <a:tc>
                  <a:txBody>
                    <a:bodyPr/>
                    <a:lstStyle/>
                    <a:p>
                      <a:pPr algn="l" fontAlgn="b"/>
                      <a:r>
                        <a:rPr lang="en-CA" sz="1400" u="none" strike="noStrike" dirty="0">
                          <a:effectLst/>
                        </a:rPr>
                        <a:t>6. Select 'Revise'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1162562"/>
                  </a:ext>
                </a:extLst>
              </a:tr>
              <a:tr h="81140">
                <a:tc>
                  <a:txBody>
                    <a:bodyPr/>
                    <a:lstStyle/>
                    <a:p>
                      <a:pPr algn="l" fontAlgn="b"/>
                      <a:r>
                        <a:rPr lang="en-CA" sz="1400" u="none" strike="noStrike" dirty="0">
                          <a:effectLst/>
                        </a:rPr>
                        <a:t>7. navigate to the 'SUA Dates' section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2578649"/>
                  </a:ext>
                </a:extLst>
              </a:tr>
              <a:tr h="81140">
                <a:tc>
                  <a:txBody>
                    <a:bodyPr/>
                    <a:lstStyle/>
                    <a:p>
                      <a:pPr algn="l" fontAlgn="b"/>
                      <a:r>
                        <a:rPr lang="en-CA" sz="1400" u="none" strike="noStrike" dirty="0">
                          <a:effectLst/>
                        </a:rPr>
                        <a:t>8. Enter Date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775791"/>
                  </a:ext>
                </a:extLst>
              </a:tr>
              <a:tr h="71104">
                <a:tc>
                  <a:txBody>
                    <a:bodyPr/>
                    <a:lstStyle/>
                    <a:p>
                      <a:pPr algn="l" fontAlgn="b"/>
                      <a:r>
                        <a:rPr lang="en-CA" sz="1400" u="none" strike="noStrike" dirty="0">
                          <a:effectLst/>
                        </a:rPr>
                        <a:t>9. Select 'Issue' if no other edits are needed on the SUA form</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302143"/>
                  </a:ext>
                </a:extLst>
              </a:tr>
            </a:tbl>
          </a:graphicData>
        </a:graphic>
      </p:graphicFrame>
      <p:sp>
        <p:nvSpPr>
          <p:cNvPr id="31" name="Slide Number Placeholder 7">
            <a:extLst>
              <a:ext uri="{FF2B5EF4-FFF2-40B4-BE49-F238E27FC236}">
                <a16:creationId xmlns:a16="http://schemas.microsoft.com/office/drawing/2014/main" id="{460693A5-F908-499D-91D6-C3611D98C7D4}"/>
              </a:ext>
              <a:ext uri="{C183D7F6-B498-43B3-948B-1728B52AA6E4}">
                <adec:decorative xmlns:adec="http://schemas.microsoft.com/office/drawing/2017/decorative" val="1"/>
              </a:ext>
            </a:extLst>
          </p:cNvPr>
          <p:cNvSpPr txBox="1">
            <a:spLocks/>
          </p:cNvSpPr>
          <p:nvPr/>
        </p:nvSpPr>
        <p:spPr>
          <a:xfrm>
            <a:off x="493979" y="649636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400992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562B134D-91E6-4114-8EFA-FDCF6B9C37C9}"/>
              </a:ext>
            </a:extLst>
          </p:cNvPr>
          <p:cNvSpPr txBox="1">
            <a:spLocks noGrp="1"/>
          </p:cNvSpPr>
          <p:nvPr>
            <p:ph type="title" idx="4294967295"/>
          </p:nvPr>
        </p:nvSpPr>
        <p:spPr>
          <a:xfrm>
            <a:off x="-3861" y="-1539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EDIT SUA Commencement Date</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descr="Screen capture of steps 1 and 2 to Edit SUA Commencement Date, highlighting the Home button on the left-hand panel and the Space Use Agreements link.">
            <a:extLst>
              <a:ext uri="{FF2B5EF4-FFF2-40B4-BE49-F238E27FC236}">
                <a16:creationId xmlns:a16="http://schemas.microsoft.com/office/drawing/2014/main" id="{397C7FEC-A67A-5BA8-FB85-D80A923E99C1}"/>
              </a:ext>
            </a:extLst>
          </p:cNvPr>
          <p:cNvGrpSpPr/>
          <p:nvPr/>
        </p:nvGrpSpPr>
        <p:grpSpPr>
          <a:xfrm>
            <a:off x="0" y="452915"/>
            <a:ext cx="3062549" cy="4030795"/>
            <a:chOff x="0" y="452915"/>
            <a:chExt cx="3062549" cy="4030795"/>
          </a:xfrm>
        </p:grpSpPr>
        <p:pic>
          <p:nvPicPr>
            <p:cNvPr id="5" name="Picture 4" descr="Graphical user interface, text, application&#10;&#10;Description automatically generated">
              <a:extLst>
                <a:ext uri="{FF2B5EF4-FFF2-40B4-BE49-F238E27FC236}">
                  <a16:creationId xmlns:a16="http://schemas.microsoft.com/office/drawing/2014/main" id="{5F7D851E-A0DD-4B62-AD93-5401D5F95938}"/>
                </a:ext>
              </a:extLst>
            </p:cNvPr>
            <p:cNvPicPr>
              <a:picLocks noChangeAspect="1"/>
            </p:cNvPicPr>
            <p:nvPr/>
          </p:nvPicPr>
          <p:blipFill rotWithShape="1">
            <a:blip r:embed="rId2">
              <a:extLst>
                <a:ext uri="{28A0092B-C50C-407E-A947-70E740481C1C}">
                  <a14:useLocalDpi xmlns:a14="http://schemas.microsoft.com/office/drawing/2010/main" val="0"/>
                </a:ext>
              </a:extLst>
            </a:blip>
            <a:srcRect t="6425" r="12310" b="16998"/>
            <a:stretch/>
          </p:blipFill>
          <p:spPr>
            <a:xfrm>
              <a:off x="97604" y="457200"/>
              <a:ext cx="2964945" cy="4026510"/>
            </a:xfrm>
            <a:prstGeom prst="rect">
              <a:avLst/>
            </a:prstGeom>
            <a:ln>
              <a:solidFill>
                <a:schemeClr val="tx1"/>
              </a:solidFill>
            </a:ln>
          </p:spPr>
        </p:pic>
        <p:sp>
          <p:nvSpPr>
            <p:cNvPr id="6" name="Oval 5">
              <a:extLst>
                <a:ext uri="{FF2B5EF4-FFF2-40B4-BE49-F238E27FC236}">
                  <a16:creationId xmlns:a16="http://schemas.microsoft.com/office/drawing/2014/main" id="{AF7ED5BD-3E01-4CF2-9EC8-8C8324C20218}"/>
                </a:ext>
              </a:extLst>
            </p:cNvPr>
            <p:cNvSpPr/>
            <p:nvPr/>
          </p:nvSpPr>
          <p:spPr>
            <a:xfrm>
              <a:off x="617300" y="3634590"/>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A2F02CDB-4CEB-44A3-A5DF-0DD322389E1D}"/>
                </a:ext>
              </a:extLst>
            </p:cNvPr>
            <p:cNvSpPr txBox="1"/>
            <p:nvPr/>
          </p:nvSpPr>
          <p:spPr>
            <a:xfrm>
              <a:off x="387198" y="3403959"/>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1928D42-EACD-4EDB-A434-17426D5D27DA}"/>
                </a:ext>
              </a:extLst>
            </p:cNvPr>
            <p:cNvSpPr/>
            <p:nvPr/>
          </p:nvSpPr>
          <p:spPr>
            <a:xfrm>
              <a:off x="0" y="556327"/>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58C04A0E-64A5-49D5-8C4D-44324FA53328}"/>
                </a:ext>
              </a:extLst>
            </p:cNvPr>
            <p:cNvSpPr txBox="1"/>
            <p:nvPr/>
          </p:nvSpPr>
          <p:spPr>
            <a:xfrm>
              <a:off x="749798" y="452915"/>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10" name="Group 9" descr="Screen capture of step 3 to Edit SUA Commencement Date, highlighting the Add button.">
            <a:extLst>
              <a:ext uri="{FF2B5EF4-FFF2-40B4-BE49-F238E27FC236}">
                <a16:creationId xmlns:a16="http://schemas.microsoft.com/office/drawing/2014/main" id="{7247E9C2-A165-A5F6-EF4D-D2BD25BFA74E}"/>
              </a:ext>
            </a:extLst>
          </p:cNvPr>
          <p:cNvGrpSpPr/>
          <p:nvPr/>
        </p:nvGrpSpPr>
        <p:grpSpPr>
          <a:xfrm>
            <a:off x="3177672" y="452915"/>
            <a:ext cx="8404727" cy="1660778"/>
            <a:chOff x="3177672" y="452915"/>
            <a:chExt cx="8404727" cy="1660778"/>
          </a:xfrm>
        </p:grpSpPr>
        <p:pic>
          <p:nvPicPr>
            <p:cNvPr id="3" name="Picture 2" descr="Graphical user interface, application&#10;&#10;Description automatically generated">
              <a:extLst>
                <a:ext uri="{FF2B5EF4-FFF2-40B4-BE49-F238E27FC236}">
                  <a16:creationId xmlns:a16="http://schemas.microsoft.com/office/drawing/2014/main" id="{61254689-81AB-47D4-BCD2-6783B8DC90DA}"/>
                </a:ext>
              </a:extLst>
            </p:cNvPr>
            <p:cNvPicPr>
              <a:picLocks noChangeAspect="1"/>
            </p:cNvPicPr>
            <p:nvPr/>
          </p:nvPicPr>
          <p:blipFill rotWithShape="1">
            <a:blip r:embed="rId3">
              <a:extLst>
                <a:ext uri="{28A0092B-C50C-407E-A947-70E740481C1C}">
                  <a14:useLocalDpi xmlns:a14="http://schemas.microsoft.com/office/drawing/2010/main" val="0"/>
                </a:ext>
              </a:extLst>
            </a:blip>
            <a:srcRect t="8693" b="33153"/>
            <a:stretch/>
          </p:blipFill>
          <p:spPr>
            <a:xfrm>
              <a:off x="3177672" y="452915"/>
              <a:ext cx="8404727" cy="1660778"/>
            </a:xfrm>
            <a:prstGeom prst="rect">
              <a:avLst/>
            </a:prstGeom>
            <a:ln>
              <a:solidFill>
                <a:schemeClr val="tx1"/>
              </a:solidFill>
            </a:ln>
          </p:spPr>
        </p:pic>
        <p:sp>
          <p:nvSpPr>
            <p:cNvPr id="13" name="TextBox 12">
              <a:extLst>
                <a:ext uri="{FF2B5EF4-FFF2-40B4-BE49-F238E27FC236}">
                  <a16:creationId xmlns:a16="http://schemas.microsoft.com/office/drawing/2014/main" id="{E485D651-DDA5-4162-8620-CFE5FEC32589}"/>
                </a:ext>
              </a:extLst>
            </p:cNvPr>
            <p:cNvSpPr txBox="1"/>
            <p:nvPr/>
          </p:nvSpPr>
          <p:spPr>
            <a:xfrm>
              <a:off x="9400993" y="946495"/>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0" name="Oval 19">
              <a:extLst>
                <a:ext uri="{FF2B5EF4-FFF2-40B4-BE49-F238E27FC236}">
                  <a16:creationId xmlns:a16="http://schemas.microsoft.com/office/drawing/2014/main" id="{3ADC78AC-1946-4AAF-A6C8-A9D8254AC795}"/>
                </a:ext>
              </a:extLst>
            </p:cNvPr>
            <p:cNvSpPr/>
            <p:nvPr/>
          </p:nvSpPr>
          <p:spPr>
            <a:xfrm>
              <a:off x="9523589" y="1315827"/>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29" name="TextBox 28">
            <a:extLst>
              <a:ext uri="{FF2B5EF4-FFF2-40B4-BE49-F238E27FC236}">
                <a16:creationId xmlns:a16="http://schemas.microsoft.com/office/drawing/2014/main" id="{5481618D-1385-4283-A601-136114EF5982}"/>
              </a:ext>
            </a:extLst>
          </p:cNvPr>
          <p:cNvSpPr txBox="1"/>
          <p:nvPr/>
        </p:nvSpPr>
        <p:spPr>
          <a:xfrm>
            <a:off x="3177672" y="2207126"/>
            <a:ext cx="3036696" cy="4539704"/>
          </a:xfrm>
          <a:prstGeom prst="rect">
            <a:avLst/>
          </a:prstGeom>
          <a:noFill/>
          <a:ln>
            <a:solidFill>
              <a:schemeClr val="tx1"/>
            </a:solidFill>
          </a:ln>
        </p:spPr>
        <p:txBody>
          <a:bodyPr wrap="square">
            <a:spAutoFit/>
          </a:bodyPr>
          <a:lstStyle/>
          <a:p>
            <a:pPr lvl="0">
              <a:spcBef>
                <a:spcPts val="600"/>
              </a:spcBef>
              <a:spcAft>
                <a:spcPts val="1000"/>
              </a:spcAft>
              <a:tabLst>
                <a:tab pos="228600" algn="l"/>
              </a:tabLst>
            </a:pP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4. On General tab &gt; Populate the Mandatory (*) fields:</a:t>
            </a:r>
            <a:endParaRPr lang="en-CA" sz="11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spcBef>
                <a:spcPts val="600"/>
              </a:spcBef>
              <a:spcAft>
                <a:spcPts val="1000"/>
              </a:spcAft>
              <a:buFont typeface="Symbol" panose="05050102010706020507" pitchFamily="18" charset="2"/>
              <a:buChar char=""/>
              <a:tabLst>
                <a:tab pos="685800" algn="l"/>
              </a:tabLst>
            </a:pP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Name</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 = Short name of the school/program (i.e. Odre Street PS { }). The curly brackets need to have the SFIS ID filled out inside; the SFIS ID will be available after </a:t>
            </a: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Create Draft </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is pressed.  After this number is created it is to be added inside. </a:t>
            </a:r>
            <a:endParaRPr lang="en-CA" sz="11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spcBef>
                <a:spcPts val="600"/>
              </a:spcBef>
              <a:spcAft>
                <a:spcPts val="1000"/>
              </a:spcAft>
              <a:buFont typeface="Symbol" panose="05050102010706020507" pitchFamily="18" charset="2"/>
              <a:buChar char=""/>
              <a:tabLst>
                <a:tab pos="685800" algn="l"/>
              </a:tabLst>
            </a:pP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Organization Path</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 – select </a:t>
            </a: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Find</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 look for the Division record corresponding to this SUA name. </a:t>
            </a:r>
            <a:endParaRPr lang="en-CA" sz="11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spcBef>
                <a:spcPts val="600"/>
              </a:spcBef>
              <a:spcAft>
                <a:spcPts val="1000"/>
              </a:spcAft>
              <a:buFont typeface="Symbol" panose="05050102010706020507" pitchFamily="18" charset="2"/>
              <a:buChar char=""/>
              <a:tabLst>
                <a:tab pos="685800" algn="l"/>
              </a:tabLst>
            </a:pP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Commencement Date</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 – start date of the program.</a:t>
            </a:r>
            <a:endParaRPr lang="en-CA" sz="11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lvl="0">
              <a:spcBef>
                <a:spcPts val="600"/>
              </a:spcBef>
              <a:spcAft>
                <a:spcPts val="1000"/>
              </a:spcAft>
              <a:tabLst>
                <a:tab pos="228600" algn="l"/>
              </a:tabLst>
            </a:pP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5. Click </a:t>
            </a: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Create Draft </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button</a:t>
            </a:r>
          </a:p>
          <a:p>
            <a:pPr lvl="0">
              <a:spcBef>
                <a:spcPts val="600"/>
              </a:spcBef>
              <a:spcAft>
                <a:spcPts val="1000"/>
              </a:spcAft>
              <a:tabLst>
                <a:tab pos="228600" algn="l"/>
              </a:tabLst>
            </a:pPr>
            <a:r>
              <a:rPr lang="en-US" sz="1100" dirty="0">
                <a:latin typeface="Source Sans Pro" panose="020B0503030403020204" pitchFamily="34" charset="0"/>
                <a:ea typeface="Source Sans Pro Light" panose="020B0403030403020204" pitchFamily="34" charset="0"/>
                <a:cs typeface="Angsana New" panose="02020603050405020304" pitchFamily="18" charset="-34"/>
              </a:rPr>
              <a:t>6. Select </a:t>
            </a:r>
            <a:r>
              <a:rPr lang="en-US" sz="1100" b="1" dirty="0">
                <a:latin typeface="Source Sans Pro" panose="020B0503030403020204" pitchFamily="34" charset="0"/>
                <a:ea typeface="Source Sans Pro Light" panose="020B0403030403020204" pitchFamily="34" charset="0"/>
                <a:cs typeface="Angsana New" panose="02020603050405020304" pitchFamily="18" charset="-34"/>
              </a:rPr>
              <a:t>Save</a:t>
            </a:r>
          </a:p>
          <a:p>
            <a:pPr lvl="0">
              <a:spcBef>
                <a:spcPts val="600"/>
              </a:spcBef>
              <a:spcAft>
                <a:spcPts val="1000"/>
              </a:spcAft>
              <a:tabLst>
                <a:tab pos="228600" algn="l"/>
              </a:tabLst>
            </a:pP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7. Select</a:t>
            </a:r>
            <a:r>
              <a:rPr lang="en-US" sz="1100" b="1" dirty="0">
                <a:effectLst/>
                <a:latin typeface="Source Sans Pro" panose="020B0503030403020204" pitchFamily="34" charset="0"/>
                <a:ea typeface="Source Sans Pro Light" panose="020B0403030403020204" pitchFamily="34" charset="0"/>
                <a:cs typeface="Angsana New" panose="02020603050405020304" pitchFamily="18" charset="-34"/>
              </a:rPr>
              <a:t> Issue – </a:t>
            </a:r>
            <a:r>
              <a:rPr lang="en-US" sz="1100" dirty="0">
                <a:effectLst/>
                <a:latin typeface="Source Sans Pro" panose="020B0503030403020204" pitchFamily="34" charset="0"/>
                <a:ea typeface="Source Sans Pro Light" panose="020B0403030403020204" pitchFamily="34" charset="0"/>
                <a:cs typeface="Angsana New" panose="02020603050405020304" pitchFamily="18" charset="-34"/>
              </a:rPr>
              <a:t>record will go for approval and the status will remain as Review in progress until the record is approved.</a:t>
            </a:r>
            <a:endParaRPr lang="en-CA" sz="1100" dirty="0">
              <a:effectLst/>
              <a:latin typeface="Source Sans Pro" panose="020B0503030403020204" pitchFamily="34" charset="0"/>
              <a:ea typeface="Source Sans Pro Light" panose="020B0403030403020204" pitchFamily="34" charset="0"/>
              <a:cs typeface="Angsana New" panose="02020603050405020304" pitchFamily="18" charset="-34"/>
            </a:endParaRPr>
          </a:p>
        </p:txBody>
      </p:sp>
      <p:grpSp>
        <p:nvGrpSpPr>
          <p:cNvPr id="11" name="Group 10" descr="Two screen captures of steps 4 to 7 to Edit SUA Commencement Date, as described in the following paragraph.">
            <a:extLst>
              <a:ext uri="{FF2B5EF4-FFF2-40B4-BE49-F238E27FC236}">
                <a16:creationId xmlns:a16="http://schemas.microsoft.com/office/drawing/2014/main" id="{5F03D93C-3E74-95A5-F321-C825D7561A5D}"/>
              </a:ext>
            </a:extLst>
          </p:cNvPr>
          <p:cNvGrpSpPr/>
          <p:nvPr/>
        </p:nvGrpSpPr>
        <p:grpSpPr>
          <a:xfrm>
            <a:off x="6214368" y="2327634"/>
            <a:ext cx="5880028" cy="4327190"/>
            <a:chOff x="6214368" y="2327634"/>
            <a:chExt cx="5880028" cy="4327190"/>
          </a:xfrm>
        </p:grpSpPr>
        <p:pic>
          <p:nvPicPr>
            <p:cNvPr id="31" name="Picture 30" descr="Graphical user interface, text, application&#10;&#10;Description automatically generated">
              <a:extLst>
                <a:ext uri="{FF2B5EF4-FFF2-40B4-BE49-F238E27FC236}">
                  <a16:creationId xmlns:a16="http://schemas.microsoft.com/office/drawing/2014/main" id="{1A0D8441-9C67-42DA-9C59-CF4383D58547}"/>
                </a:ext>
              </a:extLst>
            </p:cNvPr>
            <p:cNvPicPr/>
            <p:nvPr/>
          </p:nvPicPr>
          <p:blipFill>
            <a:blip r:embed="rId4"/>
            <a:stretch>
              <a:fillRect/>
            </a:stretch>
          </p:blipFill>
          <p:spPr>
            <a:xfrm>
              <a:off x="6275402" y="2327634"/>
              <a:ext cx="5818994" cy="3411364"/>
            </a:xfrm>
            <a:prstGeom prst="rect">
              <a:avLst/>
            </a:prstGeom>
            <a:ln>
              <a:solidFill>
                <a:schemeClr val="tx1"/>
              </a:solidFill>
            </a:ln>
          </p:spPr>
        </p:pic>
        <p:sp>
          <p:nvSpPr>
            <p:cNvPr id="32" name="Oval 31">
              <a:extLst>
                <a:ext uri="{FF2B5EF4-FFF2-40B4-BE49-F238E27FC236}">
                  <a16:creationId xmlns:a16="http://schemas.microsoft.com/office/drawing/2014/main" id="{99F3264C-F226-4262-9284-FD95098B8614}"/>
                </a:ext>
              </a:extLst>
            </p:cNvPr>
            <p:cNvSpPr/>
            <p:nvPr/>
          </p:nvSpPr>
          <p:spPr>
            <a:xfrm>
              <a:off x="6745906" y="3108151"/>
              <a:ext cx="1859622" cy="206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Oval 32">
              <a:extLst>
                <a:ext uri="{FF2B5EF4-FFF2-40B4-BE49-F238E27FC236}">
                  <a16:creationId xmlns:a16="http://schemas.microsoft.com/office/drawing/2014/main" id="{0DA624C8-E611-4081-8C4D-3CAAC57CEF7C}"/>
                </a:ext>
              </a:extLst>
            </p:cNvPr>
            <p:cNvSpPr/>
            <p:nvPr/>
          </p:nvSpPr>
          <p:spPr>
            <a:xfrm>
              <a:off x="6275400" y="5026788"/>
              <a:ext cx="5678475" cy="31376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Oval 33">
              <a:extLst>
                <a:ext uri="{FF2B5EF4-FFF2-40B4-BE49-F238E27FC236}">
                  <a16:creationId xmlns:a16="http://schemas.microsoft.com/office/drawing/2014/main" id="{682B2B18-6C25-4E8D-A88C-10ECD05C792F}"/>
                </a:ext>
              </a:extLst>
            </p:cNvPr>
            <p:cNvSpPr/>
            <p:nvPr/>
          </p:nvSpPr>
          <p:spPr>
            <a:xfrm>
              <a:off x="11465847" y="2442187"/>
              <a:ext cx="628549" cy="2321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TextBox 38">
              <a:extLst>
                <a:ext uri="{FF2B5EF4-FFF2-40B4-BE49-F238E27FC236}">
                  <a16:creationId xmlns:a16="http://schemas.microsoft.com/office/drawing/2014/main" id="{04E938E3-5F01-4236-BE2D-CA416502F002}"/>
                </a:ext>
              </a:extLst>
            </p:cNvPr>
            <p:cNvSpPr txBox="1"/>
            <p:nvPr/>
          </p:nvSpPr>
          <p:spPr>
            <a:xfrm>
              <a:off x="8666562" y="3057368"/>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0" name="TextBox 39">
              <a:extLst>
                <a:ext uri="{FF2B5EF4-FFF2-40B4-BE49-F238E27FC236}">
                  <a16:creationId xmlns:a16="http://schemas.microsoft.com/office/drawing/2014/main" id="{2A1982D7-AF1B-4790-A980-E24FE716AE66}"/>
                </a:ext>
              </a:extLst>
            </p:cNvPr>
            <p:cNvSpPr txBox="1"/>
            <p:nvPr/>
          </p:nvSpPr>
          <p:spPr>
            <a:xfrm>
              <a:off x="11401099" y="4816765"/>
              <a:ext cx="362600" cy="369332"/>
            </a:xfrm>
            <a:prstGeom prst="rect">
              <a:avLst/>
            </a:prstGeom>
            <a:noFill/>
            <a:ln>
              <a:solidFill>
                <a:schemeClr val="tx1"/>
              </a:solidFill>
            </a:ln>
          </p:spPr>
          <p:txBody>
            <a:bodyPr wrap="none" rtlCol="0">
              <a:spAutoFit/>
            </a:bodyPr>
            <a:lstStyle/>
            <a:p>
              <a:r>
                <a:rPr lang="en-US" b="1" dirty="0"/>
                <a:t>4.</a:t>
              </a:r>
              <a:endParaRPr lang="en-CA" b="1" dirty="0"/>
            </a:p>
          </p:txBody>
        </p:sp>
        <p:pic>
          <p:nvPicPr>
            <p:cNvPr id="44" name="Picture 43">
              <a:extLst>
                <a:ext uri="{FF2B5EF4-FFF2-40B4-BE49-F238E27FC236}">
                  <a16:creationId xmlns:a16="http://schemas.microsoft.com/office/drawing/2014/main" id="{7F9888B4-5805-4749-AB32-F4CDA4FD4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214" y="5746727"/>
              <a:ext cx="5790182" cy="908097"/>
            </a:xfrm>
            <a:prstGeom prst="rect">
              <a:avLst/>
            </a:prstGeom>
            <a:ln>
              <a:solidFill>
                <a:schemeClr val="tx1"/>
              </a:solidFill>
            </a:ln>
          </p:spPr>
        </p:pic>
        <p:sp>
          <p:nvSpPr>
            <p:cNvPr id="41" name="TextBox 40">
              <a:extLst>
                <a:ext uri="{FF2B5EF4-FFF2-40B4-BE49-F238E27FC236}">
                  <a16:creationId xmlns:a16="http://schemas.microsoft.com/office/drawing/2014/main" id="{2FD70F39-B04E-4264-AE14-90A9C3FC6221}"/>
                </a:ext>
              </a:extLst>
            </p:cNvPr>
            <p:cNvSpPr txBox="1"/>
            <p:nvPr/>
          </p:nvSpPr>
          <p:spPr>
            <a:xfrm>
              <a:off x="7801236" y="5642693"/>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5" name="Oval 44">
              <a:extLst>
                <a:ext uri="{FF2B5EF4-FFF2-40B4-BE49-F238E27FC236}">
                  <a16:creationId xmlns:a16="http://schemas.microsoft.com/office/drawing/2014/main" id="{A3E5F664-A96B-4AAD-B6E1-FCF942926226}"/>
                </a:ext>
              </a:extLst>
            </p:cNvPr>
            <p:cNvSpPr/>
            <p:nvPr/>
          </p:nvSpPr>
          <p:spPr>
            <a:xfrm>
              <a:off x="6214368" y="5994225"/>
              <a:ext cx="1859622" cy="206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6" name="TextBox 45">
              <a:extLst>
                <a:ext uri="{FF2B5EF4-FFF2-40B4-BE49-F238E27FC236}">
                  <a16:creationId xmlns:a16="http://schemas.microsoft.com/office/drawing/2014/main" id="{C87AE18B-7F5E-4B99-909F-8282BA700D55}"/>
                </a:ext>
              </a:extLst>
            </p:cNvPr>
            <p:cNvSpPr txBox="1"/>
            <p:nvPr/>
          </p:nvSpPr>
          <p:spPr>
            <a:xfrm>
              <a:off x="11698479" y="2707806"/>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47" name="TextBox 46">
              <a:extLst>
                <a:ext uri="{FF2B5EF4-FFF2-40B4-BE49-F238E27FC236}">
                  <a16:creationId xmlns:a16="http://schemas.microsoft.com/office/drawing/2014/main" id="{38DBEAF4-3484-42CC-9699-972828781210}"/>
                </a:ext>
              </a:extLst>
            </p:cNvPr>
            <p:cNvSpPr txBox="1"/>
            <p:nvPr/>
          </p:nvSpPr>
          <p:spPr>
            <a:xfrm>
              <a:off x="11075794" y="2777207"/>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48" name="TextBox 47">
              <a:extLst>
                <a:ext uri="{FF2B5EF4-FFF2-40B4-BE49-F238E27FC236}">
                  <a16:creationId xmlns:a16="http://schemas.microsoft.com/office/drawing/2014/main" id="{E14185FA-13F9-4535-ACDD-523A929178A1}"/>
                </a:ext>
              </a:extLst>
            </p:cNvPr>
            <p:cNvSpPr txBox="1"/>
            <p:nvPr/>
          </p:nvSpPr>
          <p:spPr>
            <a:xfrm>
              <a:off x="10057192" y="2777207"/>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50" name="TextBox 49">
              <a:extLst>
                <a:ext uri="{FF2B5EF4-FFF2-40B4-BE49-F238E27FC236}">
                  <a16:creationId xmlns:a16="http://schemas.microsoft.com/office/drawing/2014/main" id="{040754D3-1B53-4A38-BBB5-CFA618F40764}"/>
                </a:ext>
              </a:extLst>
            </p:cNvPr>
            <p:cNvSpPr txBox="1"/>
            <p:nvPr/>
          </p:nvSpPr>
          <p:spPr>
            <a:xfrm>
              <a:off x="10916186" y="2463438"/>
              <a:ext cx="477631" cy="276999"/>
            </a:xfrm>
            <a:prstGeom prst="rect">
              <a:avLst/>
            </a:prstGeom>
            <a:solidFill>
              <a:schemeClr val="bg1"/>
            </a:solidFill>
            <a:ln>
              <a:noFill/>
            </a:ln>
          </p:spPr>
          <p:txBody>
            <a:bodyPr wrap="none" rtlCol="0">
              <a:spAutoFit/>
            </a:bodyPr>
            <a:lstStyle/>
            <a:p>
              <a:r>
                <a:rPr lang="en-US" sz="1200" b="1" dirty="0">
                  <a:solidFill>
                    <a:schemeClr val="accent1">
                      <a:lumMod val="75000"/>
                    </a:schemeClr>
                  </a:solidFill>
                </a:rPr>
                <a:t>Save</a:t>
              </a:r>
              <a:endParaRPr lang="en-CA" b="1" dirty="0">
                <a:solidFill>
                  <a:schemeClr val="accent1">
                    <a:lumMod val="75000"/>
                  </a:schemeClr>
                </a:solidFill>
              </a:endParaRPr>
            </a:p>
          </p:txBody>
        </p:sp>
        <p:sp>
          <p:nvSpPr>
            <p:cNvPr id="35" name="Oval 34">
              <a:extLst>
                <a:ext uri="{FF2B5EF4-FFF2-40B4-BE49-F238E27FC236}">
                  <a16:creationId xmlns:a16="http://schemas.microsoft.com/office/drawing/2014/main" id="{3E131819-B05C-48D9-B0F8-B080524F52EE}"/>
                </a:ext>
              </a:extLst>
            </p:cNvPr>
            <p:cNvSpPr/>
            <p:nvPr/>
          </p:nvSpPr>
          <p:spPr>
            <a:xfrm>
              <a:off x="10810472" y="2493490"/>
              <a:ext cx="628549" cy="2321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TextBox 50">
              <a:extLst>
                <a:ext uri="{FF2B5EF4-FFF2-40B4-BE49-F238E27FC236}">
                  <a16:creationId xmlns:a16="http://schemas.microsoft.com/office/drawing/2014/main" id="{F7262B25-C5CD-41F1-A4E5-1440B6EDF576}"/>
                </a:ext>
              </a:extLst>
            </p:cNvPr>
            <p:cNvSpPr txBox="1"/>
            <p:nvPr/>
          </p:nvSpPr>
          <p:spPr>
            <a:xfrm>
              <a:off x="10243841" y="2446317"/>
              <a:ext cx="508473" cy="276999"/>
            </a:xfrm>
            <a:prstGeom prst="rect">
              <a:avLst/>
            </a:prstGeom>
            <a:solidFill>
              <a:schemeClr val="bg1"/>
            </a:solidFill>
            <a:ln>
              <a:noFill/>
            </a:ln>
          </p:spPr>
          <p:txBody>
            <a:bodyPr wrap="none" rtlCol="0">
              <a:spAutoFit/>
            </a:bodyPr>
            <a:lstStyle/>
            <a:p>
              <a:r>
                <a:rPr lang="en-US" sz="1200" b="1" dirty="0">
                  <a:solidFill>
                    <a:schemeClr val="accent1">
                      <a:lumMod val="75000"/>
                    </a:schemeClr>
                  </a:solidFill>
                </a:rPr>
                <a:t>Issue</a:t>
              </a:r>
              <a:endParaRPr lang="en-CA" b="1" dirty="0">
                <a:solidFill>
                  <a:schemeClr val="accent1">
                    <a:lumMod val="75000"/>
                  </a:schemeClr>
                </a:solidFill>
              </a:endParaRPr>
            </a:p>
          </p:txBody>
        </p:sp>
        <p:sp>
          <p:nvSpPr>
            <p:cNvPr id="38" name="Oval 37">
              <a:extLst>
                <a:ext uri="{FF2B5EF4-FFF2-40B4-BE49-F238E27FC236}">
                  <a16:creationId xmlns:a16="http://schemas.microsoft.com/office/drawing/2014/main" id="{5191D49C-DA2A-48C1-8754-F2B0B9B9ABAE}"/>
                </a:ext>
              </a:extLst>
            </p:cNvPr>
            <p:cNvSpPr/>
            <p:nvPr/>
          </p:nvSpPr>
          <p:spPr>
            <a:xfrm>
              <a:off x="10171321" y="2463438"/>
              <a:ext cx="628549" cy="2321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2" name="Slide Number Placeholder 1">
            <a:extLst>
              <a:ext uri="{FF2B5EF4-FFF2-40B4-BE49-F238E27FC236}">
                <a16:creationId xmlns:a16="http://schemas.microsoft.com/office/drawing/2014/main" id="{B85DC1AD-4E80-41ED-922F-55E6D520A1FF}"/>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7</a:t>
            </a:fld>
            <a:endParaRPr lang="en-CA" dirty="0"/>
          </a:p>
        </p:txBody>
      </p:sp>
      <p:sp>
        <p:nvSpPr>
          <p:cNvPr id="30" name="Slide Number Placeholder 7">
            <a:extLst>
              <a:ext uri="{FF2B5EF4-FFF2-40B4-BE49-F238E27FC236}">
                <a16:creationId xmlns:a16="http://schemas.microsoft.com/office/drawing/2014/main" id="{DC3B712A-E99B-49BB-AFAF-D9AE885C3404}"/>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96032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Division Program moved</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0" name="Group 9" descr="Screen capture of steps 1 and 2 for a Division Program moved, as described in the following table.">
            <a:extLst>
              <a:ext uri="{FF2B5EF4-FFF2-40B4-BE49-F238E27FC236}">
                <a16:creationId xmlns:a16="http://schemas.microsoft.com/office/drawing/2014/main" id="{5B8E17E5-C1CE-70D1-7A2B-3CE341161C83}"/>
              </a:ext>
            </a:extLst>
          </p:cNvPr>
          <p:cNvGrpSpPr/>
          <p:nvPr/>
        </p:nvGrpSpPr>
        <p:grpSpPr>
          <a:xfrm>
            <a:off x="76200" y="821612"/>
            <a:ext cx="2647950" cy="3016405"/>
            <a:chOff x="76200" y="821612"/>
            <a:chExt cx="2647950" cy="3016405"/>
          </a:xfrm>
        </p:grpSpPr>
        <p:pic>
          <p:nvPicPr>
            <p:cNvPr id="5" name="Picture 4" descr="Graphical user interface, application&#10;&#10;Description automatically generated">
              <a:extLst>
                <a:ext uri="{FF2B5EF4-FFF2-40B4-BE49-F238E27FC236}">
                  <a16:creationId xmlns:a16="http://schemas.microsoft.com/office/drawing/2014/main" id="{7DE7BDBF-4B2A-4CD7-AADF-EE4120A0A5B8}"/>
                </a:ext>
              </a:extLst>
            </p:cNvPr>
            <p:cNvPicPr>
              <a:picLocks noChangeAspect="1"/>
            </p:cNvPicPr>
            <p:nvPr/>
          </p:nvPicPr>
          <p:blipFill rotWithShape="1">
            <a:blip r:embed="rId2">
              <a:extLst>
                <a:ext uri="{28A0092B-C50C-407E-A947-70E740481C1C}">
                  <a14:useLocalDpi xmlns:a14="http://schemas.microsoft.com/office/drawing/2010/main" val="0"/>
                </a:ext>
              </a:extLst>
            </a:blip>
            <a:srcRect r="28277"/>
            <a:stretch/>
          </p:blipFill>
          <p:spPr>
            <a:xfrm>
              <a:off x="214540" y="821612"/>
              <a:ext cx="2509610" cy="3016405"/>
            </a:xfrm>
            <a:prstGeom prst="rect">
              <a:avLst/>
            </a:prstGeom>
            <a:ln>
              <a:solidFill>
                <a:schemeClr val="tx1"/>
              </a:solidFill>
            </a:ln>
          </p:spPr>
        </p:pic>
        <p:sp>
          <p:nvSpPr>
            <p:cNvPr id="6" name="Oval 5">
              <a:extLst>
                <a:ext uri="{FF2B5EF4-FFF2-40B4-BE49-F238E27FC236}">
                  <a16:creationId xmlns:a16="http://schemas.microsoft.com/office/drawing/2014/main" id="{77BA5CA4-65F5-4757-93C3-F4487FB58B1D}"/>
                </a:ext>
              </a:extLst>
            </p:cNvPr>
            <p:cNvSpPr/>
            <p:nvPr/>
          </p:nvSpPr>
          <p:spPr>
            <a:xfrm>
              <a:off x="722075" y="2041800"/>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DC530DF1-3FBC-4869-A0F9-EE8A8151D8FE}"/>
                </a:ext>
              </a:extLst>
            </p:cNvPr>
            <p:cNvSpPr txBox="1"/>
            <p:nvPr/>
          </p:nvSpPr>
          <p:spPr>
            <a:xfrm>
              <a:off x="549123" y="1811169"/>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C76C333-C1BB-4AB3-A8C5-546B50BAF267}"/>
                </a:ext>
              </a:extLst>
            </p:cNvPr>
            <p:cNvSpPr/>
            <p:nvPr/>
          </p:nvSpPr>
          <p:spPr>
            <a:xfrm>
              <a:off x="76200" y="1011412"/>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78BD363F-407C-4B92-A9EB-FC4D6F30B3A1}"/>
                </a:ext>
              </a:extLst>
            </p:cNvPr>
            <p:cNvSpPr txBox="1"/>
            <p:nvPr/>
          </p:nvSpPr>
          <p:spPr>
            <a:xfrm>
              <a:off x="844495" y="821612"/>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11" name="Group 10" descr="Screen capture of steps 3 and 4 for a Division Program moved, as described in the following table.">
            <a:extLst>
              <a:ext uri="{FF2B5EF4-FFF2-40B4-BE49-F238E27FC236}">
                <a16:creationId xmlns:a16="http://schemas.microsoft.com/office/drawing/2014/main" id="{9544D299-88D1-985F-6031-9C0DF37E19B8}"/>
              </a:ext>
            </a:extLst>
          </p:cNvPr>
          <p:cNvGrpSpPr/>
          <p:nvPr/>
        </p:nvGrpSpPr>
        <p:grpSpPr>
          <a:xfrm>
            <a:off x="2835220" y="821612"/>
            <a:ext cx="5283472" cy="2660787"/>
            <a:chOff x="2835220" y="821612"/>
            <a:chExt cx="5283472" cy="2660787"/>
          </a:xfrm>
        </p:grpSpPr>
        <p:pic>
          <p:nvPicPr>
            <p:cNvPr id="3" name="Picture 2" descr="Graphical user interface, application, Teams&#10;&#10;Description automatically generated">
              <a:extLst>
                <a:ext uri="{FF2B5EF4-FFF2-40B4-BE49-F238E27FC236}">
                  <a16:creationId xmlns:a16="http://schemas.microsoft.com/office/drawing/2014/main" id="{EA1878A5-8C67-42C5-8F13-30003FD8F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20" y="821612"/>
              <a:ext cx="5283472" cy="2660787"/>
            </a:xfrm>
            <a:prstGeom prst="rect">
              <a:avLst/>
            </a:prstGeom>
            <a:ln>
              <a:solidFill>
                <a:schemeClr val="tx1"/>
              </a:solidFill>
            </a:ln>
          </p:spPr>
        </p:pic>
        <p:sp>
          <p:nvSpPr>
            <p:cNvPr id="13" name="Oval 12">
              <a:extLst>
                <a:ext uri="{FF2B5EF4-FFF2-40B4-BE49-F238E27FC236}">
                  <a16:creationId xmlns:a16="http://schemas.microsoft.com/office/drawing/2014/main" id="{38D89BB3-394E-4985-87DB-482114965069}"/>
                </a:ext>
              </a:extLst>
            </p:cNvPr>
            <p:cNvSpPr/>
            <p:nvPr/>
          </p:nvSpPr>
          <p:spPr>
            <a:xfrm>
              <a:off x="4163626" y="2293928"/>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3772452" y="2229727"/>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3" name="Oval 22">
              <a:extLst>
                <a:ext uri="{FF2B5EF4-FFF2-40B4-BE49-F238E27FC236}">
                  <a16:creationId xmlns:a16="http://schemas.microsoft.com/office/drawing/2014/main" id="{14B5F0D8-7E9E-46D8-BB4A-2C61F55547C6}"/>
                </a:ext>
              </a:extLst>
            </p:cNvPr>
            <p:cNvSpPr/>
            <p:nvPr/>
          </p:nvSpPr>
          <p:spPr>
            <a:xfrm>
              <a:off x="4135052" y="2783200"/>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TextBox 34">
              <a:extLst>
                <a:ext uri="{FF2B5EF4-FFF2-40B4-BE49-F238E27FC236}">
                  <a16:creationId xmlns:a16="http://schemas.microsoft.com/office/drawing/2014/main" id="{19FD9CD3-1E76-4F96-9132-A72494643E22}"/>
                </a:ext>
              </a:extLst>
            </p:cNvPr>
            <p:cNvSpPr txBox="1"/>
            <p:nvPr/>
          </p:nvSpPr>
          <p:spPr>
            <a:xfrm>
              <a:off x="3772452" y="2730315"/>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pSp>
        <p:nvGrpSpPr>
          <p:cNvPr id="12" name="Group 11" descr="Screen capture of step 5 for a Division Program moved, as described in the following table.">
            <a:extLst>
              <a:ext uri="{FF2B5EF4-FFF2-40B4-BE49-F238E27FC236}">
                <a16:creationId xmlns:a16="http://schemas.microsoft.com/office/drawing/2014/main" id="{0EDC4B9C-29B8-D3F0-E090-2BF29EFAB0EC}"/>
              </a:ext>
            </a:extLst>
          </p:cNvPr>
          <p:cNvGrpSpPr/>
          <p:nvPr/>
        </p:nvGrpSpPr>
        <p:grpSpPr>
          <a:xfrm>
            <a:off x="2886468" y="3542940"/>
            <a:ext cx="5840926" cy="3315060"/>
            <a:chOff x="2886468" y="3542940"/>
            <a:chExt cx="5840926" cy="3315060"/>
          </a:xfrm>
        </p:grpSpPr>
        <p:pic>
          <p:nvPicPr>
            <p:cNvPr id="30" name="Picture 29" descr="Graphical user interface, text, application&#10;&#10;Description automatically generated">
              <a:extLst>
                <a:ext uri="{FF2B5EF4-FFF2-40B4-BE49-F238E27FC236}">
                  <a16:creationId xmlns:a16="http://schemas.microsoft.com/office/drawing/2014/main" id="{8933ABCD-8571-4681-AC4E-046CB47D2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468" y="3542940"/>
              <a:ext cx="5232224" cy="3315060"/>
            </a:xfrm>
            <a:prstGeom prst="rect">
              <a:avLst/>
            </a:prstGeom>
            <a:solidFill>
              <a:schemeClr val="accent2"/>
            </a:solidFill>
            <a:ln>
              <a:solidFill>
                <a:schemeClr val="tx1"/>
              </a:solidFill>
            </a:ln>
          </p:spPr>
        </p:pic>
        <p:sp>
          <p:nvSpPr>
            <p:cNvPr id="31" name="TextBox 30">
              <a:extLst>
                <a:ext uri="{FF2B5EF4-FFF2-40B4-BE49-F238E27FC236}">
                  <a16:creationId xmlns:a16="http://schemas.microsoft.com/office/drawing/2014/main" id="{FA1B71C5-79CC-47D1-A4C2-AC9E56B81EAD}"/>
                </a:ext>
              </a:extLst>
            </p:cNvPr>
            <p:cNvSpPr txBox="1"/>
            <p:nvPr/>
          </p:nvSpPr>
          <p:spPr>
            <a:xfrm>
              <a:off x="8200095" y="4538821"/>
              <a:ext cx="527299" cy="369332"/>
            </a:xfrm>
            <a:prstGeom prst="rect">
              <a:avLst/>
            </a:prstGeom>
            <a:noFill/>
            <a:ln>
              <a:solidFill>
                <a:schemeClr val="tx1"/>
              </a:solidFill>
            </a:ln>
          </p:spPr>
          <p:txBody>
            <a:bodyPr wrap="square">
              <a:spAutoFit/>
            </a:bodyPr>
            <a:lstStyle/>
            <a:p>
              <a:r>
                <a:rPr lang="en-US" dirty="0"/>
                <a:t>5. </a:t>
              </a:r>
              <a:endParaRPr lang="en-CA" dirty="0"/>
            </a:p>
          </p:txBody>
        </p:sp>
      </p:grpSp>
      <p:graphicFrame>
        <p:nvGraphicFramePr>
          <p:cNvPr id="2" name="Table 1">
            <a:extLst>
              <a:ext uri="{FF2B5EF4-FFF2-40B4-BE49-F238E27FC236}">
                <a16:creationId xmlns:a16="http://schemas.microsoft.com/office/drawing/2014/main" id="{9889F112-0A54-4D15-8A79-D76F30606117}"/>
              </a:ext>
            </a:extLst>
          </p:cNvPr>
          <p:cNvGraphicFramePr>
            <a:graphicFrameLocks noGrp="1"/>
          </p:cNvGraphicFramePr>
          <p:nvPr>
            <p:extLst>
              <p:ext uri="{D42A27DB-BD31-4B8C-83A1-F6EECF244321}">
                <p14:modId xmlns:p14="http://schemas.microsoft.com/office/powerpoint/2010/main" val="3964108350"/>
              </p:ext>
            </p:extLst>
          </p:nvPr>
        </p:nvGraphicFramePr>
        <p:xfrm>
          <a:off x="8727394" y="855234"/>
          <a:ext cx="3090231" cy="1946904"/>
        </p:xfrm>
        <a:graphic>
          <a:graphicData uri="http://schemas.openxmlformats.org/drawingml/2006/table">
            <a:tbl>
              <a:tblPr firstRow="1">
                <a:tableStyleId>{5940675A-B579-460E-94D1-54222C63F5DA}</a:tableStyleId>
              </a:tblPr>
              <a:tblGrid>
                <a:gridCol w="3090231">
                  <a:extLst>
                    <a:ext uri="{9D8B030D-6E8A-4147-A177-3AD203B41FA5}">
                      <a16:colId xmlns:a16="http://schemas.microsoft.com/office/drawing/2014/main" val="2834029245"/>
                    </a:ext>
                  </a:extLst>
                </a:gridCol>
              </a:tblGrid>
              <a:tr h="98076">
                <a:tc>
                  <a:txBody>
                    <a:bodyPr/>
                    <a:lstStyle/>
                    <a:p>
                      <a:pPr algn="l" fontAlgn="b"/>
                      <a:r>
                        <a:rPr lang="en-CA" sz="1400" u="none" strike="noStrike" dirty="0">
                          <a:effectLst/>
                        </a:rPr>
                        <a:t>1. Select 'Home'</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5493483"/>
                  </a:ext>
                </a:extLst>
              </a:tr>
              <a:tr h="240024">
                <a:tc>
                  <a:txBody>
                    <a:bodyPr/>
                    <a:lstStyle/>
                    <a:p>
                      <a:pPr algn="l" fontAlgn="b"/>
                      <a:r>
                        <a:rPr lang="en-CA" sz="1400" u="none" strike="noStrike" dirty="0">
                          <a:effectLst/>
                        </a:rPr>
                        <a:t>2. Select 'Division'</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3985370"/>
                  </a:ext>
                </a:extLst>
              </a:tr>
              <a:tr h="400040">
                <a:tc>
                  <a:txBody>
                    <a:bodyPr/>
                    <a:lstStyle/>
                    <a:p>
                      <a:pPr algn="l" fontAlgn="b"/>
                      <a:r>
                        <a:rPr lang="en-CA" sz="1400" u="none" strike="noStrike" dirty="0">
                          <a:effectLst/>
                        </a:rPr>
                        <a:t>3. This step is to ensure the correct division number that is intended to be moved is reviewed before re-attaching to new (moved to) SUA. Enter BSID &amp;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5220669"/>
                  </a:ext>
                </a:extLst>
              </a:tr>
              <a:tr h="180200">
                <a:tc>
                  <a:txBody>
                    <a:bodyPr/>
                    <a:lstStyle/>
                    <a:p>
                      <a:pPr algn="l" fontAlgn="b"/>
                      <a:r>
                        <a:rPr lang="en-CA" sz="1400" u="none" strike="noStrike" dirty="0">
                          <a:effectLst/>
                        </a:rPr>
                        <a:t>4. Select to open resulting record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337273"/>
                  </a:ext>
                </a:extLst>
              </a:tr>
              <a:tr h="160016">
                <a:tc>
                  <a:txBody>
                    <a:bodyPr/>
                    <a:lstStyle/>
                    <a:p>
                      <a:pPr algn="l" fontAlgn="b"/>
                      <a:r>
                        <a:rPr lang="en-CA" sz="1400" u="none" strike="noStrike" dirty="0">
                          <a:effectLst/>
                        </a:rPr>
                        <a:t>5. Review Program info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418231"/>
                  </a:ext>
                </a:extLst>
              </a:tr>
            </a:tbl>
          </a:graphicData>
        </a:graphic>
      </p:graphicFrame>
      <p:sp>
        <p:nvSpPr>
          <p:cNvPr id="4" name="Slide Number Placeholder 3">
            <a:extLst>
              <a:ext uri="{FF2B5EF4-FFF2-40B4-BE49-F238E27FC236}">
                <a16:creationId xmlns:a16="http://schemas.microsoft.com/office/drawing/2014/main" id="{1B10E63B-F073-42E6-8665-D64276E4382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8</a:t>
            </a:fld>
            <a:endParaRPr lang="en-CA" dirty="0"/>
          </a:p>
        </p:txBody>
      </p:sp>
      <p:sp>
        <p:nvSpPr>
          <p:cNvPr id="36" name="Slide Number Placeholder 7">
            <a:extLst>
              <a:ext uri="{FF2B5EF4-FFF2-40B4-BE49-F238E27FC236}">
                <a16:creationId xmlns:a16="http://schemas.microsoft.com/office/drawing/2014/main" id="{B3498D87-6FB3-468F-8817-6A35332A26FC}"/>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245169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3F54C13-3AED-4BA9-9057-8B34E3CC43BA}"/>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Division Program moved </a:t>
            </a:r>
            <a:endParaRPr kumimoji="0" lang="en-CA"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Screen capture of step 6 for a Division Program moved, as described in the following table.">
            <a:extLst>
              <a:ext uri="{FF2B5EF4-FFF2-40B4-BE49-F238E27FC236}">
                <a16:creationId xmlns:a16="http://schemas.microsoft.com/office/drawing/2014/main" id="{AA1A297C-1025-37D8-FA95-506D5D1AED15}"/>
              </a:ext>
            </a:extLst>
          </p:cNvPr>
          <p:cNvGrpSpPr/>
          <p:nvPr/>
        </p:nvGrpSpPr>
        <p:grpSpPr>
          <a:xfrm>
            <a:off x="269959" y="806906"/>
            <a:ext cx="2509610" cy="1455136"/>
            <a:chOff x="269959" y="806906"/>
            <a:chExt cx="2509610" cy="1455136"/>
          </a:xfrm>
        </p:grpSpPr>
        <p:pic>
          <p:nvPicPr>
            <p:cNvPr id="32" name="Picture 31" descr="Graphical user interface, text, application&#10;&#10;Description automatically generated">
              <a:extLst>
                <a:ext uri="{FF2B5EF4-FFF2-40B4-BE49-F238E27FC236}">
                  <a16:creationId xmlns:a16="http://schemas.microsoft.com/office/drawing/2014/main" id="{F87FDBDB-8D9F-4CA3-A4E4-5861F5E8C697}"/>
                </a:ext>
              </a:extLst>
            </p:cNvPr>
            <p:cNvPicPr>
              <a:picLocks noChangeAspect="1"/>
            </p:cNvPicPr>
            <p:nvPr/>
          </p:nvPicPr>
          <p:blipFill rotWithShape="1">
            <a:blip r:embed="rId2">
              <a:extLst>
                <a:ext uri="{28A0092B-C50C-407E-A947-70E740481C1C}">
                  <a14:useLocalDpi xmlns:a14="http://schemas.microsoft.com/office/drawing/2010/main" val="0"/>
                </a:ext>
              </a:extLst>
            </a:blip>
            <a:srcRect t="55328" r="12310" b="16998"/>
            <a:stretch/>
          </p:blipFill>
          <p:spPr>
            <a:xfrm>
              <a:off x="269959" y="806906"/>
              <a:ext cx="2509610" cy="1455136"/>
            </a:xfrm>
            <a:prstGeom prst="rect">
              <a:avLst/>
            </a:prstGeom>
            <a:ln>
              <a:solidFill>
                <a:schemeClr val="tx1"/>
              </a:solidFill>
            </a:ln>
          </p:spPr>
        </p:pic>
        <p:sp>
          <p:nvSpPr>
            <p:cNvPr id="33" name="Oval 32">
              <a:extLst>
                <a:ext uri="{FF2B5EF4-FFF2-40B4-BE49-F238E27FC236}">
                  <a16:creationId xmlns:a16="http://schemas.microsoft.com/office/drawing/2014/main" id="{3B977E8C-288F-4D88-AA90-67A9A0CB3EF9}"/>
                </a:ext>
              </a:extLst>
            </p:cNvPr>
            <p:cNvSpPr/>
            <p:nvPr/>
          </p:nvSpPr>
          <p:spPr>
            <a:xfrm>
              <a:off x="789654" y="1412922"/>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AA364802-77A9-4FBB-A6E2-2665285DAACC}"/>
                </a:ext>
              </a:extLst>
            </p:cNvPr>
            <p:cNvSpPr txBox="1"/>
            <p:nvPr/>
          </p:nvSpPr>
          <p:spPr>
            <a:xfrm>
              <a:off x="559552" y="1182291"/>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pSp>
        <p:nvGrpSpPr>
          <p:cNvPr id="5" name="Group 4" descr="Screen capture of steps 7 to 9 for a Division Program moved, as described in the following table.">
            <a:extLst>
              <a:ext uri="{FF2B5EF4-FFF2-40B4-BE49-F238E27FC236}">
                <a16:creationId xmlns:a16="http://schemas.microsoft.com/office/drawing/2014/main" id="{0EDBB827-90CA-778A-7E2D-B7605BC0B416}"/>
              </a:ext>
            </a:extLst>
          </p:cNvPr>
          <p:cNvGrpSpPr/>
          <p:nvPr/>
        </p:nvGrpSpPr>
        <p:grpSpPr>
          <a:xfrm>
            <a:off x="3009671" y="806906"/>
            <a:ext cx="8934241" cy="2719118"/>
            <a:chOff x="3009671" y="806906"/>
            <a:chExt cx="8934241" cy="2719118"/>
          </a:xfrm>
        </p:grpSpPr>
        <p:pic>
          <p:nvPicPr>
            <p:cNvPr id="37" name="Picture 36" descr="Graphical user interface&#10;&#10;Description automatically generated">
              <a:extLst>
                <a:ext uri="{FF2B5EF4-FFF2-40B4-BE49-F238E27FC236}">
                  <a16:creationId xmlns:a16="http://schemas.microsoft.com/office/drawing/2014/main" id="{5536DCBE-7181-4F41-8E41-3BBF9739C580}"/>
                </a:ext>
              </a:extLst>
            </p:cNvPr>
            <p:cNvPicPr>
              <a:picLocks noChangeAspect="1"/>
            </p:cNvPicPr>
            <p:nvPr/>
          </p:nvPicPr>
          <p:blipFill rotWithShape="1">
            <a:blip r:embed="rId3">
              <a:extLst>
                <a:ext uri="{28A0092B-C50C-407E-A947-70E740481C1C}">
                  <a14:useLocalDpi xmlns:a14="http://schemas.microsoft.com/office/drawing/2010/main" val="0"/>
                </a:ext>
              </a:extLst>
            </a:blip>
            <a:srcRect l="5571" t="10466" b="25242"/>
            <a:stretch/>
          </p:blipFill>
          <p:spPr>
            <a:xfrm>
              <a:off x="3009671" y="806906"/>
              <a:ext cx="8934241" cy="2719118"/>
            </a:xfrm>
            <a:prstGeom prst="rect">
              <a:avLst/>
            </a:prstGeom>
            <a:ln>
              <a:solidFill>
                <a:schemeClr val="tx1"/>
              </a:solidFill>
            </a:ln>
          </p:spPr>
        </p:pic>
        <p:sp>
          <p:nvSpPr>
            <p:cNvPr id="38" name="Oval 37">
              <a:extLst>
                <a:ext uri="{FF2B5EF4-FFF2-40B4-BE49-F238E27FC236}">
                  <a16:creationId xmlns:a16="http://schemas.microsoft.com/office/drawing/2014/main" id="{72487978-CDCA-422E-A032-9AAFBC1A18E7}"/>
                </a:ext>
              </a:extLst>
            </p:cNvPr>
            <p:cNvSpPr/>
            <p:nvPr/>
          </p:nvSpPr>
          <p:spPr>
            <a:xfrm>
              <a:off x="11099718" y="1472144"/>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Oval 38">
              <a:extLst>
                <a:ext uri="{FF2B5EF4-FFF2-40B4-BE49-F238E27FC236}">
                  <a16:creationId xmlns:a16="http://schemas.microsoft.com/office/drawing/2014/main" id="{380C80B3-55BA-4C9C-AF12-D592DEDF71B5}"/>
                </a:ext>
              </a:extLst>
            </p:cNvPr>
            <p:cNvSpPr/>
            <p:nvPr/>
          </p:nvSpPr>
          <p:spPr>
            <a:xfrm>
              <a:off x="5101324" y="2056059"/>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7BF68087-6A92-4BA2-B2AA-F2C3DDCFFAE8}"/>
                </a:ext>
              </a:extLst>
            </p:cNvPr>
            <p:cNvSpPr txBox="1"/>
            <p:nvPr/>
          </p:nvSpPr>
          <p:spPr>
            <a:xfrm>
              <a:off x="5613525" y="1686727"/>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41" name="TextBox 40">
              <a:extLst>
                <a:ext uri="{FF2B5EF4-FFF2-40B4-BE49-F238E27FC236}">
                  <a16:creationId xmlns:a16="http://schemas.microsoft.com/office/drawing/2014/main" id="{CE7164A5-D67D-4645-8537-8886A9DB6D37}"/>
                </a:ext>
              </a:extLst>
            </p:cNvPr>
            <p:cNvSpPr txBox="1"/>
            <p:nvPr/>
          </p:nvSpPr>
          <p:spPr>
            <a:xfrm>
              <a:off x="11002114" y="1102812"/>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44" name="Oval 43">
              <a:extLst>
                <a:ext uri="{FF2B5EF4-FFF2-40B4-BE49-F238E27FC236}">
                  <a16:creationId xmlns:a16="http://schemas.microsoft.com/office/drawing/2014/main" id="{A92F3262-1107-418A-91F1-B960CFD209DB}"/>
                </a:ext>
              </a:extLst>
            </p:cNvPr>
            <p:cNvSpPr/>
            <p:nvPr/>
          </p:nvSpPr>
          <p:spPr>
            <a:xfrm>
              <a:off x="4950632" y="2653620"/>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6" name="TextBox 45">
              <a:extLst>
                <a:ext uri="{FF2B5EF4-FFF2-40B4-BE49-F238E27FC236}">
                  <a16:creationId xmlns:a16="http://schemas.microsoft.com/office/drawing/2014/main" id="{33A41F47-E0E4-4B35-9A6D-E340CE4677AC}"/>
                </a:ext>
              </a:extLst>
            </p:cNvPr>
            <p:cNvSpPr txBox="1"/>
            <p:nvPr/>
          </p:nvSpPr>
          <p:spPr>
            <a:xfrm>
              <a:off x="4588032" y="2610975"/>
              <a:ext cx="362600" cy="369332"/>
            </a:xfrm>
            <a:prstGeom prst="rect">
              <a:avLst/>
            </a:prstGeom>
            <a:noFill/>
            <a:ln>
              <a:solidFill>
                <a:schemeClr val="tx1"/>
              </a:solidFill>
            </a:ln>
          </p:spPr>
          <p:txBody>
            <a:bodyPr wrap="none" rtlCol="0">
              <a:spAutoFit/>
            </a:bodyPr>
            <a:lstStyle/>
            <a:p>
              <a:r>
                <a:rPr lang="en-US" b="1" dirty="0"/>
                <a:t>9.</a:t>
              </a:r>
              <a:endParaRPr lang="en-CA" b="1" dirty="0"/>
            </a:p>
          </p:txBody>
        </p:sp>
      </p:grpSp>
      <p:graphicFrame>
        <p:nvGraphicFramePr>
          <p:cNvPr id="2" name="Table 1">
            <a:extLst>
              <a:ext uri="{FF2B5EF4-FFF2-40B4-BE49-F238E27FC236}">
                <a16:creationId xmlns:a16="http://schemas.microsoft.com/office/drawing/2014/main" id="{9889F112-0A54-4D15-8A79-D76F30606117}"/>
              </a:ext>
            </a:extLst>
          </p:cNvPr>
          <p:cNvGraphicFramePr>
            <a:graphicFrameLocks noGrp="1"/>
          </p:cNvGraphicFramePr>
          <p:nvPr>
            <p:extLst>
              <p:ext uri="{D42A27DB-BD31-4B8C-83A1-F6EECF244321}">
                <p14:modId xmlns:p14="http://schemas.microsoft.com/office/powerpoint/2010/main" val="3883250373"/>
              </p:ext>
            </p:extLst>
          </p:nvPr>
        </p:nvGraphicFramePr>
        <p:xfrm>
          <a:off x="3009671" y="3939129"/>
          <a:ext cx="4984609" cy="933432"/>
        </p:xfrm>
        <a:graphic>
          <a:graphicData uri="http://schemas.openxmlformats.org/drawingml/2006/table">
            <a:tbl>
              <a:tblPr firstRow="1">
                <a:tableStyleId>{5940675A-B579-460E-94D1-54222C63F5DA}</a:tableStyleId>
              </a:tblPr>
              <a:tblGrid>
                <a:gridCol w="4984609">
                  <a:extLst>
                    <a:ext uri="{9D8B030D-6E8A-4147-A177-3AD203B41FA5}">
                      <a16:colId xmlns:a16="http://schemas.microsoft.com/office/drawing/2014/main" val="2834029245"/>
                    </a:ext>
                  </a:extLst>
                </a:gridCol>
              </a:tblGrid>
              <a:tr h="240024">
                <a:tc>
                  <a:txBody>
                    <a:bodyPr/>
                    <a:lstStyle/>
                    <a:p>
                      <a:pPr algn="l" fontAlgn="b"/>
                      <a:r>
                        <a:rPr lang="en-CA" sz="1400" u="none" strike="noStrike" dirty="0">
                          <a:effectLst/>
                        </a:rPr>
                        <a:t>6. Select 'Space Use Agreement'</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1015641"/>
                  </a:ext>
                </a:extLst>
              </a:tr>
              <a:tr h="240024">
                <a:tc>
                  <a:txBody>
                    <a:bodyPr/>
                    <a:lstStyle/>
                    <a:p>
                      <a:pPr algn="l" fontAlgn="b"/>
                      <a:r>
                        <a:rPr lang="en-CA" sz="1400" u="none" strike="noStrike" dirty="0">
                          <a:effectLst/>
                        </a:rPr>
                        <a:t>7. Enter 'SFIS ID' </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1115222"/>
                  </a:ext>
                </a:extLst>
              </a:tr>
              <a:tr h="160016">
                <a:tc>
                  <a:txBody>
                    <a:bodyPr/>
                    <a:lstStyle/>
                    <a:p>
                      <a:pPr algn="l" fontAlgn="b"/>
                      <a:r>
                        <a:rPr lang="en-CA" sz="1400" u="none" strike="noStrike" dirty="0">
                          <a:effectLst/>
                        </a:rPr>
                        <a:t>8. Select 'Apply Filter' (or press ENTER)</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5358347"/>
                  </a:ext>
                </a:extLst>
              </a:tr>
              <a:tr h="240024">
                <a:tc>
                  <a:txBody>
                    <a:bodyPr/>
                    <a:lstStyle/>
                    <a:p>
                      <a:pPr algn="l" fontAlgn="b"/>
                      <a:r>
                        <a:rPr lang="en-CA" sz="1400" u="none" strike="noStrike" dirty="0">
                          <a:effectLst/>
                        </a:rPr>
                        <a:t>9. Select to open the record (one click is enough)</a:t>
                      </a:r>
                      <a:endParaRPr lang="en-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125989"/>
                  </a:ext>
                </a:extLst>
              </a:tr>
            </a:tbl>
          </a:graphicData>
        </a:graphic>
      </p:graphicFrame>
      <p:sp>
        <p:nvSpPr>
          <p:cNvPr id="4" name="Slide Number Placeholder 3">
            <a:extLst>
              <a:ext uri="{FF2B5EF4-FFF2-40B4-BE49-F238E27FC236}">
                <a16:creationId xmlns:a16="http://schemas.microsoft.com/office/drawing/2014/main" id="{65FE6896-C3C3-4AAD-A8F7-BC349BD2A5F9}"/>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9</a:t>
            </a:fld>
            <a:endParaRPr lang="en-CA" dirty="0"/>
          </a:p>
        </p:txBody>
      </p:sp>
      <p:sp>
        <p:nvSpPr>
          <p:cNvPr id="27" name="Slide Number Placeholder 7">
            <a:extLst>
              <a:ext uri="{FF2B5EF4-FFF2-40B4-BE49-F238E27FC236}">
                <a16:creationId xmlns:a16="http://schemas.microsoft.com/office/drawing/2014/main" id="{C41EAC87-78FC-4743-884C-911E8347A6D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3761807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15859</TotalTime>
  <Words>4136</Words>
  <Application>Microsoft Office PowerPoint</Application>
  <PresentationFormat>Widescreen</PresentationFormat>
  <Paragraphs>554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Source Sans Pro</vt:lpstr>
      <vt:lpstr>Symbol</vt:lpstr>
      <vt:lpstr>Office Theme</vt:lpstr>
      <vt:lpstr>Education Capital Information System (ECIS)</vt:lpstr>
      <vt:lpstr>Current Year Instructions</vt:lpstr>
      <vt:lpstr>EDIT SUA Name</vt:lpstr>
      <vt:lpstr>EDIT SUA Name </vt:lpstr>
      <vt:lpstr>EDIT SUA Name  </vt:lpstr>
      <vt:lpstr>EDIT SUA Expiration Date</vt:lpstr>
      <vt:lpstr>EDIT SUA Commencement Date</vt:lpstr>
      <vt:lpstr>Division Program moved</vt:lpstr>
      <vt:lpstr>Division Program moved </vt:lpstr>
      <vt:lpstr>Division Program moved  </vt:lpstr>
      <vt:lpstr>EDIT Division Program End Date</vt:lpstr>
      <vt:lpstr>EDIT SUA: Panel; Commencement Date; Lowest/Highest Grade; </vt:lpstr>
      <vt:lpstr>EDIT SUA: Panel; Commencement Date; Lowest/Highest Grade;  </vt:lpstr>
      <vt:lpstr>EDIT Building: Operational Status; Tenure</vt:lpstr>
      <vt:lpstr>EDIT Building: Operational Status; Tenure </vt:lpstr>
      <vt:lpstr>EDIT Building: Address</vt:lpstr>
      <vt:lpstr>EDIT Building: Address </vt:lpstr>
      <vt:lpstr>EDIT Building: Address  </vt:lpstr>
      <vt:lpstr>Future Year Instructions</vt:lpstr>
      <vt:lpstr>Option 1 - EDIT SUA Name – create a new SUA and save as a Draft ONLY</vt:lpstr>
      <vt:lpstr>Option 2 - EDIT Future SUA Name – if existing SUA has a Future Name with same attributes</vt:lpstr>
      <vt:lpstr>EDIT SUA Expiration Date </vt:lpstr>
      <vt:lpstr>Division Program moved   </vt:lpstr>
      <vt:lpstr>Division Program moved    </vt:lpstr>
      <vt:lpstr>Division Program moved      </vt:lpstr>
      <vt:lpstr>EDIT Division Program End Date </vt:lpstr>
      <vt:lpstr>EDIT SUA: Panel; Commencement Date; Lowest/Highest Grade;   </vt:lpstr>
      <vt:lpstr>EDIT SUA: Future: Lowest/Highest Grade; Panel; OTG - and (Commencement Date – can be future by design)</vt:lpstr>
      <vt:lpstr>EDIT Building: Operational Status; Tenure  </vt:lpstr>
      <vt:lpstr>EDIT Building: Operational Status – explanation for Future Scenarios </vt:lpstr>
      <vt:lpstr>EDIT Building: Operational Status; Tenure   </vt:lpstr>
      <vt:lpstr>EDIT Building: for Future Address</vt:lpstr>
      <vt:lpstr>EDIT Building: Address   </vt:lpstr>
      <vt:lpstr>EDIT Building: Address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Capital Information System (ECIS)</dc:title>
  <dc:creator>Hopkinson, Marijana (CSC)</dc:creator>
  <cp:lastModifiedBy>Amin, Annette (EDU)</cp:lastModifiedBy>
  <cp:revision>13</cp:revision>
  <dcterms:created xsi:type="dcterms:W3CDTF">2022-10-21T07:33:27Z</dcterms:created>
  <dcterms:modified xsi:type="dcterms:W3CDTF">2022-11-16T18:44:32Z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2022-10-21T07:33:28Z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99e92f97-1e2d-4839-87e8-1838bec4033b</vt:lpwstr>
  </property>
  <property fmtid="{D5CDD505-2E9C-101B-9397-08002B2CF9AE}" pid="8" name="MSIP_Label_034a106e-6316-442c-ad35-738afd673d2b_ContentBits">
    <vt:lpwstr>0</vt:lpwstr>
  </property>
</Properties>
</file>