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6"/>
  </p:notesMasterIdLst>
  <p:handoutMasterIdLst>
    <p:handoutMasterId r:id="rId27"/>
  </p:handoutMasterIdLst>
  <p:sldIdLst>
    <p:sldId id="330" r:id="rId3"/>
    <p:sldId id="364" r:id="rId4"/>
    <p:sldId id="358" r:id="rId5"/>
    <p:sldId id="380" r:id="rId6"/>
    <p:sldId id="331" r:id="rId7"/>
    <p:sldId id="346" r:id="rId8"/>
    <p:sldId id="362" r:id="rId9"/>
    <p:sldId id="376" r:id="rId10"/>
    <p:sldId id="397" r:id="rId11"/>
    <p:sldId id="332" r:id="rId12"/>
    <p:sldId id="341" r:id="rId13"/>
    <p:sldId id="369" r:id="rId14"/>
    <p:sldId id="343" r:id="rId15"/>
    <p:sldId id="334" r:id="rId16"/>
    <p:sldId id="347" r:id="rId17"/>
    <p:sldId id="348" r:id="rId18"/>
    <p:sldId id="350" r:id="rId19"/>
    <p:sldId id="396" r:id="rId20"/>
    <p:sldId id="378" r:id="rId21"/>
    <p:sldId id="394" r:id="rId22"/>
    <p:sldId id="391" r:id="rId23"/>
    <p:sldId id="379" r:id="rId24"/>
    <p:sldId id="377"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son, Siri (MET)" initials="PS(" lastIdx="31" clrIdx="0">
    <p:extLst/>
  </p:cmAuthor>
  <p:cmAuthor id="2" name="D'Anna, Alessya (EDU)" initials="DA(" lastIdx="27" clrIdx="1">
    <p:extLst/>
  </p:cmAuthor>
  <p:cmAuthor id="3" name="Zeleney, Darlene (MET)" initials="ZD"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13" autoAdjust="0"/>
    <p:restoredTop sz="63415" autoAdjust="0"/>
  </p:normalViewPr>
  <p:slideViewPr>
    <p:cSldViewPr>
      <p:cViewPr varScale="1">
        <p:scale>
          <a:sx n="58" d="100"/>
          <a:sy n="58" d="100"/>
        </p:scale>
        <p:origin x="1446" y="72"/>
      </p:cViewPr>
      <p:guideLst>
        <p:guide orient="horz" pos="2160"/>
        <p:guide pos="2880"/>
      </p:guideLst>
    </p:cSldViewPr>
  </p:slideViewPr>
  <p:outlineViewPr>
    <p:cViewPr>
      <p:scale>
        <a:sx n="33" d="100"/>
        <a:sy n="33" d="100"/>
      </p:scale>
      <p:origin x="0" y="-29736"/>
    </p:cViewPr>
  </p:outlineViewPr>
  <p:notesTextViewPr>
    <p:cViewPr>
      <p:scale>
        <a:sx n="1" d="1"/>
        <a:sy n="1" d="1"/>
      </p:scale>
      <p:origin x="0" y="0"/>
    </p:cViewPr>
  </p:notesTextViewPr>
  <p:sorterViewPr>
    <p:cViewPr>
      <p:scale>
        <a:sx n="200" d="100"/>
        <a:sy n="200" d="100"/>
      </p:scale>
      <p:origin x="0" y="-7616"/>
    </p:cViewPr>
  </p:sorterViewPr>
  <p:notesViewPr>
    <p:cSldViewPr>
      <p:cViewPr>
        <p:scale>
          <a:sx n="100" d="100"/>
          <a:sy n="100" d="100"/>
        </p:scale>
        <p:origin x="1576" y="-1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7C2E7-C5F2-584C-A4B9-FEF0A41E954A}" type="doc">
      <dgm:prSet loTypeId="urn:microsoft.com/office/officeart/2009/layout/ReverseList" loCatId="" qsTypeId="urn:microsoft.com/office/officeart/2005/8/quickstyle/simple1" qsCatId="simple" csTypeId="urn:microsoft.com/office/officeart/2005/8/colors/accent1_2" csCatId="accent1" phldr="1"/>
      <dgm:spPr/>
      <dgm:t>
        <a:bodyPr/>
        <a:lstStyle/>
        <a:p>
          <a:endParaRPr lang="en-US"/>
        </a:p>
      </dgm:t>
    </dgm:pt>
    <dgm:pt modelId="{1A661B28-0DE1-564A-8CB8-502C9CD57E2E}">
      <dgm:prSet phldrT="[Text]" custT="1"/>
      <dgm:spPr>
        <a:solidFill>
          <a:schemeClr val="bg1">
            <a:lumMod val="95000"/>
          </a:schemeClr>
        </a:solidFill>
        <a:ln w="12700"/>
      </dgm:spPr>
      <dgm:t>
        <a:bodyPr/>
        <a:lstStyle/>
        <a:p>
          <a:pPr algn="ctr"/>
          <a:r>
            <a:rPr lang="en-US" sz="2000" dirty="0"/>
            <a:t>Training Resource</a:t>
          </a:r>
          <a:endParaRPr lang="en-US" sz="2000" i="1" dirty="0"/>
        </a:p>
        <a:p>
          <a:pPr algn="ctr"/>
          <a:r>
            <a:rPr lang="en-US" sz="2000" i="0" dirty="0"/>
            <a:t>and PowerPoint</a:t>
          </a:r>
        </a:p>
      </dgm:t>
      <dgm:extLst>
        <a:ext uri="{E40237B7-FDA0-4F09-8148-C483321AD2D9}">
          <dgm14:cNvPr xmlns:dgm14="http://schemas.microsoft.com/office/drawing/2010/diagram" id="0" name="" descr="A graphic with two boxes side by side. The left-hand box reads “Training Resource and PowerPoint”. The right-hand box reads “The Road Map”. There are curved arrows pointing from the left side to the right and vice versa."/>
        </a:ext>
      </dgm:extLst>
    </dgm:pt>
    <dgm:pt modelId="{6158F3EB-F9CE-0F44-8B9D-F2D89980BAD1}" type="parTrans" cxnId="{BEAD178E-42D9-D74D-BB7B-893B54822C44}">
      <dgm:prSet/>
      <dgm:spPr/>
      <dgm:t>
        <a:bodyPr/>
        <a:lstStyle/>
        <a:p>
          <a:endParaRPr lang="en-US"/>
        </a:p>
      </dgm:t>
    </dgm:pt>
    <dgm:pt modelId="{7C952739-D1A9-FB4C-85DB-910B5050EE55}" type="sibTrans" cxnId="{BEAD178E-42D9-D74D-BB7B-893B54822C44}">
      <dgm:prSet/>
      <dgm:spPr/>
      <dgm:t>
        <a:bodyPr/>
        <a:lstStyle/>
        <a:p>
          <a:endParaRPr lang="en-US"/>
        </a:p>
      </dgm:t>
    </dgm:pt>
    <dgm:pt modelId="{280627A5-BB32-3F44-BAC3-699C4D61A879}">
      <dgm:prSet phldrT="[Text]" custT="1"/>
      <dgm:spPr>
        <a:solidFill>
          <a:schemeClr val="bg1">
            <a:lumMod val="85000"/>
          </a:schemeClr>
        </a:solidFill>
        <a:ln w="12700">
          <a:solidFill>
            <a:schemeClr val="tx1"/>
          </a:solidFill>
        </a:ln>
      </dgm:spPr>
      <dgm:t>
        <a:bodyPr anchor="ctr"/>
        <a:lstStyle/>
        <a:p>
          <a:pPr algn="ctr">
            <a:lnSpc>
              <a:spcPct val="100000"/>
            </a:lnSpc>
          </a:pPr>
          <a:r>
            <a:rPr lang="en-US" sz="2000" b="1" dirty="0"/>
            <a:t>The Road Map </a:t>
          </a:r>
        </a:p>
      </dgm:t>
    </dgm:pt>
    <dgm:pt modelId="{08935808-E17C-6E4D-B9DB-801DF8C91868}" type="parTrans" cxnId="{086E1B14-DFF4-854A-A991-3EFB0662231C}">
      <dgm:prSet/>
      <dgm:spPr/>
      <dgm:t>
        <a:bodyPr/>
        <a:lstStyle/>
        <a:p>
          <a:endParaRPr lang="en-US"/>
        </a:p>
      </dgm:t>
    </dgm:pt>
    <dgm:pt modelId="{D5530F26-EA0E-1246-A0DC-A1C4DB647A22}" type="sibTrans" cxnId="{086E1B14-DFF4-854A-A991-3EFB0662231C}">
      <dgm:prSet/>
      <dgm:spPr/>
      <dgm:t>
        <a:bodyPr/>
        <a:lstStyle/>
        <a:p>
          <a:endParaRPr lang="en-US"/>
        </a:p>
      </dgm:t>
    </dgm:pt>
    <dgm:pt modelId="{FAD45338-ACFC-2541-B31C-913C65EFA805}" type="pres">
      <dgm:prSet presAssocID="{9627C2E7-C5F2-584C-A4B9-FEF0A41E954A}" presName="Name0" presStyleCnt="0">
        <dgm:presLayoutVars>
          <dgm:chMax val="2"/>
          <dgm:chPref val="2"/>
          <dgm:animLvl val="lvl"/>
        </dgm:presLayoutVars>
      </dgm:prSet>
      <dgm:spPr/>
      <dgm:t>
        <a:bodyPr/>
        <a:lstStyle/>
        <a:p>
          <a:endParaRPr lang="en-CA"/>
        </a:p>
      </dgm:t>
    </dgm:pt>
    <dgm:pt modelId="{357EF911-2180-6048-A989-35D22929FE09}" type="pres">
      <dgm:prSet presAssocID="{9627C2E7-C5F2-584C-A4B9-FEF0A41E954A}" presName="LeftText" presStyleLbl="revTx" presStyleIdx="0" presStyleCnt="0">
        <dgm:presLayoutVars>
          <dgm:bulletEnabled val="1"/>
        </dgm:presLayoutVars>
      </dgm:prSet>
      <dgm:spPr/>
      <dgm:t>
        <a:bodyPr/>
        <a:lstStyle/>
        <a:p>
          <a:endParaRPr lang="en-CA"/>
        </a:p>
      </dgm:t>
    </dgm:pt>
    <dgm:pt modelId="{EDF480D8-6213-D144-BB62-594FEE14D238}" type="pres">
      <dgm:prSet presAssocID="{9627C2E7-C5F2-584C-A4B9-FEF0A41E954A}" presName="LeftNode" presStyleLbl="bgImgPlace1" presStyleIdx="0" presStyleCnt="2" custScaleX="213196" custScaleY="51690" custLinFactNeighborX="-66086" custLinFactNeighborY="15931">
        <dgm:presLayoutVars>
          <dgm:chMax val="2"/>
          <dgm:chPref val="2"/>
        </dgm:presLayoutVars>
      </dgm:prSet>
      <dgm:spPr/>
      <dgm:t>
        <a:bodyPr/>
        <a:lstStyle/>
        <a:p>
          <a:endParaRPr lang="en-CA"/>
        </a:p>
      </dgm:t>
    </dgm:pt>
    <dgm:pt modelId="{808FDA94-7F79-DF40-9635-27A2C10A7E95}" type="pres">
      <dgm:prSet presAssocID="{9627C2E7-C5F2-584C-A4B9-FEF0A41E954A}" presName="RightText" presStyleLbl="revTx" presStyleIdx="0" presStyleCnt="0">
        <dgm:presLayoutVars>
          <dgm:bulletEnabled val="1"/>
        </dgm:presLayoutVars>
      </dgm:prSet>
      <dgm:spPr/>
      <dgm:t>
        <a:bodyPr/>
        <a:lstStyle/>
        <a:p>
          <a:endParaRPr lang="en-CA"/>
        </a:p>
      </dgm:t>
    </dgm:pt>
    <dgm:pt modelId="{F220598D-4AD6-2B46-8751-4F73D4466116}" type="pres">
      <dgm:prSet presAssocID="{9627C2E7-C5F2-584C-A4B9-FEF0A41E954A}" presName="RightNode" presStyleLbl="bgImgPlace1" presStyleIdx="1" presStyleCnt="2" custScaleX="188332" custScaleY="51690" custLinFactNeighborX="31404" custLinFactNeighborY="15931">
        <dgm:presLayoutVars>
          <dgm:chMax val="0"/>
          <dgm:chPref val="0"/>
        </dgm:presLayoutVars>
      </dgm:prSet>
      <dgm:spPr/>
      <dgm:t>
        <a:bodyPr/>
        <a:lstStyle/>
        <a:p>
          <a:endParaRPr lang="en-CA"/>
        </a:p>
      </dgm:t>
    </dgm:pt>
    <dgm:pt modelId="{87E1EA9D-CA57-564E-B3CF-8C76CB8EFCD9}" type="pres">
      <dgm:prSet presAssocID="{9627C2E7-C5F2-584C-A4B9-FEF0A41E954A}" presName="TopArrow" presStyleLbl="node1" presStyleIdx="0" presStyleCnt="2" custScaleX="83735" custScaleY="68825" custLinFactNeighborX="-7864" custLinFactNeighborY="57559"/>
      <dgm:spPr>
        <a:solidFill>
          <a:schemeClr val="bg1">
            <a:lumMod val="75000"/>
          </a:schemeClr>
        </a:solidFill>
      </dgm:spPr>
    </dgm:pt>
    <dgm:pt modelId="{EAFBAFC6-63A9-BD4A-AEEE-96A56AA4898F}" type="pres">
      <dgm:prSet presAssocID="{9627C2E7-C5F2-584C-A4B9-FEF0A41E954A}" presName="BottomArrow" presStyleLbl="node1" presStyleIdx="1" presStyleCnt="2" custScaleX="88231" custScaleY="70218" custLinFactNeighborX="-12234" custLinFactNeighborY="-5816"/>
      <dgm:spPr>
        <a:solidFill>
          <a:schemeClr val="bg1">
            <a:lumMod val="75000"/>
          </a:schemeClr>
        </a:solidFill>
      </dgm:spPr>
    </dgm:pt>
  </dgm:ptLst>
  <dgm:cxnLst>
    <dgm:cxn modelId="{B714D14D-7747-DE48-A281-7AD55A37770D}" type="presOf" srcId="{1A661B28-0DE1-564A-8CB8-502C9CD57E2E}" destId="{357EF911-2180-6048-A989-35D22929FE09}" srcOrd="0" destOrd="0" presId="urn:microsoft.com/office/officeart/2009/layout/ReverseList"/>
    <dgm:cxn modelId="{BEAD178E-42D9-D74D-BB7B-893B54822C44}" srcId="{9627C2E7-C5F2-584C-A4B9-FEF0A41E954A}" destId="{1A661B28-0DE1-564A-8CB8-502C9CD57E2E}" srcOrd="0" destOrd="0" parTransId="{6158F3EB-F9CE-0F44-8B9D-F2D89980BAD1}" sibTransId="{7C952739-D1A9-FB4C-85DB-910B5050EE55}"/>
    <dgm:cxn modelId="{086E1B14-DFF4-854A-A991-3EFB0662231C}" srcId="{9627C2E7-C5F2-584C-A4B9-FEF0A41E954A}" destId="{280627A5-BB32-3F44-BAC3-699C4D61A879}" srcOrd="1" destOrd="0" parTransId="{08935808-E17C-6E4D-B9DB-801DF8C91868}" sibTransId="{D5530F26-EA0E-1246-A0DC-A1C4DB647A22}"/>
    <dgm:cxn modelId="{5574AEEB-2150-3E46-A081-EFF9FB9DC996}" type="presOf" srcId="{280627A5-BB32-3F44-BAC3-699C4D61A879}" destId="{808FDA94-7F79-DF40-9635-27A2C10A7E95}" srcOrd="0" destOrd="0" presId="urn:microsoft.com/office/officeart/2009/layout/ReverseList"/>
    <dgm:cxn modelId="{3105B92C-0083-0144-9F65-843C14E0CCBC}" type="presOf" srcId="{280627A5-BB32-3F44-BAC3-699C4D61A879}" destId="{F220598D-4AD6-2B46-8751-4F73D4466116}" srcOrd="1" destOrd="0" presId="urn:microsoft.com/office/officeart/2009/layout/ReverseList"/>
    <dgm:cxn modelId="{2A989CE3-9306-6345-9BA3-40F187337F2F}" type="presOf" srcId="{9627C2E7-C5F2-584C-A4B9-FEF0A41E954A}" destId="{FAD45338-ACFC-2541-B31C-913C65EFA805}" srcOrd="0" destOrd="0" presId="urn:microsoft.com/office/officeart/2009/layout/ReverseList"/>
    <dgm:cxn modelId="{3203C967-9335-234C-AC30-F88F96705A0A}" type="presOf" srcId="{1A661B28-0DE1-564A-8CB8-502C9CD57E2E}" destId="{EDF480D8-6213-D144-BB62-594FEE14D238}" srcOrd="1" destOrd="0" presId="urn:microsoft.com/office/officeart/2009/layout/ReverseList"/>
    <dgm:cxn modelId="{31C87405-22BA-864C-92F3-09F5EA003DAF}" type="presParOf" srcId="{FAD45338-ACFC-2541-B31C-913C65EFA805}" destId="{357EF911-2180-6048-A989-35D22929FE09}" srcOrd="0" destOrd="0" presId="urn:microsoft.com/office/officeart/2009/layout/ReverseList"/>
    <dgm:cxn modelId="{0B797CFA-CBBB-214B-B20B-ADB213DF1C43}" type="presParOf" srcId="{FAD45338-ACFC-2541-B31C-913C65EFA805}" destId="{EDF480D8-6213-D144-BB62-594FEE14D238}" srcOrd="1" destOrd="0" presId="urn:microsoft.com/office/officeart/2009/layout/ReverseList"/>
    <dgm:cxn modelId="{9EDB38E6-42CF-B14A-B8DD-A4D47790DD34}" type="presParOf" srcId="{FAD45338-ACFC-2541-B31C-913C65EFA805}" destId="{808FDA94-7F79-DF40-9635-27A2C10A7E95}" srcOrd="2" destOrd="0" presId="urn:microsoft.com/office/officeart/2009/layout/ReverseList"/>
    <dgm:cxn modelId="{AFF32A49-2934-514B-9962-81A2D9124B15}" type="presParOf" srcId="{FAD45338-ACFC-2541-B31C-913C65EFA805}" destId="{F220598D-4AD6-2B46-8751-4F73D4466116}" srcOrd="3" destOrd="0" presId="urn:microsoft.com/office/officeart/2009/layout/ReverseList"/>
    <dgm:cxn modelId="{2436C80F-8632-B841-B7A0-9954EA255F88}" type="presParOf" srcId="{FAD45338-ACFC-2541-B31C-913C65EFA805}" destId="{87E1EA9D-CA57-564E-B3CF-8C76CB8EFCD9}" srcOrd="4" destOrd="0" presId="urn:microsoft.com/office/officeart/2009/layout/ReverseList"/>
    <dgm:cxn modelId="{F0AA0757-30DC-3345-A733-D2807D4AC14D}" type="presParOf" srcId="{FAD45338-ACFC-2541-B31C-913C65EFA805}" destId="{EAFBAFC6-63A9-BD4A-AEEE-96A56AA4898F}"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080CF0-7C28-4640-B56C-74064961E526}" type="doc">
      <dgm:prSet loTypeId="urn:microsoft.com/office/officeart/2005/8/layout/cycle7" loCatId="" qsTypeId="urn:microsoft.com/office/officeart/2005/8/quickstyle/simple1" qsCatId="simple" csTypeId="urn:microsoft.com/office/officeart/2005/8/colors/accent3_1" csCatId="accent3" phldr="1"/>
      <dgm:spPr/>
      <dgm:t>
        <a:bodyPr/>
        <a:lstStyle/>
        <a:p>
          <a:endParaRPr lang="en-US"/>
        </a:p>
      </dgm:t>
    </dgm:pt>
    <dgm:pt modelId="{DCE40B1C-C9E5-AC47-930D-91ABE6C344A7}">
      <dgm:prSet phldrT="[Text]"/>
      <dgm:spPr>
        <a:ln w="19050"/>
      </dgm:spPr>
      <dgm:t>
        <a:bodyPr/>
        <a:lstStyle/>
        <a:p>
          <a:pPr algn="ctr"/>
          <a:r>
            <a:rPr lang="en-US" dirty="0"/>
            <a:t>Also a serious student incident?</a:t>
          </a:r>
        </a:p>
      </dgm:t>
    </dgm:pt>
    <dgm:pt modelId="{1E4A9CD9-7BAC-5148-8462-FFD87B58F67E}" type="parTrans" cxnId="{D2D0E05D-91AB-404A-9A80-4F0222F0FC78}">
      <dgm:prSet/>
      <dgm:spPr/>
      <dgm:t>
        <a:bodyPr/>
        <a:lstStyle/>
        <a:p>
          <a:pPr algn="ctr"/>
          <a:endParaRPr lang="en-US"/>
        </a:p>
      </dgm:t>
    </dgm:pt>
    <dgm:pt modelId="{016BC2A5-741F-6149-BA03-991F28C53E1C}" type="sibTrans" cxnId="{D2D0E05D-91AB-404A-9A80-4F0222F0FC78}">
      <dgm:prSet/>
      <dgm:spPr/>
      <dgm:t>
        <a:bodyPr/>
        <a:lstStyle/>
        <a:p>
          <a:pPr algn="ctr"/>
          <a:endParaRPr lang="en-US"/>
        </a:p>
      </dgm:t>
    </dgm:pt>
    <dgm:pt modelId="{290EE5CD-5ED0-7048-B944-A9A4B0667D2F}">
      <dgm:prSet phldrT="[Text]"/>
      <dgm:spPr>
        <a:ln w="19050">
          <a:solidFill>
            <a:schemeClr val="tx1"/>
          </a:solidFill>
        </a:ln>
      </dgm:spPr>
      <dgm:t>
        <a:bodyPr/>
        <a:lstStyle/>
        <a:p>
          <a:pPr algn="ctr"/>
          <a:r>
            <a:rPr lang="en-US" b="0" dirty="0"/>
            <a:t>Resulted</a:t>
          </a:r>
          <a:r>
            <a:rPr lang="en-US" dirty="0"/>
            <a:t> in worker injury?</a:t>
          </a:r>
        </a:p>
      </dgm:t>
    </dgm:pt>
    <dgm:pt modelId="{DD67B417-E839-1D40-BD12-D749C63F7B10}" type="sibTrans" cxnId="{E4D15F26-D551-0F44-B9EB-2EF380C0AB52}">
      <dgm:prSet/>
      <dgm:spPr/>
      <dgm:t>
        <a:bodyPr/>
        <a:lstStyle/>
        <a:p>
          <a:pPr algn="ctr"/>
          <a:endParaRPr lang="en-US"/>
        </a:p>
      </dgm:t>
    </dgm:pt>
    <dgm:pt modelId="{FE32BCF6-9125-CD48-A77B-A23E16115D85}" type="parTrans" cxnId="{E4D15F26-D551-0F44-B9EB-2EF380C0AB52}">
      <dgm:prSet/>
      <dgm:spPr/>
      <dgm:t>
        <a:bodyPr/>
        <a:lstStyle/>
        <a:p>
          <a:pPr algn="ctr"/>
          <a:endParaRPr lang="en-US"/>
        </a:p>
      </dgm:t>
    </dgm:pt>
    <dgm:pt modelId="{1E4A48A4-4241-7A49-9BC6-85B9401E2C27}">
      <dgm:prSet phldrT="[Text]"/>
      <dgm:spPr>
        <a:ln w="19050"/>
      </dgm:spPr>
      <dgm:t>
        <a:bodyPr/>
        <a:lstStyle/>
        <a:p>
          <a:pPr algn="ctr"/>
          <a:r>
            <a:rPr lang="en-US" dirty="0"/>
            <a:t>A workplace violence incident?</a:t>
          </a:r>
        </a:p>
      </dgm:t>
    </dgm:pt>
    <dgm:pt modelId="{10D75020-2D18-9D47-B756-45193E6F040E}" type="sibTrans" cxnId="{CB087F11-2F8B-FA4F-B2B4-94F726C55B74}">
      <dgm:prSet/>
      <dgm:spPr/>
      <dgm:t>
        <a:bodyPr/>
        <a:lstStyle/>
        <a:p>
          <a:pPr algn="ctr"/>
          <a:endParaRPr lang="en-US"/>
        </a:p>
      </dgm:t>
      <dgm:extLst>
        <a:ext uri="{E40237B7-FDA0-4F09-8148-C483321AD2D9}">
          <dgm14:cNvPr xmlns:dgm14="http://schemas.microsoft.com/office/drawing/2010/diagram" id="0" name="" descr="A multidirectional cycle graphic in which arrows join three labels:  A workplace violence incident? Resulted in worker injury? A serious student incident?"/>
        </a:ext>
      </dgm:extLst>
    </dgm:pt>
    <dgm:pt modelId="{57F7945E-9E47-2440-B3BA-6329812756A9}" type="parTrans" cxnId="{CB087F11-2F8B-FA4F-B2B4-94F726C55B74}">
      <dgm:prSet/>
      <dgm:spPr/>
      <dgm:t>
        <a:bodyPr/>
        <a:lstStyle/>
        <a:p>
          <a:pPr algn="ctr"/>
          <a:endParaRPr lang="en-US"/>
        </a:p>
      </dgm:t>
    </dgm:pt>
    <dgm:pt modelId="{0635B4F7-205B-E74F-9895-D5452C3AC96D}" type="pres">
      <dgm:prSet presAssocID="{03080CF0-7C28-4640-B56C-74064961E526}" presName="Name0" presStyleCnt="0">
        <dgm:presLayoutVars>
          <dgm:dir/>
          <dgm:resizeHandles val="exact"/>
        </dgm:presLayoutVars>
      </dgm:prSet>
      <dgm:spPr/>
      <dgm:t>
        <a:bodyPr/>
        <a:lstStyle/>
        <a:p>
          <a:endParaRPr lang="en-CA"/>
        </a:p>
      </dgm:t>
    </dgm:pt>
    <dgm:pt modelId="{09207D22-3530-7541-8C35-7B5593AB653C}" type="pres">
      <dgm:prSet presAssocID="{1E4A48A4-4241-7A49-9BC6-85B9401E2C27}" presName="node" presStyleLbl="node1" presStyleIdx="0" presStyleCnt="3" custRadScaleRad="89133">
        <dgm:presLayoutVars>
          <dgm:bulletEnabled val="1"/>
        </dgm:presLayoutVars>
      </dgm:prSet>
      <dgm:spPr/>
      <dgm:t>
        <a:bodyPr/>
        <a:lstStyle/>
        <a:p>
          <a:endParaRPr lang="en-CA"/>
        </a:p>
      </dgm:t>
    </dgm:pt>
    <dgm:pt modelId="{D84218FE-8D51-0B4C-BD27-F89D0AE6D585}" type="pres">
      <dgm:prSet presAssocID="{10D75020-2D18-9D47-B756-45193E6F040E}" presName="sibTrans" presStyleLbl="sibTrans2D1" presStyleIdx="0" presStyleCnt="3"/>
      <dgm:spPr/>
      <dgm:t>
        <a:bodyPr/>
        <a:lstStyle/>
        <a:p>
          <a:endParaRPr lang="en-CA"/>
        </a:p>
      </dgm:t>
    </dgm:pt>
    <dgm:pt modelId="{99EE20B3-8A56-7341-8D4D-4F5388C9A524}" type="pres">
      <dgm:prSet presAssocID="{10D75020-2D18-9D47-B756-45193E6F040E}" presName="connectorText" presStyleLbl="sibTrans2D1" presStyleIdx="0" presStyleCnt="3"/>
      <dgm:spPr/>
      <dgm:t>
        <a:bodyPr/>
        <a:lstStyle/>
        <a:p>
          <a:endParaRPr lang="en-CA"/>
        </a:p>
      </dgm:t>
    </dgm:pt>
    <dgm:pt modelId="{2660513B-8DE3-6D42-BF3B-340859AD170F}" type="pres">
      <dgm:prSet presAssocID="{290EE5CD-5ED0-7048-B944-A9A4B0667D2F}" presName="node" presStyleLbl="node1" presStyleIdx="1" presStyleCnt="3" custRadScaleRad="97748" custRadScaleInc="-17195">
        <dgm:presLayoutVars>
          <dgm:bulletEnabled val="1"/>
        </dgm:presLayoutVars>
      </dgm:prSet>
      <dgm:spPr/>
      <dgm:t>
        <a:bodyPr/>
        <a:lstStyle/>
        <a:p>
          <a:endParaRPr lang="en-CA"/>
        </a:p>
      </dgm:t>
    </dgm:pt>
    <dgm:pt modelId="{9BAFA1F4-2D20-7048-910A-4FA31A2C70D3}" type="pres">
      <dgm:prSet presAssocID="{DD67B417-E839-1D40-BD12-D749C63F7B10}" presName="sibTrans" presStyleLbl="sibTrans2D1" presStyleIdx="1" presStyleCnt="3"/>
      <dgm:spPr/>
      <dgm:t>
        <a:bodyPr/>
        <a:lstStyle/>
        <a:p>
          <a:endParaRPr lang="en-CA"/>
        </a:p>
      </dgm:t>
    </dgm:pt>
    <dgm:pt modelId="{2D77B429-6656-DF45-B933-A76E71B0D12A}" type="pres">
      <dgm:prSet presAssocID="{DD67B417-E839-1D40-BD12-D749C63F7B10}" presName="connectorText" presStyleLbl="sibTrans2D1" presStyleIdx="1" presStyleCnt="3"/>
      <dgm:spPr/>
      <dgm:t>
        <a:bodyPr/>
        <a:lstStyle/>
        <a:p>
          <a:endParaRPr lang="en-CA"/>
        </a:p>
      </dgm:t>
    </dgm:pt>
    <dgm:pt modelId="{7957865E-F5ED-5D47-8B03-76AB28173DD8}" type="pres">
      <dgm:prSet presAssocID="{DCE40B1C-C9E5-AC47-930D-91ABE6C344A7}" presName="node" presStyleLbl="node1" presStyleIdx="2" presStyleCnt="3" custRadScaleRad="123263" custRadScaleInc="25426">
        <dgm:presLayoutVars>
          <dgm:bulletEnabled val="1"/>
        </dgm:presLayoutVars>
      </dgm:prSet>
      <dgm:spPr/>
      <dgm:t>
        <a:bodyPr/>
        <a:lstStyle/>
        <a:p>
          <a:endParaRPr lang="en-CA"/>
        </a:p>
      </dgm:t>
    </dgm:pt>
    <dgm:pt modelId="{52DCD207-B268-E04C-98FC-22B251B03124}" type="pres">
      <dgm:prSet presAssocID="{016BC2A5-741F-6149-BA03-991F28C53E1C}" presName="sibTrans" presStyleLbl="sibTrans2D1" presStyleIdx="2" presStyleCnt="3"/>
      <dgm:spPr/>
      <dgm:t>
        <a:bodyPr/>
        <a:lstStyle/>
        <a:p>
          <a:endParaRPr lang="en-CA"/>
        </a:p>
      </dgm:t>
    </dgm:pt>
    <dgm:pt modelId="{DF5AEB6E-C4CA-4F4F-9D26-ECF741400173}" type="pres">
      <dgm:prSet presAssocID="{016BC2A5-741F-6149-BA03-991F28C53E1C}" presName="connectorText" presStyleLbl="sibTrans2D1" presStyleIdx="2" presStyleCnt="3"/>
      <dgm:spPr/>
      <dgm:t>
        <a:bodyPr/>
        <a:lstStyle/>
        <a:p>
          <a:endParaRPr lang="en-CA"/>
        </a:p>
      </dgm:t>
    </dgm:pt>
  </dgm:ptLst>
  <dgm:cxnLst>
    <dgm:cxn modelId="{856D737F-52D1-4DA3-A247-61708189E712}" type="presOf" srcId="{016BC2A5-741F-6149-BA03-991F28C53E1C}" destId="{DF5AEB6E-C4CA-4F4F-9D26-ECF741400173}" srcOrd="1" destOrd="0" presId="urn:microsoft.com/office/officeart/2005/8/layout/cycle7"/>
    <dgm:cxn modelId="{EC982D50-3167-4998-A977-7A438D5D7C61}" type="presOf" srcId="{290EE5CD-5ED0-7048-B944-A9A4B0667D2F}" destId="{2660513B-8DE3-6D42-BF3B-340859AD170F}" srcOrd="0" destOrd="0" presId="urn:microsoft.com/office/officeart/2005/8/layout/cycle7"/>
    <dgm:cxn modelId="{D2D0E05D-91AB-404A-9A80-4F0222F0FC78}" srcId="{03080CF0-7C28-4640-B56C-74064961E526}" destId="{DCE40B1C-C9E5-AC47-930D-91ABE6C344A7}" srcOrd="2" destOrd="0" parTransId="{1E4A9CD9-7BAC-5148-8462-FFD87B58F67E}" sibTransId="{016BC2A5-741F-6149-BA03-991F28C53E1C}"/>
    <dgm:cxn modelId="{B35179C5-3556-4FC0-8F3B-1AB587EB3AC1}" type="presOf" srcId="{DD67B417-E839-1D40-BD12-D749C63F7B10}" destId="{9BAFA1F4-2D20-7048-910A-4FA31A2C70D3}" srcOrd="0" destOrd="0" presId="urn:microsoft.com/office/officeart/2005/8/layout/cycle7"/>
    <dgm:cxn modelId="{A164E721-6987-4238-AE6C-E7605A4EE73E}" type="presOf" srcId="{10D75020-2D18-9D47-B756-45193E6F040E}" destId="{D84218FE-8D51-0B4C-BD27-F89D0AE6D585}" srcOrd="0" destOrd="0" presId="urn:microsoft.com/office/officeart/2005/8/layout/cycle7"/>
    <dgm:cxn modelId="{6F8C1730-4A94-4165-98EF-5CE5F9013049}" type="presOf" srcId="{016BC2A5-741F-6149-BA03-991F28C53E1C}" destId="{52DCD207-B268-E04C-98FC-22B251B03124}" srcOrd="0" destOrd="0" presId="urn:microsoft.com/office/officeart/2005/8/layout/cycle7"/>
    <dgm:cxn modelId="{CB087F11-2F8B-FA4F-B2B4-94F726C55B74}" srcId="{03080CF0-7C28-4640-B56C-74064961E526}" destId="{1E4A48A4-4241-7A49-9BC6-85B9401E2C27}" srcOrd="0" destOrd="0" parTransId="{57F7945E-9E47-2440-B3BA-6329812756A9}" sibTransId="{10D75020-2D18-9D47-B756-45193E6F040E}"/>
    <dgm:cxn modelId="{E4D15F26-D551-0F44-B9EB-2EF380C0AB52}" srcId="{03080CF0-7C28-4640-B56C-74064961E526}" destId="{290EE5CD-5ED0-7048-B944-A9A4B0667D2F}" srcOrd="1" destOrd="0" parTransId="{FE32BCF6-9125-CD48-A77B-A23E16115D85}" sibTransId="{DD67B417-E839-1D40-BD12-D749C63F7B10}"/>
    <dgm:cxn modelId="{C332B722-C7AB-47A6-BBEA-A8E5274AC7D3}" type="presOf" srcId="{1E4A48A4-4241-7A49-9BC6-85B9401E2C27}" destId="{09207D22-3530-7541-8C35-7B5593AB653C}" srcOrd="0" destOrd="0" presId="urn:microsoft.com/office/officeart/2005/8/layout/cycle7"/>
    <dgm:cxn modelId="{B35AD9CB-67EA-4FD1-8B21-E9DD64241A12}" type="presOf" srcId="{DCE40B1C-C9E5-AC47-930D-91ABE6C344A7}" destId="{7957865E-F5ED-5D47-8B03-76AB28173DD8}" srcOrd="0" destOrd="0" presId="urn:microsoft.com/office/officeart/2005/8/layout/cycle7"/>
    <dgm:cxn modelId="{4D23E594-D17A-4A86-AA26-A06BD5D06C7C}" type="presOf" srcId="{03080CF0-7C28-4640-B56C-74064961E526}" destId="{0635B4F7-205B-E74F-9895-D5452C3AC96D}" srcOrd="0" destOrd="0" presId="urn:microsoft.com/office/officeart/2005/8/layout/cycle7"/>
    <dgm:cxn modelId="{987483BD-006D-4248-A103-916101797C3C}" type="presOf" srcId="{10D75020-2D18-9D47-B756-45193E6F040E}" destId="{99EE20B3-8A56-7341-8D4D-4F5388C9A524}" srcOrd="1" destOrd="0" presId="urn:microsoft.com/office/officeart/2005/8/layout/cycle7"/>
    <dgm:cxn modelId="{3B59AB6E-F867-4EA9-933B-FCF548600265}" type="presOf" srcId="{DD67B417-E839-1D40-BD12-D749C63F7B10}" destId="{2D77B429-6656-DF45-B933-A76E71B0D12A}" srcOrd="1" destOrd="0" presId="urn:microsoft.com/office/officeart/2005/8/layout/cycle7"/>
    <dgm:cxn modelId="{2F727672-186F-43B6-9EB5-300469A3ACE4}" type="presParOf" srcId="{0635B4F7-205B-E74F-9895-D5452C3AC96D}" destId="{09207D22-3530-7541-8C35-7B5593AB653C}" srcOrd="0" destOrd="0" presId="urn:microsoft.com/office/officeart/2005/8/layout/cycle7"/>
    <dgm:cxn modelId="{8A92BA54-A8EF-4069-AD6A-A0BB0144DFA5}" type="presParOf" srcId="{0635B4F7-205B-E74F-9895-D5452C3AC96D}" destId="{D84218FE-8D51-0B4C-BD27-F89D0AE6D585}" srcOrd="1" destOrd="0" presId="urn:microsoft.com/office/officeart/2005/8/layout/cycle7"/>
    <dgm:cxn modelId="{E000F451-1977-4AC0-9A7B-8033C232E204}" type="presParOf" srcId="{D84218FE-8D51-0B4C-BD27-F89D0AE6D585}" destId="{99EE20B3-8A56-7341-8D4D-4F5388C9A524}" srcOrd="0" destOrd="0" presId="urn:microsoft.com/office/officeart/2005/8/layout/cycle7"/>
    <dgm:cxn modelId="{021AE778-2FE1-4E13-885B-391B64E15B00}" type="presParOf" srcId="{0635B4F7-205B-E74F-9895-D5452C3AC96D}" destId="{2660513B-8DE3-6D42-BF3B-340859AD170F}" srcOrd="2" destOrd="0" presId="urn:microsoft.com/office/officeart/2005/8/layout/cycle7"/>
    <dgm:cxn modelId="{4B95D789-6322-4F80-8F9A-4F7C97FA2468}" type="presParOf" srcId="{0635B4F7-205B-E74F-9895-D5452C3AC96D}" destId="{9BAFA1F4-2D20-7048-910A-4FA31A2C70D3}" srcOrd="3" destOrd="0" presId="urn:microsoft.com/office/officeart/2005/8/layout/cycle7"/>
    <dgm:cxn modelId="{CB1377B7-857C-4396-B576-2F107623234A}" type="presParOf" srcId="{9BAFA1F4-2D20-7048-910A-4FA31A2C70D3}" destId="{2D77B429-6656-DF45-B933-A76E71B0D12A}" srcOrd="0" destOrd="0" presId="urn:microsoft.com/office/officeart/2005/8/layout/cycle7"/>
    <dgm:cxn modelId="{CB537704-4897-4DF4-8B94-9ADD84E69809}" type="presParOf" srcId="{0635B4F7-205B-E74F-9895-D5452C3AC96D}" destId="{7957865E-F5ED-5D47-8B03-76AB28173DD8}" srcOrd="4" destOrd="0" presId="urn:microsoft.com/office/officeart/2005/8/layout/cycle7"/>
    <dgm:cxn modelId="{FFB3DD52-D303-44B6-8A19-93A3F75733CE}" type="presParOf" srcId="{0635B4F7-205B-E74F-9895-D5452C3AC96D}" destId="{52DCD207-B268-E04C-98FC-22B251B03124}" srcOrd="5" destOrd="0" presId="urn:microsoft.com/office/officeart/2005/8/layout/cycle7"/>
    <dgm:cxn modelId="{FD2D3402-0E68-42FD-B0AF-B124B42991AF}" type="presParOf" srcId="{52DCD207-B268-E04C-98FC-22B251B03124}" destId="{DF5AEB6E-C4CA-4F4F-9D26-ECF741400173}" srcOrd="0" destOrd="0" presId="urn:microsoft.com/office/officeart/2005/8/layout/cycle7"/>
  </dgm:cxnLst>
  <dgm:bg/>
  <dgm:whole>
    <a:ln w="12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480D8-6213-D144-BB62-594FEE14D238}">
      <dsp:nvSpPr>
        <dsp:cNvPr id="0" name=""/>
        <dsp:cNvSpPr/>
      </dsp:nvSpPr>
      <dsp:spPr>
        <a:xfrm rot="16200000">
          <a:off x="2084816" y="510908"/>
          <a:ext cx="931653" cy="2348245"/>
        </a:xfrm>
        <a:prstGeom prst="round2SameRect">
          <a:avLst>
            <a:gd name="adj1" fmla="val 16670"/>
            <a:gd name="adj2" fmla="val 0"/>
          </a:avLst>
        </a:prstGeom>
        <a:solidFill>
          <a:schemeClr val="bg1">
            <a:lumMod val="9500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lvl="0" algn="ctr" defTabSz="889000">
            <a:lnSpc>
              <a:spcPct val="90000"/>
            </a:lnSpc>
            <a:spcBef>
              <a:spcPct val="0"/>
            </a:spcBef>
            <a:spcAft>
              <a:spcPct val="35000"/>
            </a:spcAft>
          </a:pPr>
          <a:r>
            <a:rPr lang="en-US" sz="2000" kern="1200" dirty="0"/>
            <a:t>Training Resource</a:t>
          </a:r>
          <a:endParaRPr lang="en-US" sz="2000" i="1" kern="1200" dirty="0"/>
        </a:p>
        <a:p>
          <a:pPr lvl="0" algn="ctr" defTabSz="889000">
            <a:lnSpc>
              <a:spcPct val="90000"/>
            </a:lnSpc>
            <a:spcBef>
              <a:spcPct val="0"/>
            </a:spcBef>
            <a:spcAft>
              <a:spcPct val="35000"/>
            </a:spcAft>
          </a:pPr>
          <a:r>
            <a:rPr lang="en-US" sz="2000" i="0" kern="1200" dirty="0"/>
            <a:t>and PowerPoint</a:t>
          </a:r>
        </a:p>
      </dsp:txBody>
      <dsp:txXfrm rot="5400000">
        <a:off x="1422008" y="1264692"/>
        <a:ext cx="2302757" cy="840677"/>
      </dsp:txXfrm>
    </dsp:sp>
    <dsp:sp modelId="{F220598D-4AD6-2B46-8751-4F73D4466116}">
      <dsp:nvSpPr>
        <dsp:cNvPr id="0" name=""/>
        <dsp:cNvSpPr/>
      </dsp:nvSpPr>
      <dsp:spPr>
        <a:xfrm rot="5400000">
          <a:off x="4310083" y="647840"/>
          <a:ext cx="931653" cy="2074380"/>
        </a:xfrm>
        <a:prstGeom prst="round2SameRect">
          <a:avLst>
            <a:gd name="adj1" fmla="val 16670"/>
            <a:gd name="adj2" fmla="val 0"/>
          </a:avLst>
        </a:prstGeom>
        <a:solidFill>
          <a:schemeClr val="bg1">
            <a:lumMod val="85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ctr" anchorCtr="0">
          <a:noAutofit/>
        </a:bodyPr>
        <a:lstStyle/>
        <a:p>
          <a:pPr lvl="0" algn="ctr" defTabSz="889000">
            <a:lnSpc>
              <a:spcPct val="100000"/>
            </a:lnSpc>
            <a:spcBef>
              <a:spcPct val="0"/>
            </a:spcBef>
            <a:spcAft>
              <a:spcPct val="35000"/>
            </a:spcAft>
          </a:pPr>
          <a:r>
            <a:rPr lang="en-US" sz="2000" b="1" kern="1200" dirty="0"/>
            <a:t>The Road Map </a:t>
          </a:r>
        </a:p>
      </dsp:txBody>
      <dsp:txXfrm rot="-5400000">
        <a:off x="3738720" y="1264691"/>
        <a:ext cx="2028892" cy="840677"/>
      </dsp:txXfrm>
    </dsp:sp>
    <dsp:sp modelId="{87E1EA9D-CA57-564E-B3CF-8C76CB8EFCD9}">
      <dsp:nvSpPr>
        <dsp:cNvPr id="0" name=""/>
        <dsp:cNvSpPr/>
      </dsp:nvSpPr>
      <dsp:spPr>
        <a:xfrm>
          <a:off x="3281526" y="838204"/>
          <a:ext cx="964178" cy="792456"/>
        </a:xfrm>
        <a:prstGeom prst="circularArrow">
          <a:avLst>
            <a:gd name="adj1" fmla="val 12500"/>
            <a:gd name="adj2" fmla="val 1142322"/>
            <a:gd name="adj3" fmla="val 20457678"/>
            <a:gd name="adj4" fmla="val 10800000"/>
            <a:gd name="adj5" fmla="val 125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FBAFC6-63A9-BD4A-AEEE-96A56AA4898F}">
      <dsp:nvSpPr>
        <dsp:cNvPr id="0" name=""/>
        <dsp:cNvSpPr/>
      </dsp:nvSpPr>
      <dsp:spPr>
        <a:xfrm rot="10800000">
          <a:off x="3205322" y="1752597"/>
          <a:ext cx="1015947" cy="808495"/>
        </a:xfrm>
        <a:prstGeom prst="circularArrow">
          <a:avLst>
            <a:gd name="adj1" fmla="val 12500"/>
            <a:gd name="adj2" fmla="val 1142322"/>
            <a:gd name="adj3" fmla="val 20457678"/>
            <a:gd name="adj4" fmla="val 10800000"/>
            <a:gd name="adj5" fmla="val 125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5593AB14-7308-4AD8-9C17-C740D96040A0}" type="datetimeFigureOut">
              <a:rPr lang="en-CA" smtClean="0"/>
              <a:t>04/12/2019</a:t>
            </a:fld>
            <a:endParaRPr lang="en-CA"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4F9207C9-816F-45B8-8E13-9DB8D207EEDC}" type="slidenum">
              <a:rPr lang="en-CA" smtClean="0"/>
              <a:t>‹#›</a:t>
            </a:fld>
            <a:endParaRPr lang="en-CA" dirty="0"/>
          </a:p>
        </p:txBody>
      </p:sp>
    </p:spTree>
    <p:extLst>
      <p:ext uri="{BB962C8B-B14F-4D97-AF65-F5344CB8AC3E}">
        <p14:creationId xmlns:p14="http://schemas.microsoft.com/office/powerpoint/2010/main" val="3114874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0AF31A2-7A75-43FA-85BE-DF6C9C399034}" type="datetimeFigureOut">
              <a:rPr lang="en-US" smtClean="0"/>
              <a:t>4/12/2019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F52E36-15D1-47E6-9446-D102FE13184B}" type="slidenum">
              <a:rPr lang="en-US" smtClean="0"/>
              <a:t>‹#›</a:t>
            </a:fld>
            <a:endParaRPr lang="en-US" dirty="0"/>
          </a:p>
        </p:txBody>
      </p:sp>
    </p:spTree>
    <p:extLst>
      <p:ext uri="{BB962C8B-B14F-4D97-AF65-F5344CB8AC3E}">
        <p14:creationId xmlns:p14="http://schemas.microsoft.com/office/powerpoint/2010/main" val="186151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none" kern="1200" dirty="0">
                <a:solidFill>
                  <a:schemeClr val="tx1"/>
                </a:solidFill>
                <a:effectLst/>
                <a:latin typeface="+mn-lt"/>
                <a:ea typeface="+mn-ea"/>
                <a:cs typeface="+mn-cs"/>
              </a:rPr>
              <a:t>Presenter Notes:</a:t>
            </a:r>
          </a:p>
          <a:p>
            <a:r>
              <a:rPr lang="en-CA" sz="1200" kern="1200" dirty="0">
                <a:solidFill>
                  <a:schemeClr val="tx1"/>
                </a:solidFill>
                <a:effectLst/>
                <a:latin typeface="+mn-lt"/>
                <a:ea typeface="+mn-ea"/>
                <a:cs typeface="+mn-cs"/>
              </a:rPr>
              <a:t>The </a:t>
            </a:r>
            <a:r>
              <a:rPr lang="en-CA" sz="1200" i="1" kern="1200" dirty="0">
                <a:solidFill>
                  <a:schemeClr val="tx1"/>
                </a:solidFill>
                <a:effectLst/>
                <a:latin typeface="+mn-lt"/>
                <a:ea typeface="+mn-ea"/>
                <a:cs typeface="+mn-cs"/>
              </a:rPr>
              <a:t>Road Map to Reporting Workplace Violence in Ontario School Boards: A Training Resource for Principals and Staff </a:t>
            </a:r>
            <a:r>
              <a:rPr lang="en-CA" sz="1200" kern="1200" dirty="0">
                <a:solidFill>
                  <a:schemeClr val="tx1"/>
                </a:solidFill>
                <a:effectLst/>
                <a:latin typeface="+mn-lt"/>
                <a:ea typeface="+mn-ea"/>
                <a:cs typeface="+mn-cs"/>
              </a:rPr>
              <a:t>(</a:t>
            </a:r>
            <a:r>
              <a:rPr lang="en-CA" sz="1200" b="0" kern="1200" dirty="0">
                <a:solidFill>
                  <a:schemeClr val="tx1"/>
                </a:solidFill>
                <a:effectLst/>
                <a:latin typeface="+mn-lt"/>
                <a:ea typeface="+mn-ea"/>
                <a:cs typeface="+mn-cs"/>
              </a:rPr>
              <a:t>referred to as </a:t>
            </a:r>
            <a:r>
              <a:rPr lang="en-CA" sz="1200" kern="1200" dirty="0">
                <a:solidFill>
                  <a:schemeClr val="tx1"/>
                </a:solidFill>
                <a:effectLst/>
                <a:latin typeface="+mn-lt"/>
                <a:ea typeface="+mn-ea"/>
                <a:cs typeface="+mn-cs"/>
              </a:rPr>
              <a:t>the Training Resource) supports the use of the </a:t>
            </a:r>
            <a:r>
              <a:rPr lang="en-CA" sz="1200" b="0" i="0" kern="1200" dirty="0">
                <a:solidFill>
                  <a:srgbClr val="FF0000"/>
                </a:solidFill>
                <a:effectLst/>
                <a:latin typeface="+mn-lt"/>
                <a:ea typeface="+mn-ea"/>
                <a:cs typeface="+mn-cs"/>
              </a:rPr>
              <a:t>“Road Map” in Appendix</a:t>
            </a:r>
            <a:r>
              <a:rPr lang="en-CA" sz="1200" b="0" i="0" kern="1200" baseline="0" dirty="0">
                <a:solidFill>
                  <a:srgbClr val="FF0000"/>
                </a:solidFill>
                <a:effectLst/>
                <a:latin typeface="+mn-lt"/>
                <a:ea typeface="+mn-ea"/>
                <a:cs typeface="+mn-cs"/>
              </a:rPr>
              <a:t> H of the Ministry of Labour’s document </a:t>
            </a:r>
            <a:r>
              <a:rPr lang="en-CA" sz="1200" b="0" i="1" kern="1200" baseline="0" dirty="0">
                <a:solidFill>
                  <a:srgbClr val="FF0000"/>
                </a:solidFill>
                <a:effectLst/>
                <a:latin typeface="+mn-lt"/>
                <a:ea typeface="+mn-ea"/>
                <a:cs typeface="+mn-cs"/>
              </a:rPr>
              <a:t>Workplace Violence in School Boards</a:t>
            </a:r>
            <a:r>
              <a:rPr lang="en-CA" sz="1200" b="0" i="0" kern="1200" baseline="0" dirty="0">
                <a:solidFill>
                  <a:srgbClr val="FF0000"/>
                </a:solidFill>
                <a:effectLst/>
                <a:latin typeface="+mn-lt"/>
                <a:ea typeface="+mn-ea"/>
                <a:cs typeface="+mn-cs"/>
              </a:rPr>
              <a:t>.</a:t>
            </a:r>
            <a:r>
              <a:rPr lang="en-CA" sz="1200" b="0" kern="1200" dirty="0">
                <a:solidFill>
                  <a:schemeClr val="tx1"/>
                </a:solidFill>
                <a:effectLst/>
                <a:latin typeface="+mn-lt"/>
                <a:ea typeface="+mn-ea"/>
                <a:cs typeface="+mn-cs"/>
              </a:rPr>
              <a:t>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PowerPoint provides a </a:t>
            </a:r>
            <a:r>
              <a:rPr lang="en-CA" sz="1200" b="0" kern="1200" dirty="0">
                <a:solidFill>
                  <a:schemeClr val="tx1"/>
                </a:solidFill>
                <a:effectLst/>
                <a:latin typeface="+mn-lt"/>
                <a:ea typeface="+mn-ea"/>
                <a:cs typeface="+mn-cs"/>
              </a:rPr>
              <a:t>step-by-step introduction to the</a:t>
            </a:r>
            <a:r>
              <a:rPr lang="en-CA" sz="1200" b="0" kern="1200" baseline="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Training Resource</a:t>
            </a:r>
            <a:r>
              <a:rPr lang="en-CA" sz="1200" b="1" kern="1200" dirty="0">
                <a:solidFill>
                  <a:schemeClr val="tx1"/>
                </a:solidFill>
                <a:effectLst/>
                <a:latin typeface="+mn-lt"/>
                <a:ea typeface="+mn-ea"/>
                <a:cs typeface="+mn-cs"/>
              </a:rPr>
              <a:t>.</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Participants will benefit from having their own copies of the Training Resource on hand during the PowerPoint presentation.</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A workshop using this PowerPoint to introduce the Training Resource can be completed in about one hour.</a:t>
            </a:r>
          </a:p>
          <a:p>
            <a:endParaRPr lang="en-US" dirty="0"/>
          </a:p>
        </p:txBody>
      </p:sp>
      <p:sp>
        <p:nvSpPr>
          <p:cNvPr id="4" name="Slide Number Placeholder 3"/>
          <p:cNvSpPr>
            <a:spLocks noGrp="1"/>
          </p:cNvSpPr>
          <p:nvPr>
            <p:ph type="sldNum" sz="quarter" idx="10"/>
          </p:nvPr>
        </p:nvSpPr>
        <p:spPr/>
        <p:txBody>
          <a:bodyPr/>
          <a:lstStyle/>
          <a:p>
            <a:fld id="{C6F52E36-15D1-47E6-9446-D102FE13184B}" type="slidenum">
              <a:rPr lang="en-US" smtClean="0"/>
              <a:t>1</a:t>
            </a:fld>
            <a:endParaRPr lang="en-US" dirty="0"/>
          </a:p>
        </p:txBody>
      </p:sp>
    </p:spTree>
    <p:extLst>
      <p:ext uri="{BB962C8B-B14F-4D97-AF65-F5344CB8AC3E}">
        <p14:creationId xmlns:p14="http://schemas.microsoft.com/office/powerpoint/2010/main" val="2789100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(G</a:t>
            </a:r>
            <a:r>
              <a:rPr lang="en-US" sz="1200" b="0" dirty="0" err="1"/>
              <a:t>etting</a:t>
            </a:r>
            <a:r>
              <a:rPr lang="en-US" sz="1200" b="0" dirty="0"/>
              <a:t> started with the road map)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chart on this slide, and the questions on the next two slides, provide a “warm up” for using the Road Map.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kern="1200" dirty="0">
                <a:solidFill>
                  <a:schemeClr val="tx1"/>
                </a:solidFill>
                <a:effectLst/>
                <a:latin typeface="+mn-lt"/>
                <a:ea typeface="+mn-ea"/>
                <a:cs typeface="+mn-cs"/>
              </a:rPr>
              <a:t>The Road Map is</a:t>
            </a:r>
            <a:r>
              <a:rPr lang="en-CA" sz="1200" b="0" kern="1200" baseline="0" dirty="0">
                <a:solidFill>
                  <a:schemeClr val="tx1"/>
                </a:solidFill>
                <a:effectLst/>
                <a:latin typeface="+mn-lt"/>
                <a:ea typeface="+mn-ea"/>
                <a:cs typeface="+mn-cs"/>
              </a:rPr>
              <a:t> divided into</a:t>
            </a:r>
            <a:r>
              <a:rPr lang="en-CA" sz="1200" b="0" kern="1200" dirty="0">
                <a:solidFill>
                  <a:schemeClr val="tx1"/>
                </a:solidFill>
                <a:effectLst/>
                <a:latin typeface="+mn-lt"/>
                <a:ea typeface="+mn-ea"/>
                <a:cs typeface="+mn-cs"/>
              </a:rPr>
              <a:t> three sections as shown in</a:t>
            </a:r>
            <a:r>
              <a:rPr lang="en-CA" sz="1200" b="0" kern="1200" baseline="0" dirty="0">
                <a:solidFill>
                  <a:schemeClr val="tx1"/>
                </a:solidFill>
                <a:effectLst/>
                <a:latin typeface="+mn-lt"/>
                <a:ea typeface="+mn-ea"/>
                <a:cs typeface="+mn-cs"/>
              </a:rPr>
              <a:t> this chart</a:t>
            </a:r>
            <a:r>
              <a:rPr lang="en-CA" sz="1200" b="0" kern="1200" dirty="0">
                <a:solidFill>
                  <a:schemeClr val="tx1"/>
                </a:solidFill>
                <a:effectLst/>
                <a:latin typeface="+mn-lt"/>
                <a:ea typeface="+mn-ea"/>
                <a:cs typeface="+mn-cs"/>
              </a:rPr>
              <a:t>,</a:t>
            </a:r>
            <a:r>
              <a:rPr lang="en-CA" sz="1200" kern="1200" dirty="0">
                <a:solidFill>
                  <a:schemeClr val="tx1"/>
                </a:solidFill>
                <a:effectLst/>
                <a:latin typeface="+mn-lt"/>
                <a:ea typeface="+mn-ea"/>
                <a:cs typeface="+mn-cs"/>
              </a:rPr>
              <a:t> each one focusing on a different reporting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Note that not all serious student incidents meet the criteria of a workplace violence incident, and not all workplace violence incidents result in injury.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F52E36-15D1-47E6-9446-D102FE13184B}" type="slidenum">
              <a:rPr lang="en-US" smtClean="0"/>
              <a:t>10</a:t>
            </a:fld>
            <a:endParaRPr lang="en-US" dirty="0"/>
          </a:p>
        </p:txBody>
      </p:sp>
    </p:spTree>
    <p:extLst>
      <p:ext uri="{BB962C8B-B14F-4D97-AF65-F5344CB8AC3E}">
        <p14:creationId xmlns:p14="http://schemas.microsoft.com/office/powerpoint/2010/main" val="249858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(Getting started with the road map</a:t>
            </a:r>
            <a:r>
              <a:rPr lang="en-CA" sz="1200" b="0" kern="1200" baseline="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 Making the link between the Road</a:t>
            </a:r>
            <a:r>
              <a:rPr lang="en-CA" sz="1200" b="0" kern="1200" baseline="0" dirty="0">
                <a:solidFill>
                  <a:schemeClr val="tx1"/>
                </a:solidFill>
                <a:effectLst/>
                <a:latin typeface="+mn-lt"/>
                <a:ea typeface="+mn-ea"/>
                <a:cs typeface="+mn-cs"/>
              </a:rPr>
              <a:t> M</a:t>
            </a:r>
            <a:r>
              <a:rPr lang="en-CA" sz="1200" b="0" kern="1200" dirty="0">
                <a:solidFill>
                  <a:schemeClr val="tx1"/>
                </a:solidFill>
                <a:effectLst/>
                <a:latin typeface="+mn-lt"/>
                <a:ea typeface="+mn-ea"/>
                <a:cs typeface="+mn-cs"/>
              </a:rPr>
              <a:t>ap and real-time reporting decisions)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answers to these four key questions can be helpful when making decisions about reporting requirements.</a:t>
            </a:r>
          </a:p>
          <a:p>
            <a:endParaRPr lang="en-US" i="0" u="none" dirty="0"/>
          </a:p>
        </p:txBody>
      </p:sp>
      <p:sp>
        <p:nvSpPr>
          <p:cNvPr id="4" name="Slide Number Placeholder 3"/>
          <p:cNvSpPr>
            <a:spLocks noGrp="1"/>
          </p:cNvSpPr>
          <p:nvPr>
            <p:ph type="sldNum" sz="quarter" idx="10"/>
          </p:nvPr>
        </p:nvSpPr>
        <p:spPr/>
        <p:txBody>
          <a:bodyPr/>
          <a:lstStyle/>
          <a:p>
            <a:fld id="{C6F52E36-15D1-47E6-9446-D102FE13184B}" type="slidenum">
              <a:rPr lang="en-US" smtClean="0"/>
              <a:t>11</a:t>
            </a:fld>
            <a:endParaRPr lang="en-US" dirty="0"/>
          </a:p>
        </p:txBody>
      </p:sp>
    </p:spTree>
    <p:extLst>
      <p:ext uri="{BB962C8B-B14F-4D97-AF65-F5344CB8AC3E}">
        <p14:creationId xmlns:p14="http://schemas.microsoft.com/office/powerpoint/2010/main" val="202603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(Getting started with the road map</a:t>
            </a:r>
            <a:r>
              <a:rPr lang="en-CA" sz="1200" b="0" kern="1200" baseline="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 What type of incident is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u="none" kern="1200" dirty="0">
                <a:solidFill>
                  <a:schemeClr val="tx1"/>
                </a:solidFill>
                <a:effectLst/>
                <a:latin typeface="+mn-lt"/>
                <a:ea typeface="+mn-ea"/>
                <a:cs typeface="+mn-cs"/>
              </a:rPr>
              <a:t>The question ”What type of incident is this?” may have more than one answer, meaning that more than one reporting process</a:t>
            </a:r>
            <a:r>
              <a:rPr lang="en-CA" sz="1200" b="0" u="none" kern="1200" baseline="0" dirty="0">
                <a:solidFill>
                  <a:schemeClr val="tx1"/>
                </a:solidFill>
                <a:effectLst/>
                <a:latin typeface="+mn-lt"/>
                <a:ea typeface="+mn-ea"/>
                <a:cs typeface="+mn-cs"/>
              </a:rPr>
              <a:t> is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kern="1200" dirty="0">
                <a:solidFill>
                  <a:schemeClr val="tx1"/>
                </a:solidFill>
                <a:effectLst/>
                <a:latin typeface="+mn-lt"/>
                <a:ea typeface="+mn-ea"/>
                <a:cs typeface="+mn-cs"/>
              </a:rPr>
              <a:t>If a violent incident between</a:t>
            </a:r>
            <a:r>
              <a:rPr lang="en-CA" sz="1200" b="0" kern="1200" baseline="0" dirty="0">
                <a:solidFill>
                  <a:schemeClr val="tx1"/>
                </a:solidFill>
                <a:effectLst/>
                <a:latin typeface="+mn-lt"/>
                <a:ea typeface="+mn-ea"/>
                <a:cs typeface="+mn-cs"/>
              </a:rPr>
              <a:t> students </a:t>
            </a:r>
            <a:r>
              <a:rPr lang="en-CA" sz="1200" b="0" kern="1200" dirty="0">
                <a:solidFill>
                  <a:schemeClr val="tx1"/>
                </a:solidFill>
                <a:effectLst/>
                <a:latin typeface="+mn-lt"/>
                <a:ea typeface="+mn-ea"/>
                <a:cs typeface="+mn-cs"/>
              </a:rPr>
              <a:t>results</a:t>
            </a:r>
            <a:r>
              <a:rPr lang="en-CA" sz="1200" b="0" kern="1200" baseline="0" dirty="0">
                <a:solidFill>
                  <a:schemeClr val="tx1"/>
                </a:solidFill>
                <a:effectLst/>
                <a:latin typeface="+mn-lt"/>
                <a:ea typeface="+mn-ea"/>
                <a:cs typeface="+mn-cs"/>
              </a:rPr>
              <a:t> in </a:t>
            </a:r>
            <a:r>
              <a:rPr lang="en-CA" sz="1200" b="0" kern="1200" dirty="0">
                <a:solidFill>
                  <a:schemeClr val="tx1"/>
                </a:solidFill>
                <a:effectLst/>
                <a:latin typeface="+mn-lt"/>
                <a:ea typeface="+mn-ea"/>
                <a:cs typeface="+mn-cs"/>
              </a:rPr>
              <a:t>an injury to a worker, then the Safe</a:t>
            </a:r>
            <a:r>
              <a:rPr lang="en-CA" sz="1200" b="0" kern="1200" baseline="0" dirty="0">
                <a:solidFill>
                  <a:schemeClr val="tx1"/>
                </a:solidFill>
                <a:effectLst/>
                <a:latin typeface="+mn-lt"/>
                <a:ea typeface="+mn-ea"/>
                <a:cs typeface="+mn-cs"/>
              </a:rPr>
              <a:t> Schools Incident Reporting Forms must be completed and the</a:t>
            </a:r>
            <a:r>
              <a:rPr lang="en-CA" sz="1200" b="0"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school board’s reporting process for work-related injuries must also be followed. This includes the use of the school board’s WSIB Reporting System where indicated.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F52E36-15D1-47E6-9446-D102FE13184B}" type="slidenum">
              <a:rPr lang="en-US" smtClean="0"/>
              <a:t>12</a:t>
            </a:fld>
            <a:endParaRPr lang="en-US" dirty="0"/>
          </a:p>
        </p:txBody>
      </p:sp>
    </p:spTree>
    <p:extLst>
      <p:ext uri="{BB962C8B-B14F-4D97-AF65-F5344CB8AC3E}">
        <p14:creationId xmlns:p14="http://schemas.microsoft.com/office/powerpoint/2010/main" val="129716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(Getting started with the road map</a:t>
            </a:r>
            <a:r>
              <a:rPr lang="en-CA" sz="1200" b="0" kern="1200" baseline="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 Dual reporting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image on the right of this slide, “Dual Reporting Requirement”, is an excerpt from the Road</a:t>
            </a:r>
            <a:r>
              <a:rPr lang="en-US" sz="1200" kern="1200" baseline="0" dirty="0">
                <a:solidFill>
                  <a:schemeClr val="tx1"/>
                </a:solidFill>
                <a:effectLst/>
                <a:latin typeface="+mn-lt"/>
                <a:ea typeface="+mn-ea"/>
                <a:cs typeface="+mn-cs"/>
              </a:rPr>
              <a:t> M</a:t>
            </a:r>
            <a:r>
              <a:rPr lang="en-US" sz="1200" kern="1200" dirty="0">
                <a:solidFill>
                  <a:schemeClr val="tx1"/>
                </a:solidFill>
                <a:effectLst/>
                <a:latin typeface="+mn-lt"/>
                <a:ea typeface="+mn-ea"/>
                <a:cs typeface="+mn-cs"/>
              </a:rPr>
              <a:t>ap. </a:t>
            </a: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OHSA definition of workplace </a:t>
            </a:r>
            <a:r>
              <a:rPr lang="en-US" sz="1200" b="0" kern="1200" dirty="0">
                <a:solidFill>
                  <a:schemeClr val="tx1"/>
                </a:solidFill>
                <a:effectLst/>
                <a:latin typeface="+mn-lt"/>
                <a:ea typeface="+mn-ea"/>
                <a:cs typeface="+mn-cs"/>
              </a:rPr>
              <a:t>violence is included in the Training Resource (1. Reporting Workplace Violence Incidents</a:t>
            </a:r>
            <a:r>
              <a:rPr lang="en-US" sz="1200" b="0" kern="1200" baseline="0" dirty="0">
                <a:solidFill>
                  <a:schemeClr val="tx1"/>
                </a:solidFill>
                <a:effectLst/>
                <a:latin typeface="+mn-lt"/>
                <a:ea typeface="+mn-ea"/>
                <a:cs typeface="+mn-cs"/>
              </a:rPr>
              <a:t> (OHSA)</a:t>
            </a:r>
            <a:r>
              <a:rPr lang="en-US" sz="1200" b="0" kern="1200" dirty="0">
                <a:solidFill>
                  <a:schemeClr val="tx1"/>
                </a:solidFill>
                <a:effectLst/>
                <a:latin typeface="+mn-lt"/>
                <a:ea typeface="+mn-ea"/>
                <a:cs typeface="+mn-cs"/>
              </a:rPr>
              <a:t>) and on the Road</a:t>
            </a:r>
            <a:r>
              <a:rPr lang="en-US" sz="1200" b="0" kern="1200" baseline="0" dirty="0">
                <a:solidFill>
                  <a:schemeClr val="tx1"/>
                </a:solidFill>
                <a:effectLst/>
                <a:latin typeface="+mn-lt"/>
                <a:ea typeface="+mn-ea"/>
                <a:cs typeface="+mn-cs"/>
              </a:rPr>
              <a:t> M</a:t>
            </a:r>
            <a:r>
              <a:rPr lang="en-US" sz="1200" b="0" kern="1200" dirty="0">
                <a:solidFill>
                  <a:schemeClr val="tx1"/>
                </a:solidFill>
                <a:effectLst/>
                <a:latin typeface="+mn-lt"/>
                <a:ea typeface="+mn-ea"/>
                <a:cs typeface="+mn-cs"/>
              </a:rPr>
              <a:t>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The list of serious student incidents is included in Appendix 2 and Appendix 5 of the Training Resource.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F52E36-15D1-47E6-9446-D102FE13184B}" type="slidenum">
              <a:rPr lang="en-US" smtClean="0"/>
              <a:t>13</a:t>
            </a:fld>
            <a:endParaRPr lang="en-US" dirty="0"/>
          </a:p>
        </p:txBody>
      </p:sp>
    </p:spTree>
    <p:extLst>
      <p:ext uri="{BB962C8B-B14F-4D97-AF65-F5344CB8AC3E}">
        <p14:creationId xmlns:p14="http://schemas.microsoft.com/office/powerpoint/2010/main" val="1110346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none" kern="1200" dirty="0">
                <a:solidFill>
                  <a:schemeClr val="tx1"/>
                </a:solidFill>
                <a:effectLst/>
                <a:latin typeface="+mn-lt"/>
                <a:ea typeface="+mn-ea"/>
                <a:cs typeface="+mn-cs"/>
              </a:rPr>
              <a:t>Presenter Notes:</a:t>
            </a:r>
          </a:p>
          <a:p>
            <a:r>
              <a:rPr lang="en-CA" sz="1200" kern="1200" dirty="0">
                <a:solidFill>
                  <a:schemeClr val="tx1"/>
                </a:solidFill>
                <a:effectLst/>
                <a:latin typeface="+mn-lt"/>
                <a:ea typeface="+mn-ea"/>
                <a:cs typeface="+mn-cs"/>
              </a:rPr>
              <a:t>(F</a:t>
            </a:r>
            <a:r>
              <a:rPr lang="en-CA" sz="1200" b="0" kern="1200" dirty="0">
                <a:solidFill>
                  <a:schemeClr val="tx1"/>
                </a:solidFill>
                <a:effectLst/>
                <a:latin typeface="+mn-lt"/>
                <a:ea typeface="+mn-ea"/>
                <a:cs typeface="+mn-cs"/>
              </a:rPr>
              <a:t>ollowing the road map)</a:t>
            </a:r>
          </a:p>
          <a:p>
            <a:pPr marL="171450" indent="-171450">
              <a:buFont typeface="Arial" panose="020B0604020202020204" pitchFamily="34" charset="0"/>
              <a:buChar char="•"/>
            </a:pPr>
            <a:r>
              <a:rPr lang="en-CA" sz="1200" b="0" kern="1200" dirty="0">
                <a:solidFill>
                  <a:schemeClr val="tx1"/>
                </a:solidFill>
                <a:effectLst/>
                <a:latin typeface="+mn-lt"/>
                <a:ea typeface="+mn-ea"/>
                <a:cs typeface="+mn-cs"/>
              </a:rPr>
              <a:t>This</a:t>
            </a:r>
            <a:r>
              <a:rPr lang="en-CA" sz="1200" b="0" kern="1200" baseline="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section of the Training Resource summarizes each of the Road Map’s three main reporting processes (OHSA,</a:t>
            </a:r>
            <a:r>
              <a:rPr lang="en-CA" sz="1200" b="0" kern="1200" baseline="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Education Act</a:t>
            </a:r>
            <a:r>
              <a:rPr lang="en-CA" sz="1200" b="0" kern="1200" dirty="0">
                <a:solidFill>
                  <a:schemeClr val="tx1"/>
                </a:solidFill>
                <a:effectLst/>
                <a:latin typeface="+mn-lt"/>
                <a:ea typeface="+mn-ea"/>
                <a:cs typeface="+mn-cs"/>
              </a:rPr>
              <a:t>, WSIA) and provides information about each step that may be required. These steps are shown on the Road Map as boxes.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Note that the content of each Road</a:t>
            </a:r>
            <a:r>
              <a:rPr lang="en-US" sz="1200" b="0" kern="1200" baseline="0" dirty="0">
                <a:solidFill>
                  <a:schemeClr val="tx1"/>
                </a:solidFill>
                <a:effectLst/>
                <a:latin typeface="+mn-lt"/>
                <a:ea typeface="+mn-ea"/>
                <a:cs typeface="+mn-cs"/>
              </a:rPr>
              <a:t> M</a:t>
            </a:r>
            <a:r>
              <a:rPr lang="en-US" sz="1200" b="0" kern="1200" dirty="0">
                <a:solidFill>
                  <a:schemeClr val="tx1"/>
                </a:solidFill>
                <a:effectLst/>
                <a:latin typeface="+mn-lt"/>
                <a:ea typeface="+mn-ea"/>
                <a:cs typeface="+mn-cs"/>
              </a:rPr>
              <a:t>ap “box” becomes a subtitle in the Training</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Resource.</a:t>
            </a:r>
            <a:endParaRPr lang="en-CA"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b="0" kern="1200" baseline="0" dirty="0">
                <a:solidFill>
                  <a:schemeClr val="tx1"/>
                </a:solidFill>
                <a:effectLst/>
                <a:latin typeface="+mn-lt"/>
                <a:ea typeface="+mn-ea"/>
                <a:cs typeface="+mn-cs"/>
              </a:rPr>
              <a:t>This section begins by covering the reporting process under </a:t>
            </a:r>
            <a:r>
              <a:rPr lang="en-CA" sz="1200" b="0" kern="1200" dirty="0">
                <a:solidFill>
                  <a:schemeClr val="tx1"/>
                </a:solidFill>
                <a:effectLst/>
                <a:latin typeface="+mn-lt"/>
                <a:ea typeface="+mn-ea"/>
                <a:cs typeface="+mn-cs"/>
              </a:rPr>
              <a:t>the </a:t>
            </a:r>
            <a:r>
              <a:rPr lang="en-CA" sz="1200" b="0" i="1" kern="1200" dirty="0">
                <a:solidFill>
                  <a:schemeClr val="tx1"/>
                </a:solidFill>
                <a:effectLst/>
                <a:latin typeface="+mn-lt"/>
                <a:ea typeface="+mn-ea"/>
                <a:cs typeface="+mn-cs"/>
              </a:rPr>
              <a:t>Occupational Health and Safety Act </a:t>
            </a:r>
            <a:r>
              <a:rPr lang="en-CA" sz="1200" b="0" kern="1200" dirty="0">
                <a:solidFill>
                  <a:schemeClr val="tx1"/>
                </a:solidFill>
                <a:effectLst/>
                <a:latin typeface="+mn-lt"/>
                <a:ea typeface="+mn-ea"/>
                <a:cs typeface="+mn-cs"/>
              </a:rPr>
              <a:t>(OHSA) – the green section in the middle of the Road</a:t>
            </a:r>
            <a:r>
              <a:rPr lang="en-CA" sz="1200" b="0" kern="1200" baseline="0" dirty="0">
                <a:solidFill>
                  <a:schemeClr val="tx1"/>
                </a:solidFill>
                <a:effectLst/>
                <a:latin typeface="+mn-lt"/>
                <a:ea typeface="+mn-ea"/>
                <a:cs typeface="+mn-cs"/>
              </a:rPr>
              <a:t> M</a:t>
            </a:r>
            <a:r>
              <a:rPr lang="en-CA" sz="1200" b="0" kern="1200" dirty="0">
                <a:solidFill>
                  <a:schemeClr val="tx1"/>
                </a:solidFill>
                <a:effectLst/>
                <a:latin typeface="+mn-lt"/>
                <a:ea typeface="+mn-ea"/>
                <a:cs typeface="+mn-cs"/>
              </a:rPr>
              <a:t>ap; then the </a:t>
            </a:r>
            <a:r>
              <a:rPr lang="en-CA" sz="1200" b="0" i="1" kern="1200" dirty="0">
                <a:solidFill>
                  <a:schemeClr val="tx1"/>
                </a:solidFill>
                <a:effectLst/>
                <a:latin typeface="+mn-lt"/>
                <a:ea typeface="+mn-ea"/>
                <a:cs typeface="+mn-cs"/>
              </a:rPr>
              <a:t>Education Act </a:t>
            </a:r>
            <a:r>
              <a:rPr lang="en-CA" sz="1200" b="0" kern="1200" dirty="0">
                <a:solidFill>
                  <a:schemeClr val="tx1"/>
                </a:solidFill>
                <a:effectLst/>
                <a:latin typeface="+mn-lt"/>
                <a:ea typeface="+mn-ea"/>
                <a:cs typeface="+mn-cs"/>
              </a:rPr>
              <a:t>– the blue section to the left; and finally the </a:t>
            </a:r>
            <a:r>
              <a:rPr lang="en-CA" sz="1200" b="0" i="1" kern="1200" dirty="0">
                <a:solidFill>
                  <a:schemeClr val="tx1"/>
                </a:solidFill>
                <a:effectLst/>
                <a:latin typeface="+mn-lt"/>
                <a:ea typeface="+mn-ea"/>
                <a:cs typeface="+mn-cs"/>
              </a:rPr>
              <a:t>Workplace Safety and Insurance Act </a:t>
            </a:r>
            <a:r>
              <a:rPr lang="en-CA" sz="1200" b="0" kern="1200" dirty="0">
                <a:solidFill>
                  <a:schemeClr val="tx1"/>
                </a:solidFill>
                <a:effectLst/>
                <a:latin typeface="+mn-lt"/>
                <a:ea typeface="+mn-ea"/>
                <a:cs typeface="+mn-cs"/>
              </a:rPr>
              <a:t>(WSIA) – the aqua section on the right.</a:t>
            </a:r>
          </a:p>
          <a:p>
            <a:pPr marL="171450" lvl="0" indent="-171450">
              <a:buFont typeface="Arial" panose="020B0604020202020204" pitchFamily="34" charset="0"/>
              <a:buChar char="•"/>
            </a:pPr>
            <a:r>
              <a:rPr lang="en-CA" sz="1200" b="0" kern="1200" dirty="0">
                <a:solidFill>
                  <a:schemeClr val="tx1"/>
                </a:solidFill>
                <a:effectLst/>
                <a:latin typeface="+mn-lt"/>
                <a:ea typeface="+mn-ea"/>
                <a:cs typeface="+mn-cs"/>
              </a:rPr>
              <a:t>Presenter notes include legal references (e.g., </a:t>
            </a:r>
            <a:r>
              <a:rPr lang="en-CA" sz="1200" b="0" i="1" kern="1200" dirty="0">
                <a:solidFill>
                  <a:schemeClr val="tx1"/>
                </a:solidFill>
                <a:effectLst/>
                <a:latin typeface="+mn-lt"/>
                <a:ea typeface="+mn-ea"/>
                <a:cs typeface="+mn-cs"/>
              </a:rPr>
              <a:t>Education Act</a:t>
            </a:r>
            <a:r>
              <a:rPr lang="en-CA" sz="1200" b="0" i="0" kern="1200" dirty="0">
                <a:solidFill>
                  <a:schemeClr val="tx1"/>
                </a:solidFill>
                <a:effectLst/>
                <a:latin typeface="+mn-lt"/>
                <a:ea typeface="+mn-ea"/>
                <a:cs typeface="+mn-cs"/>
              </a:rPr>
              <a:t>,</a:t>
            </a:r>
            <a:r>
              <a:rPr lang="en-CA" sz="1200" b="0" i="1"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section 306) for the presenter’s information. It is not necessary to give</a:t>
            </a:r>
            <a:r>
              <a:rPr lang="en-CA" sz="1200" b="0" kern="1200" baseline="0" dirty="0">
                <a:solidFill>
                  <a:schemeClr val="tx1"/>
                </a:solidFill>
                <a:effectLst/>
                <a:latin typeface="+mn-lt"/>
                <a:ea typeface="+mn-ea"/>
                <a:cs typeface="+mn-cs"/>
              </a:rPr>
              <a:t> these references as part of the presentation</a:t>
            </a:r>
            <a:r>
              <a:rPr lang="en-CA" sz="1200" b="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C6F52E36-15D1-47E6-9446-D102FE13184B}" type="slidenum">
              <a:rPr lang="en-US" smtClean="0"/>
              <a:t>14</a:t>
            </a:fld>
            <a:endParaRPr lang="en-US" dirty="0"/>
          </a:p>
        </p:txBody>
      </p:sp>
    </p:spTree>
    <p:extLst>
      <p:ext uri="{BB962C8B-B14F-4D97-AF65-F5344CB8AC3E}">
        <p14:creationId xmlns:p14="http://schemas.microsoft.com/office/powerpoint/2010/main" val="859244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none" kern="1200" dirty="0">
                <a:solidFill>
                  <a:schemeClr val="tx1"/>
                </a:solidFill>
                <a:effectLst/>
                <a:latin typeface="+mn-lt"/>
                <a:ea typeface="+mn-ea"/>
                <a:cs typeface="+mn-cs"/>
              </a:rPr>
              <a:t>Presenter Notes:</a:t>
            </a:r>
          </a:p>
          <a:p>
            <a:r>
              <a:rPr lang="en-US" sz="1200" kern="1200" dirty="0">
                <a:solidFill>
                  <a:schemeClr val="tx1"/>
                </a:solidFill>
                <a:effectLst/>
                <a:latin typeface="+mn-lt"/>
                <a:ea typeface="+mn-ea"/>
                <a:cs typeface="+mn-cs"/>
              </a:rPr>
              <a:t>(F</a:t>
            </a:r>
            <a:r>
              <a:rPr lang="en-US" sz="1200" b="0" kern="1200" dirty="0">
                <a:solidFill>
                  <a:schemeClr val="tx1"/>
                </a:solidFill>
                <a:effectLst/>
                <a:latin typeface="+mn-lt"/>
                <a:ea typeface="+mn-ea"/>
                <a:cs typeface="+mn-cs"/>
              </a:rPr>
              <a:t>ollowing </a:t>
            </a:r>
            <a:r>
              <a:rPr lang="en-US" sz="1200" kern="1200" dirty="0">
                <a:solidFill>
                  <a:schemeClr val="tx1"/>
                </a:solidFill>
                <a:effectLst/>
                <a:latin typeface="+mn-lt"/>
                <a:ea typeface="+mn-ea"/>
                <a:cs typeface="+mn-cs"/>
              </a:rPr>
              <a:t>the road map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1. Reporting Workplace Violence Incidents (OHSA))</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Ministry of Labour administers the </a:t>
            </a:r>
            <a:r>
              <a:rPr lang="en-CA" sz="1200" i="1" kern="1200" dirty="0">
                <a:solidFill>
                  <a:schemeClr val="tx1"/>
                </a:solidFill>
                <a:effectLst/>
                <a:latin typeface="+mn-lt"/>
                <a:ea typeface="+mn-ea"/>
                <a:cs typeface="+mn-cs"/>
              </a:rPr>
              <a:t>Occupational Health and Safety Act</a:t>
            </a:r>
            <a:r>
              <a:rPr lang="en-CA" sz="1200" b="1"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a:t>
            </a:r>
            <a:r>
              <a:rPr lang="en-CA" sz="1200" kern="1200" dirty="0">
                <a:solidFill>
                  <a:schemeClr val="tx1"/>
                </a:solidFill>
                <a:effectLst/>
                <a:latin typeface="+mn-lt"/>
                <a:ea typeface="+mn-ea"/>
                <a:cs typeface="+mn-cs"/>
              </a:rPr>
              <a:t>OHSA).</a:t>
            </a:r>
          </a:p>
          <a:p>
            <a:pPr marL="171450" lvl="0" indent="-171450">
              <a:buFont typeface="Arial" panose="020B0604020202020204" pitchFamily="34" charset="0"/>
              <a:buChar char="•"/>
            </a:pPr>
            <a:r>
              <a:rPr lang="en-CA" sz="1200" b="0" kern="1200" dirty="0">
                <a:solidFill>
                  <a:schemeClr val="tx1"/>
                </a:solidFill>
                <a:effectLst/>
                <a:latin typeface="+mn-lt"/>
                <a:ea typeface="+mn-ea"/>
                <a:cs typeface="+mn-cs"/>
              </a:rPr>
              <a:t>The OHSA definition of workplace violence</a:t>
            </a:r>
            <a:r>
              <a:rPr lang="en-CA" sz="1200" b="0" kern="1200" baseline="0" dirty="0">
                <a:solidFill>
                  <a:schemeClr val="tx1"/>
                </a:solidFill>
                <a:effectLst/>
                <a:latin typeface="+mn-lt"/>
                <a:ea typeface="+mn-ea"/>
                <a:cs typeface="+mn-cs"/>
              </a:rPr>
              <a:t> is</a:t>
            </a:r>
            <a:r>
              <a:rPr lang="en-CA" sz="1200" b="0" kern="1200" dirty="0">
                <a:solidFill>
                  <a:schemeClr val="tx1"/>
                </a:solidFill>
                <a:effectLst/>
                <a:latin typeface="+mn-lt"/>
                <a:ea typeface="+mn-ea"/>
                <a:cs typeface="+mn-cs"/>
              </a:rPr>
              <a:t> located in the first green box shown on this slide. (Read aloud if desired.)</a:t>
            </a:r>
          </a:p>
          <a:p>
            <a:pPr marL="171450" lvl="0" indent="-171450">
              <a:buFont typeface="Arial" panose="020B0604020202020204" pitchFamily="34" charset="0"/>
              <a:buChar char="•"/>
            </a:pPr>
            <a:r>
              <a:rPr lang="en-CA" sz="1200" b="0" kern="1200" dirty="0">
                <a:solidFill>
                  <a:schemeClr val="tx1"/>
                </a:solidFill>
                <a:effectLst/>
                <a:latin typeface="+mn-lt"/>
                <a:ea typeface="+mn-ea"/>
                <a:cs typeface="+mn-cs"/>
              </a:rPr>
              <a:t>If an incident meets</a:t>
            </a:r>
            <a:r>
              <a:rPr lang="en-CA" sz="1200" b="0" kern="1200" baseline="0" dirty="0">
                <a:solidFill>
                  <a:schemeClr val="tx1"/>
                </a:solidFill>
                <a:effectLst/>
                <a:latin typeface="+mn-lt"/>
                <a:ea typeface="+mn-ea"/>
                <a:cs typeface="+mn-cs"/>
              </a:rPr>
              <a:t> this definition</a:t>
            </a:r>
            <a:r>
              <a:rPr lang="en-CA" sz="1200" b="0" kern="1200" dirty="0">
                <a:solidFill>
                  <a:schemeClr val="tx1"/>
                </a:solidFill>
                <a:effectLst/>
                <a:latin typeface="+mn-lt"/>
                <a:ea typeface="+mn-ea"/>
                <a:cs typeface="+mn-cs"/>
              </a:rPr>
              <a:t>, there are reporting procedures under the employer’s workplace violence program that must be followed (OHSA, s. 32.0.2).  </a:t>
            </a:r>
          </a:p>
          <a:p>
            <a:r>
              <a:rPr lang="en-CA" sz="1200" b="0" kern="1200" dirty="0">
                <a:solidFill>
                  <a:schemeClr val="tx1"/>
                </a:solidFill>
                <a:effectLst/>
                <a:latin typeface="+mn-lt"/>
                <a:ea typeface="+mn-ea"/>
                <a:cs typeface="+mn-cs"/>
              </a:rPr>
              <a:t>Following is a brief summary of the steps in the reporting process:</a:t>
            </a:r>
          </a:p>
          <a:p>
            <a:pPr marL="171450" lvl="0" indent="-171450">
              <a:buFont typeface="Arial" panose="020B0604020202020204" pitchFamily="34" charset="0"/>
              <a:buChar char="•"/>
            </a:pPr>
            <a:r>
              <a:rPr lang="en-CA" sz="1200" b="0" kern="1200" dirty="0">
                <a:solidFill>
                  <a:schemeClr val="tx1"/>
                </a:solidFill>
                <a:effectLst/>
                <a:latin typeface="+mn-lt"/>
                <a:ea typeface="+mn-ea"/>
                <a:cs typeface="+mn-cs"/>
              </a:rPr>
              <a:t>The worker must report the incident to the supervisor or employer.  </a:t>
            </a:r>
          </a:p>
          <a:p>
            <a:pPr marL="171450" lvl="0" indent="-171450">
              <a:buFont typeface="Arial" panose="020B0604020202020204" pitchFamily="34" charset="0"/>
              <a:buChar char="•"/>
            </a:pPr>
            <a:r>
              <a:rPr lang="en-CA" sz="1200" b="0" kern="1200" dirty="0">
                <a:solidFill>
                  <a:schemeClr val="tx1"/>
                </a:solidFill>
                <a:effectLst/>
                <a:latin typeface="+mn-lt"/>
                <a:ea typeface="+mn-ea"/>
                <a:cs typeface="+mn-cs"/>
              </a:rPr>
              <a:t>The employer’s workplace violence program sets out how the employer will investigate and deal with the incident (OHSA, s. 32.0.2).</a:t>
            </a:r>
          </a:p>
          <a:p>
            <a:pPr marL="171450" lvl="0" indent="-171450">
              <a:buFont typeface="Arial" panose="020B0604020202020204" pitchFamily="34" charset="0"/>
              <a:buChar char="•"/>
            </a:pPr>
            <a:r>
              <a:rPr lang="en-CA" sz="1200" b="0" kern="1200" dirty="0">
                <a:solidFill>
                  <a:schemeClr val="tx1"/>
                </a:solidFill>
                <a:effectLst/>
                <a:latin typeface="+mn-lt"/>
                <a:ea typeface="+mn-ea"/>
                <a:cs typeface="+mn-cs"/>
              </a:rPr>
              <a:t>If the incident results in a fatality or critical injury (as</a:t>
            </a:r>
            <a:r>
              <a:rPr lang="en-CA" sz="1200" b="0" kern="1200" baseline="0" dirty="0">
                <a:solidFill>
                  <a:schemeClr val="tx1"/>
                </a:solidFill>
                <a:effectLst/>
                <a:latin typeface="+mn-lt"/>
                <a:ea typeface="+mn-ea"/>
                <a:cs typeface="+mn-cs"/>
              </a:rPr>
              <a:t> defined in Regulation</a:t>
            </a:r>
            <a:r>
              <a:rPr lang="en-CA" sz="1200" b="0" kern="1200" dirty="0">
                <a:solidFill>
                  <a:schemeClr val="tx1"/>
                </a:solidFill>
                <a:effectLst/>
                <a:latin typeface="+mn-lt"/>
                <a:ea typeface="+mn-ea"/>
                <a:cs typeface="+mn-cs"/>
              </a:rPr>
              <a:t> 834), the</a:t>
            </a:r>
            <a:r>
              <a:rPr lang="en-CA" sz="1200" b="0" kern="1200" baseline="0" dirty="0">
                <a:solidFill>
                  <a:schemeClr val="tx1"/>
                </a:solidFill>
                <a:effectLst/>
                <a:latin typeface="+mn-lt"/>
                <a:ea typeface="+mn-ea"/>
                <a:cs typeface="+mn-cs"/>
              </a:rPr>
              <a:t> employer must meet </a:t>
            </a:r>
            <a:r>
              <a:rPr lang="en-CA" sz="1200" b="0" kern="1200" dirty="0">
                <a:solidFill>
                  <a:schemeClr val="tx1"/>
                </a:solidFill>
                <a:effectLst/>
                <a:latin typeface="+mn-lt"/>
                <a:ea typeface="+mn-ea"/>
                <a:cs typeface="+mn-cs"/>
              </a:rPr>
              <a:t>time-sensitive requirements to give notice to the Ministry of Labour, the Joint Health and Safety Committee (JHSC), the health and safety representative, and the union (OHSA, s. 51). </a:t>
            </a:r>
          </a:p>
          <a:p>
            <a:pPr marL="171450" lvl="0" indent="-171450">
              <a:buFont typeface="Arial" panose="020B0604020202020204" pitchFamily="34" charset="0"/>
              <a:buChar char="•"/>
            </a:pPr>
            <a:r>
              <a:rPr lang="en-CA" sz="1200" b="0" kern="1200" dirty="0">
                <a:solidFill>
                  <a:schemeClr val="tx1"/>
                </a:solidFill>
                <a:effectLst/>
                <a:latin typeface="+mn-lt"/>
                <a:ea typeface="+mn-ea"/>
                <a:cs typeface="+mn-cs"/>
              </a:rPr>
              <a:t>If the incident results in an</a:t>
            </a:r>
            <a:r>
              <a:rPr lang="en-CA" sz="1200" b="0" kern="1200" baseline="0" dirty="0">
                <a:solidFill>
                  <a:schemeClr val="tx1"/>
                </a:solidFill>
                <a:effectLst/>
                <a:latin typeface="+mn-lt"/>
                <a:ea typeface="+mn-ea"/>
                <a:cs typeface="+mn-cs"/>
              </a:rPr>
              <a:t> injury to a worker </a:t>
            </a:r>
            <a:r>
              <a:rPr lang="en-CA" sz="1200" b="0" kern="1200" dirty="0">
                <a:solidFill>
                  <a:schemeClr val="tx1"/>
                </a:solidFill>
                <a:effectLst/>
                <a:latin typeface="+mn-lt"/>
                <a:ea typeface="+mn-ea"/>
                <a:cs typeface="+mn-cs"/>
              </a:rPr>
              <a:t>that requires medical attention or disables the worker so</a:t>
            </a:r>
            <a:r>
              <a:rPr lang="en-CA" sz="1200" b="0" kern="1200" baseline="0" dirty="0">
                <a:solidFill>
                  <a:schemeClr val="tx1"/>
                </a:solidFill>
                <a:effectLst/>
                <a:latin typeface="+mn-lt"/>
                <a:ea typeface="+mn-ea"/>
                <a:cs typeface="+mn-cs"/>
              </a:rPr>
              <a:t> that they are not able to </a:t>
            </a:r>
            <a:r>
              <a:rPr lang="en-CA" sz="1200" b="0" kern="1200" dirty="0">
                <a:solidFill>
                  <a:schemeClr val="tx1"/>
                </a:solidFill>
                <a:effectLst/>
                <a:latin typeface="+mn-lt"/>
                <a:ea typeface="+mn-ea"/>
                <a:cs typeface="+mn-cs"/>
              </a:rPr>
              <a:t>perform their usual work, the employer must meet time-sensitive requirements to give notice to the JHSC, the health and safety representative, and the union (OHSA, s. </a:t>
            </a:r>
            <a:r>
              <a:rPr lang="en-CA" sz="1200" kern="1200" dirty="0">
                <a:solidFill>
                  <a:schemeClr val="tx1"/>
                </a:solidFill>
                <a:effectLst/>
                <a:latin typeface="+mn-lt"/>
                <a:ea typeface="+mn-ea"/>
                <a:cs typeface="+mn-cs"/>
              </a:rPr>
              <a:t>52).        </a:t>
            </a:r>
          </a:p>
          <a:p>
            <a:pPr marL="0" indent="0">
              <a:buFontTx/>
              <a:buNone/>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F52E36-15D1-47E6-9446-D102FE13184B}" type="slidenum">
              <a:rPr lang="en-US" smtClean="0"/>
              <a:t>15</a:t>
            </a:fld>
            <a:endParaRPr lang="en-US" dirty="0"/>
          </a:p>
        </p:txBody>
      </p:sp>
    </p:spTree>
    <p:extLst>
      <p:ext uri="{BB962C8B-B14F-4D97-AF65-F5344CB8AC3E}">
        <p14:creationId xmlns:p14="http://schemas.microsoft.com/office/powerpoint/2010/main" val="2206018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(Following</a:t>
            </a:r>
            <a:r>
              <a:rPr lang="en-US" baseline="0" dirty="0"/>
              <a:t> </a:t>
            </a:r>
            <a:r>
              <a:rPr lang="en-US" dirty="0"/>
              <a:t>the road map</a:t>
            </a:r>
            <a:r>
              <a:rPr lang="en-US" baseline="0" dirty="0"/>
              <a:t> -- </a:t>
            </a:r>
            <a:r>
              <a:rPr lang="en-US" dirty="0"/>
              <a:t>2. Reporting Serious Student Incidents)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Ministry of Education administers the </a:t>
            </a:r>
            <a:r>
              <a:rPr lang="en-CA" sz="1200" i="1" kern="1200" dirty="0">
                <a:solidFill>
                  <a:schemeClr val="tx1"/>
                </a:solidFill>
                <a:effectLst/>
                <a:latin typeface="+mn-lt"/>
                <a:ea typeface="+mn-ea"/>
                <a:cs typeface="+mn-cs"/>
              </a:rPr>
              <a:t>Education Act</a:t>
            </a:r>
            <a:r>
              <a:rPr lang="en-CA"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Under the </a:t>
            </a:r>
            <a:r>
              <a:rPr lang="en-CA" sz="1200" i="1" kern="1200" dirty="0">
                <a:solidFill>
                  <a:schemeClr val="tx1"/>
                </a:solidFill>
                <a:effectLst/>
                <a:latin typeface="+mn-lt"/>
                <a:ea typeface="+mn-ea"/>
                <a:cs typeface="+mn-cs"/>
              </a:rPr>
              <a:t>Education Act, </a:t>
            </a:r>
            <a:r>
              <a:rPr lang="en-CA" sz="1200" kern="1200" dirty="0">
                <a:solidFill>
                  <a:schemeClr val="tx1"/>
                </a:solidFill>
                <a:effectLst/>
                <a:latin typeface="+mn-lt"/>
                <a:ea typeface="+mn-ea"/>
                <a:cs typeface="+mn-cs"/>
              </a:rPr>
              <a:t>serious student incidents are activities for which suspension or expulsion must be considered by the principal (</a:t>
            </a:r>
            <a:r>
              <a:rPr lang="en-CA" sz="1200" i="1" kern="1200" dirty="0">
                <a:solidFill>
                  <a:schemeClr val="tx1"/>
                </a:solidFill>
                <a:effectLst/>
                <a:latin typeface="+mn-lt"/>
                <a:ea typeface="+mn-ea"/>
                <a:cs typeface="+mn-cs"/>
              </a:rPr>
              <a:t>Education </a:t>
            </a:r>
            <a:r>
              <a:rPr lang="en-CA" sz="1200" b="0" i="1" kern="1200" dirty="0">
                <a:solidFill>
                  <a:schemeClr val="tx1"/>
                </a:solidFill>
                <a:effectLst/>
                <a:latin typeface="+mn-lt"/>
                <a:ea typeface="+mn-ea"/>
                <a:cs typeface="+mn-cs"/>
              </a:rPr>
              <a:t>Act, </a:t>
            </a:r>
            <a:r>
              <a:rPr lang="en-CA" sz="1200" b="0" i="0" kern="1200" dirty="0">
                <a:solidFill>
                  <a:schemeClr val="tx1"/>
                </a:solidFill>
                <a:effectLst/>
                <a:latin typeface="+mn-lt"/>
                <a:ea typeface="+mn-ea"/>
                <a:cs typeface="+mn-cs"/>
              </a:rPr>
              <a:t>ss.</a:t>
            </a:r>
            <a:r>
              <a:rPr lang="en-CA" sz="1200" b="0" i="0" kern="1200" baseline="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306</a:t>
            </a:r>
            <a:r>
              <a:rPr lang="en-CA" sz="1200" b="0" kern="1200" baseline="0" dirty="0">
                <a:solidFill>
                  <a:schemeClr val="tx1"/>
                </a:solidFill>
                <a:effectLst/>
                <a:latin typeface="+mn-lt"/>
                <a:ea typeface="+mn-ea"/>
                <a:cs typeface="+mn-cs"/>
              </a:rPr>
              <a:t> and</a:t>
            </a:r>
            <a:r>
              <a:rPr lang="en-CA" sz="1200" b="0" kern="1200" dirty="0">
                <a:solidFill>
                  <a:schemeClr val="tx1"/>
                </a:solidFill>
                <a:effectLst/>
                <a:latin typeface="+mn-lt"/>
                <a:ea typeface="+mn-ea"/>
                <a:cs typeface="+mn-cs"/>
              </a:rPr>
              <a:t> 310).</a:t>
            </a:r>
            <a:r>
              <a:rPr lang="en-CA" sz="1200" b="0" kern="1200" baseline="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The Act sets out the duties of board employees and of the principal with</a:t>
            </a:r>
            <a:r>
              <a:rPr lang="en-CA" sz="1200" b="0" kern="1200" baseline="0" dirty="0">
                <a:solidFill>
                  <a:schemeClr val="tx1"/>
                </a:solidFill>
                <a:effectLst/>
                <a:latin typeface="+mn-lt"/>
                <a:ea typeface="+mn-ea"/>
                <a:cs typeface="+mn-cs"/>
              </a:rPr>
              <a:t> regard to</a:t>
            </a:r>
            <a:r>
              <a:rPr lang="en-CA" sz="1200" b="0" kern="1200" dirty="0">
                <a:solidFill>
                  <a:schemeClr val="tx1"/>
                </a:solidFill>
                <a:effectLst/>
                <a:latin typeface="+mn-lt"/>
                <a:ea typeface="+mn-ea"/>
                <a:cs typeface="+mn-cs"/>
              </a:rPr>
              <a:t> the reporting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kern="1200" dirty="0">
                <a:solidFill>
                  <a:schemeClr val="tx1"/>
                </a:solidFill>
                <a:effectLst/>
                <a:latin typeface="+mn-lt"/>
                <a:ea typeface="+mn-ea"/>
                <a:cs typeface="+mn-cs"/>
              </a:rPr>
              <a:t>Appendix 2 of</a:t>
            </a:r>
            <a:r>
              <a:rPr lang="en-CA" sz="1200" b="0" kern="1200" baseline="0" dirty="0">
                <a:solidFill>
                  <a:schemeClr val="tx1"/>
                </a:solidFill>
                <a:effectLst/>
                <a:latin typeface="+mn-lt"/>
                <a:ea typeface="+mn-ea"/>
                <a:cs typeface="+mn-cs"/>
              </a:rPr>
              <a:t> the Training Resource </a:t>
            </a:r>
            <a:r>
              <a:rPr lang="en-CA" sz="1200" b="0" kern="1200" dirty="0">
                <a:solidFill>
                  <a:schemeClr val="tx1"/>
                </a:solidFill>
                <a:effectLst/>
                <a:latin typeface="+mn-lt"/>
                <a:ea typeface="+mn-ea"/>
                <a:cs typeface="+mn-cs"/>
              </a:rPr>
              <a:t>includes a list of serious student incidents for reporting purposes.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kern="1200" dirty="0">
                <a:solidFill>
                  <a:schemeClr val="tx1"/>
                </a:solidFill>
                <a:effectLst/>
                <a:latin typeface="+mn-lt"/>
                <a:ea typeface="+mn-ea"/>
                <a:cs typeface="+mn-cs"/>
              </a:rPr>
              <a:t>PPM No.144, </a:t>
            </a:r>
            <a:r>
              <a:rPr lang="en-CA" sz="1200" b="0" i="0" kern="1200" dirty="0">
                <a:solidFill>
                  <a:schemeClr val="tx1"/>
                </a:solidFill>
                <a:effectLst/>
                <a:latin typeface="+mn-lt"/>
                <a:ea typeface="+mn-ea"/>
                <a:cs typeface="+mn-cs"/>
              </a:rPr>
              <a:t>“Bullying Prevention and Intervention”, </a:t>
            </a:r>
            <a:r>
              <a:rPr lang="en-CA" sz="1200" b="0" kern="1200" dirty="0">
                <a:solidFill>
                  <a:schemeClr val="tx1"/>
                </a:solidFill>
                <a:effectLst/>
                <a:latin typeface="+mn-lt"/>
                <a:ea typeface="+mn-ea"/>
                <a:cs typeface="+mn-cs"/>
              </a:rPr>
              <a:t>and PPM No. 145, </a:t>
            </a:r>
            <a:r>
              <a:rPr lang="en-CA" sz="1200" b="0" i="0" kern="1200" dirty="0">
                <a:solidFill>
                  <a:schemeClr val="tx1"/>
                </a:solidFill>
                <a:effectLst/>
                <a:latin typeface="+mn-lt"/>
                <a:ea typeface="+mn-ea"/>
                <a:cs typeface="+mn-cs"/>
              </a:rPr>
              <a:t>“Progressive Discipline and Promoting Positive Student Behaviour”,</a:t>
            </a:r>
            <a:r>
              <a:rPr lang="en-CA" sz="1200" b="0" kern="1200" dirty="0">
                <a:solidFill>
                  <a:schemeClr val="tx1"/>
                </a:solidFill>
                <a:effectLst/>
                <a:latin typeface="+mn-lt"/>
                <a:ea typeface="+mn-ea"/>
                <a:cs typeface="+mn-cs"/>
              </a:rPr>
              <a:t> include ministry direction about the required reporting process, including the use of the </a:t>
            </a:r>
            <a:r>
              <a:rPr lang="en-CA" sz="1200" b="0" i="0" kern="1200" dirty="0">
                <a:solidFill>
                  <a:schemeClr val="tx1"/>
                </a:solidFill>
                <a:effectLst/>
                <a:latin typeface="+mn-lt"/>
                <a:ea typeface="+mn-ea"/>
                <a:cs typeface="+mn-cs"/>
              </a:rPr>
              <a:t>Safe Schools Incident Reporting Forms</a:t>
            </a:r>
            <a:r>
              <a:rPr lang="en-CA" sz="1200" b="0" i="0" kern="1200" baseline="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reproduced in Appendix</a:t>
            </a:r>
            <a:r>
              <a:rPr lang="en-CA" sz="1200" b="0" i="0" kern="1200" baseline="0" dirty="0">
                <a:solidFill>
                  <a:schemeClr val="tx1"/>
                </a:solidFill>
                <a:effectLst/>
                <a:latin typeface="+mn-lt"/>
                <a:ea typeface="+mn-ea"/>
                <a:cs typeface="+mn-cs"/>
              </a:rPr>
              <a:t> 5 of the </a:t>
            </a:r>
            <a:r>
              <a:rPr lang="en-CA" sz="1200" b="0" i="0" kern="1200" dirty="0">
                <a:solidFill>
                  <a:schemeClr val="tx1"/>
                </a:solidFill>
                <a:effectLst/>
                <a:latin typeface="+mn-lt"/>
                <a:ea typeface="+mn-ea"/>
                <a:cs typeface="+mn-cs"/>
              </a:rPr>
              <a:t>Training</a:t>
            </a:r>
            <a:r>
              <a:rPr lang="en-CA" sz="1200" b="0" i="0" kern="1200" baseline="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Resource).</a:t>
            </a:r>
            <a:endParaRPr lang="en-CA"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PPM No. 120, “Reporting Violent Incidents to the Ministry of Education”, </a:t>
            </a:r>
            <a:r>
              <a:rPr lang="en-CA" sz="1200" b="0" kern="1200" dirty="0">
                <a:solidFill>
                  <a:schemeClr val="tx1"/>
                </a:solidFill>
                <a:effectLst/>
                <a:latin typeface="+mn-lt"/>
                <a:ea typeface="+mn-ea"/>
                <a:cs typeface="+mn-cs"/>
              </a:rPr>
              <a:t>identifies seven types of violent incidents that school boards must report on an a</a:t>
            </a:r>
            <a:r>
              <a:rPr lang="en-CA" sz="1200" kern="1200" dirty="0">
                <a:solidFill>
                  <a:schemeClr val="tx1"/>
                </a:solidFill>
                <a:effectLst/>
                <a:latin typeface="+mn-lt"/>
                <a:ea typeface="+mn-ea"/>
                <a:cs typeface="+mn-cs"/>
              </a:rPr>
              <a:t>nnual basis to the Ministry of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Please refer to the Training Resource for further details about these requirements.</a:t>
            </a:r>
          </a:p>
          <a:p>
            <a:pPr marL="0" indent="0">
              <a:buFontTx/>
              <a:buNone/>
            </a:pPr>
            <a:r>
              <a:rPr lang="en-CA" b="1" u="none" dirty="0"/>
              <a:t>Note: On October 17, 2018, sections 306 and 310 of the </a:t>
            </a:r>
            <a:r>
              <a:rPr lang="en-CA" b="1" i="1" u="none" dirty="0"/>
              <a:t>Education Act </a:t>
            </a:r>
            <a:r>
              <a:rPr lang="en-CA" b="1" u="none" dirty="0"/>
              <a:t>have</a:t>
            </a:r>
            <a:r>
              <a:rPr lang="en-CA" b="1" u="none" baseline="0" dirty="0"/>
              <a:t> been</a:t>
            </a:r>
            <a:r>
              <a:rPr lang="en-CA" b="1" u="none" dirty="0"/>
              <a:t> amended on the subject of cannabis.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dirty="0">
                <a:solidFill>
                  <a:schemeClr val="tx1"/>
                </a:solidFill>
                <a:effectLst/>
                <a:latin typeface="+mn-lt"/>
                <a:ea typeface="+mn-ea"/>
                <a:cs typeface="+mn-cs"/>
              </a:rPr>
              <a:t>The</a:t>
            </a:r>
            <a:r>
              <a:rPr lang="en-CA" sz="1200" b="0" i="0" kern="1200" baseline="0" dirty="0">
                <a:solidFill>
                  <a:schemeClr val="tx1"/>
                </a:solidFill>
                <a:effectLst/>
                <a:latin typeface="+mn-lt"/>
                <a:ea typeface="+mn-ea"/>
                <a:cs typeface="+mn-cs"/>
              </a:rPr>
              <a:t> activity of p</a:t>
            </a:r>
            <a:r>
              <a:rPr lang="en-CA" sz="1200" b="0" i="0" kern="1200" dirty="0">
                <a:solidFill>
                  <a:schemeClr val="tx1"/>
                </a:solidFill>
                <a:effectLst/>
                <a:latin typeface="+mn-lt"/>
                <a:ea typeface="+mn-ea"/>
                <a:cs typeface="+mn-cs"/>
              </a:rPr>
              <a:t>ossessing alcohol or illegal drugs has</a:t>
            </a:r>
            <a:r>
              <a:rPr lang="en-CA" sz="1200" b="0" i="0" kern="1200" baseline="0" dirty="0">
                <a:solidFill>
                  <a:schemeClr val="tx1"/>
                </a:solidFill>
                <a:effectLst/>
                <a:latin typeface="+mn-lt"/>
                <a:ea typeface="+mn-ea"/>
                <a:cs typeface="+mn-cs"/>
              </a:rPr>
              <a:t> been </a:t>
            </a:r>
            <a:r>
              <a:rPr lang="en-CA" sz="1200" b="0" i="0" kern="1200" dirty="0">
                <a:solidFill>
                  <a:schemeClr val="tx1"/>
                </a:solidFill>
                <a:effectLst/>
                <a:latin typeface="+mn-lt"/>
                <a:ea typeface="+mn-ea"/>
                <a:cs typeface="+mn-cs"/>
              </a:rPr>
              <a:t>amended to read </a:t>
            </a:r>
            <a:r>
              <a:rPr lang="en-CA" sz="1200" b="0" kern="1200" dirty="0">
                <a:solidFill>
                  <a:schemeClr val="tx1"/>
                </a:solidFill>
                <a:effectLst/>
                <a:latin typeface="+mn-lt"/>
                <a:ea typeface="+mn-ea"/>
                <a:cs typeface="+mn-cs"/>
              </a:rPr>
              <a:t>“alcohol, illegal drugs or, unless the pupil is a medical cannabis user, cannabis”.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dirty="0">
                <a:solidFill>
                  <a:schemeClr val="tx1"/>
                </a:solidFill>
                <a:effectLst/>
                <a:latin typeface="+mn-lt"/>
                <a:ea typeface="+mn-ea"/>
                <a:cs typeface="+mn-cs"/>
              </a:rPr>
              <a:t>The activity of b</a:t>
            </a:r>
            <a:r>
              <a:rPr lang="en-CA" sz="1200" b="0" kern="1200" dirty="0">
                <a:solidFill>
                  <a:schemeClr val="tx1"/>
                </a:solidFill>
                <a:effectLst/>
                <a:latin typeface="+mn-lt"/>
                <a:ea typeface="+mn-ea"/>
                <a:cs typeface="+mn-cs"/>
              </a:rPr>
              <a:t>eing under the influence of alcohol</a:t>
            </a:r>
            <a:r>
              <a:rPr lang="en-CA" b="0" dirty="0">
                <a:effectLst/>
              </a:rPr>
              <a:t> has</a:t>
            </a:r>
            <a:r>
              <a:rPr lang="en-CA" b="0" baseline="0" dirty="0">
                <a:effectLst/>
              </a:rPr>
              <a:t> been </a:t>
            </a:r>
            <a:r>
              <a:rPr lang="en-CA" b="0" dirty="0">
                <a:effectLst/>
              </a:rPr>
              <a:t>amended to read </a:t>
            </a:r>
            <a:r>
              <a:rPr lang="en-CA" sz="1200" b="0" kern="1200" dirty="0">
                <a:solidFill>
                  <a:schemeClr val="tx1"/>
                </a:solidFill>
                <a:effectLst/>
                <a:latin typeface="+mn-lt"/>
                <a:ea typeface="+mn-ea"/>
                <a:cs typeface="+mn-cs"/>
              </a:rPr>
              <a:t>“alcohol or, unless the pupil is a medical cannabis user, cannabis”.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kern="1200" dirty="0">
                <a:solidFill>
                  <a:schemeClr val="tx1"/>
                </a:solidFill>
                <a:effectLst/>
                <a:latin typeface="+mn-lt"/>
                <a:ea typeface="+mn-ea"/>
                <a:cs typeface="+mn-cs"/>
              </a:rPr>
              <a:t>The</a:t>
            </a:r>
            <a:r>
              <a:rPr lang="en-CA" sz="1200" b="0" kern="1200" baseline="0" dirty="0">
                <a:solidFill>
                  <a:schemeClr val="tx1"/>
                </a:solidFill>
                <a:effectLst/>
                <a:latin typeface="+mn-lt"/>
                <a:ea typeface="+mn-ea"/>
                <a:cs typeface="+mn-cs"/>
              </a:rPr>
              <a:t> activity </a:t>
            </a:r>
            <a:r>
              <a:rPr lang="en-CA" sz="1200" b="0" kern="1200" dirty="0">
                <a:solidFill>
                  <a:schemeClr val="tx1"/>
                </a:solidFill>
                <a:effectLst/>
                <a:latin typeface="+mn-lt"/>
                <a:ea typeface="+mn-ea"/>
                <a:cs typeface="+mn-cs"/>
              </a:rPr>
              <a:t>of giving alcohol to a minor has</a:t>
            </a:r>
            <a:r>
              <a:rPr lang="en-CA" sz="1200" b="0" kern="1200" baseline="0" dirty="0">
                <a:solidFill>
                  <a:schemeClr val="tx1"/>
                </a:solidFill>
                <a:effectLst/>
                <a:latin typeface="+mn-lt"/>
                <a:ea typeface="+mn-ea"/>
                <a:cs typeface="+mn-cs"/>
              </a:rPr>
              <a:t> been </a:t>
            </a:r>
            <a:r>
              <a:rPr lang="en-CA" sz="1200" b="0" kern="1200" dirty="0">
                <a:solidFill>
                  <a:schemeClr val="tx1"/>
                </a:solidFill>
                <a:effectLst/>
                <a:latin typeface="+mn-lt"/>
                <a:ea typeface="+mn-ea"/>
                <a:cs typeface="+mn-cs"/>
              </a:rPr>
              <a:t>amended to read “alcohol or cannabis”.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These amendments have</a:t>
            </a:r>
            <a:r>
              <a:rPr lang="en-CA" sz="1200" b="0" kern="1200" baseline="0" dirty="0">
                <a:solidFill>
                  <a:schemeClr val="tx1"/>
                </a:solidFill>
                <a:effectLst/>
                <a:latin typeface="+mn-lt"/>
                <a:ea typeface="+mn-ea"/>
                <a:cs typeface="+mn-cs"/>
              </a:rPr>
              <a:t> also been </a:t>
            </a:r>
            <a:r>
              <a:rPr lang="en-CA" sz="1200" b="0" kern="1200" dirty="0">
                <a:solidFill>
                  <a:schemeClr val="tx1"/>
                </a:solidFill>
                <a:effectLst/>
                <a:latin typeface="+mn-lt"/>
                <a:ea typeface="+mn-ea"/>
                <a:cs typeface="+mn-cs"/>
              </a:rPr>
              <a:t>reflected in changes to PPM No. 145 and the Ministry’s </a:t>
            </a:r>
            <a:r>
              <a:rPr lang="en-CA" sz="1200" b="0" i="0" kern="1200" dirty="0">
                <a:solidFill>
                  <a:schemeClr val="tx1"/>
                </a:solidFill>
                <a:effectLst/>
                <a:latin typeface="+mn-lt"/>
                <a:ea typeface="+mn-ea"/>
                <a:cs typeface="+mn-cs"/>
              </a:rPr>
              <a:t>Safe Schools Incident Reporting Forms.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F52E36-15D1-47E6-9446-D102FE13184B}" type="slidenum">
              <a:rPr lang="en-US" smtClean="0"/>
              <a:t>16</a:t>
            </a:fld>
            <a:endParaRPr lang="en-US" dirty="0"/>
          </a:p>
        </p:txBody>
      </p:sp>
    </p:spTree>
    <p:extLst>
      <p:ext uri="{BB962C8B-B14F-4D97-AF65-F5344CB8AC3E}">
        <p14:creationId xmlns:p14="http://schemas.microsoft.com/office/powerpoint/2010/main" val="411431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none" kern="1200" dirty="0">
                <a:solidFill>
                  <a:schemeClr val="tx1"/>
                </a:solidFill>
                <a:effectLst/>
                <a:latin typeface="+mn-lt"/>
                <a:ea typeface="+mn-ea"/>
                <a:cs typeface="+mn-cs"/>
              </a:rPr>
              <a:t>Presenter Notes:</a:t>
            </a:r>
          </a:p>
          <a:p>
            <a:r>
              <a:rPr lang="en-US" sz="1200" kern="1200" dirty="0">
                <a:solidFill>
                  <a:schemeClr val="tx1"/>
                </a:solidFill>
                <a:effectLst/>
                <a:latin typeface="+mn-lt"/>
                <a:ea typeface="+mn-ea"/>
                <a:cs typeface="+mn-cs"/>
              </a:rPr>
              <a:t>(Following the road map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Provincial Model for a Local Police/School Board Protocol)</a:t>
            </a: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PPM </a:t>
            </a:r>
            <a:r>
              <a:rPr lang="en-CA" sz="1200" b="0" kern="1200" dirty="0">
                <a:solidFill>
                  <a:schemeClr val="tx1"/>
                </a:solidFill>
                <a:effectLst/>
                <a:latin typeface="+mn-lt"/>
                <a:ea typeface="+mn-ea"/>
                <a:cs typeface="+mn-cs"/>
              </a:rPr>
              <a:t>No. 145 notes that school boards must follow the direction provided in the </a:t>
            </a:r>
            <a:r>
              <a:rPr lang="en-CA" sz="1200" b="0" i="1" kern="1200" dirty="0">
                <a:solidFill>
                  <a:schemeClr val="tx1"/>
                </a:solidFill>
                <a:effectLst/>
                <a:latin typeface="+mn-lt"/>
                <a:ea typeface="+mn-ea"/>
                <a:cs typeface="+mn-cs"/>
              </a:rPr>
              <a:t>Provincial Model for a Local Police/School Board Protocol </a:t>
            </a:r>
            <a:r>
              <a:rPr lang="en-CA" sz="1200" b="0" i="0" kern="1200" dirty="0">
                <a:solidFill>
                  <a:schemeClr val="tx1"/>
                </a:solidFill>
                <a:effectLst/>
                <a:latin typeface="+mn-lt"/>
                <a:ea typeface="+mn-ea"/>
                <a:cs typeface="+mn-cs"/>
              </a:rPr>
              <a:t>(2015) (also called the Protocol)</a:t>
            </a:r>
            <a:r>
              <a:rPr lang="en-CA" sz="1200" b="0" i="1"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with respect to incidents that require police notification and response.</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 Training Resource lists the types of incidents that</a:t>
            </a:r>
            <a:r>
              <a:rPr lang="en-US" sz="1200" b="0" kern="1200" baseline="0" dirty="0">
                <a:solidFill>
                  <a:schemeClr val="tx1"/>
                </a:solidFill>
                <a:effectLst/>
                <a:latin typeface="+mn-lt"/>
                <a:ea typeface="+mn-ea"/>
                <a:cs typeface="+mn-cs"/>
              </a:rPr>
              <a:t> call for</a:t>
            </a:r>
            <a:r>
              <a:rPr lang="en-US" sz="1200" b="0" kern="1200" dirty="0">
                <a:solidFill>
                  <a:schemeClr val="tx1"/>
                </a:solidFill>
                <a:effectLst/>
                <a:latin typeface="+mn-lt"/>
                <a:ea typeface="+mn-ea"/>
                <a:cs typeface="+mn-cs"/>
              </a:rPr>
              <a:t> mandatory and discretionary notification of police. See</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Section 2 and Appendix 2. </a:t>
            </a:r>
            <a:endParaRPr lang="en-CA"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b="0" kern="1200" dirty="0">
                <a:solidFill>
                  <a:schemeClr val="tx1"/>
                </a:solidFill>
                <a:effectLst/>
                <a:latin typeface="+mn-lt"/>
                <a:ea typeface="+mn-ea"/>
                <a:cs typeface="+mn-cs"/>
              </a:rPr>
              <a:t>The Protocol</a:t>
            </a:r>
            <a:r>
              <a:rPr lang="en-CA" sz="1200" b="0" kern="1200" baseline="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includes further information regarding mitigating factors and other factors of particular interest to the principal, such as occurrences involving students under age 12 and investigations involving students with special education needs.</a:t>
            </a:r>
          </a:p>
          <a:p>
            <a:pPr marL="171450" lvl="0" indent="-171450">
              <a:buFont typeface="Arial" panose="020B0604020202020204" pitchFamily="34" charset="0"/>
              <a:buChar char="•"/>
            </a:pPr>
            <a:r>
              <a:rPr lang="en-CA" sz="1200" b="0" kern="1200" dirty="0">
                <a:solidFill>
                  <a:schemeClr val="tx1"/>
                </a:solidFill>
                <a:effectLst/>
                <a:latin typeface="+mn-lt"/>
                <a:ea typeface="+mn-ea"/>
                <a:cs typeface="+mn-cs"/>
              </a:rPr>
              <a:t>Note that the Protocol’s directions for police notification do not replace school board procedures </a:t>
            </a:r>
            <a:r>
              <a:rPr lang="en-CA" sz="1200" kern="1200" dirty="0">
                <a:solidFill>
                  <a:schemeClr val="tx1"/>
                </a:solidFill>
                <a:effectLst/>
                <a:latin typeface="+mn-lt"/>
                <a:ea typeface="+mn-ea"/>
                <a:cs typeface="+mn-cs"/>
              </a:rPr>
              <a:t>for a board employee to call 911 in case of emergencies.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Protocol outlines the 22 key elements </a:t>
            </a:r>
            <a:r>
              <a:rPr lang="en-CA" sz="1200" b="0" kern="1200" dirty="0">
                <a:solidFill>
                  <a:schemeClr val="tx1"/>
                </a:solidFill>
                <a:effectLst/>
                <a:latin typeface="+mn-lt"/>
                <a:ea typeface="+mn-ea"/>
                <a:cs typeface="+mn-cs"/>
              </a:rPr>
              <a:t>that must be included in local police/school board protocols across the province. It also includes provincial policies for lockdown procedures and bomb threat procedures in elementary and secondary schools. The Protocol was established jointly by the Ministry of Education and the Ministry of Community Safety and Correctional Services. </a:t>
            </a:r>
            <a:endParaRPr lang="en-US" b="0" dirty="0"/>
          </a:p>
        </p:txBody>
      </p:sp>
      <p:sp>
        <p:nvSpPr>
          <p:cNvPr id="4" name="Slide Number Placeholder 3"/>
          <p:cNvSpPr>
            <a:spLocks noGrp="1"/>
          </p:cNvSpPr>
          <p:nvPr>
            <p:ph type="sldNum" sz="quarter" idx="10"/>
          </p:nvPr>
        </p:nvSpPr>
        <p:spPr/>
        <p:txBody>
          <a:bodyPr/>
          <a:lstStyle/>
          <a:p>
            <a:fld id="{C6F52E36-15D1-47E6-9446-D102FE13184B}" type="slidenum">
              <a:rPr lang="en-US" smtClean="0"/>
              <a:t>17</a:t>
            </a:fld>
            <a:endParaRPr lang="en-US" dirty="0"/>
          </a:p>
        </p:txBody>
      </p:sp>
    </p:spTree>
    <p:extLst>
      <p:ext uri="{BB962C8B-B14F-4D97-AF65-F5344CB8AC3E}">
        <p14:creationId xmlns:p14="http://schemas.microsoft.com/office/powerpoint/2010/main" val="3687524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none" kern="1200" dirty="0">
                <a:solidFill>
                  <a:schemeClr val="tx1"/>
                </a:solidFill>
                <a:effectLst/>
                <a:latin typeface="+mn-lt"/>
                <a:ea typeface="+mn-ea"/>
                <a:cs typeface="+mn-cs"/>
              </a:rPr>
              <a:t>Presenter Notes:</a:t>
            </a:r>
          </a:p>
          <a:p>
            <a:r>
              <a:rPr lang="en-CA" sz="1200" kern="1200" dirty="0">
                <a:solidFill>
                  <a:schemeClr val="tx1"/>
                </a:solidFill>
                <a:effectLst/>
                <a:latin typeface="+mn-lt"/>
                <a:ea typeface="+mn-ea"/>
                <a:cs typeface="+mn-cs"/>
              </a:rPr>
              <a:t>(3. Reporting workplace</a:t>
            </a:r>
            <a:r>
              <a:rPr lang="en-CA" sz="1200" kern="1200" baseline="0" dirty="0">
                <a:solidFill>
                  <a:schemeClr val="tx1"/>
                </a:solidFill>
                <a:effectLst/>
                <a:latin typeface="+mn-lt"/>
                <a:ea typeface="+mn-ea"/>
                <a:cs typeface="+mn-cs"/>
              </a:rPr>
              <a:t> injuries</a:t>
            </a:r>
            <a:r>
              <a:rPr lang="en-CA" sz="1200" kern="1200" dirty="0">
                <a:solidFill>
                  <a:schemeClr val="tx1"/>
                </a:solidFill>
                <a:effectLst/>
                <a:latin typeface="+mn-lt"/>
                <a:ea typeface="+mn-ea"/>
                <a:cs typeface="+mn-cs"/>
              </a:rPr>
              <a:t> (WSIA))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Workplace Safety and Insurance Board (WSIB) administers the </a:t>
            </a:r>
            <a:r>
              <a:rPr lang="en-CA" sz="1200" i="1" kern="1200" dirty="0">
                <a:solidFill>
                  <a:schemeClr val="tx1"/>
                </a:solidFill>
                <a:effectLst/>
                <a:latin typeface="+mn-lt"/>
                <a:ea typeface="+mn-ea"/>
                <a:cs typeface="+mn-cs"/>
              </a:rPr>
              <a:t>Workplace Safety and Insurance Act </a:t>
            </a:r>
            <a:r>
              <a:rPr lang="en-CA" sz="1200" kern="1200" dirty="0">
                <a:solidFill>
                  <a:schemeClr val="tx1"/>
                </a:solidFill>
                <a:effectLst/>
                <a:latin typeface="+mn-lt"/>
                <a:ea typeface="+mn-ea"/>
                <a:cs typeface="+mn-cs"/>
              </a:rPr>
              <a:t>(WSIA).</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workplace injury resulting from a violent incident should be recorded on the school board’s workplace violence report and reported on the school board’s incident/injury report.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School board procedures for reporting </a:t>
            </a:r>
            <a:r>
              <a:rPr lang="en-CA" sz="1200" b="0" kern="1200" dirty="0">
                <a:solidFill>
                  <a:schemeClr val="tx1"/>
                </a:solidFill>
                <a:effectLst/>
                <a:latin typeface="+mn-lt"/>
                <a:ea typeface="+mn-ea"/>
                <a:cs typeface="+mn-cs"/>
              </a:rPr>
              <a:t>workplace injury and illness help to ensure that injured workers get the help they need; that steps can be taken for future prevention of injury</a:t>
            </a:r>
            <a:r>
              <a:rPr lang="en-CA" sz="1200" b="0" kern="1200" baseline="0" dirty="0">
                <a:solidFill>
                  <a:schemeClr val="tx1"/>
                </a:solidFill>
                <a:effectLst/>
                <a:latin typeface="+mn-lt"/>
                <a:ea typeface="+mn-ea"/>
                <a:cs typeface="+mn-cs"/>
              </a:rPr>
              <a:t> and control of risk;</a:t>
            </a:r>
            <a:r>
              <a:rPr lang="en-CA" sz="1200" b="0" kern="1200" dirty="0">
                <a:solidFill>
                  <a:schemeClr val="tx1"/>
                </a:solidFill>
                <a:effectLst/>
                <a:latin typeface="+mn-lt"/>
                <a:ea typeface="+mn-ea"/>
                <a:cs typeface="+mn-cs"/>
              </a:rPr>
              <a:t> and that</a:t>
            </a:r>
            <a:r>
              <a:rPr lang="en-CA" sz="1200" b="0" kern="1200" baseline="0" dirty="0">
                <a:solidFill>
                  <a:schemeClr val="tx1"/>
                </a:solidFill>
                <a:effectLst/>
                <a:latin typeface="+mn-lt"/>
                <a:ea typeface="+mn-ea"/>
                <a:cs typeface="+mn-cs"/>
              </a:rPr>
              <a:t> requirements for reporting </a:t>
            </a:r>
            <a:r>
              <a:rPr lang="en-CA" sz="1200" b="0" kern="1200" dirty="0">
                <a:solidFill>
                  <a:schemeClr val="tx1"/>
                </a:solidFill>
                <a:effectLst/>
                <a:latin typeface="+mn-lt"/>
                <a:ea typeface="+mn-ea"/>
                <a:cs typeface="+mn-cs"/>
              </a:rPr>
              <a:t>to the WSIB, if applicable, are met. </a:t>
            </a:r>
          </a:p>
          <a:p>
            <a:pPr marL="171450" lvl="0" indent="-171450">
              <a:buFont typeface="Arial" panose="020B0604020202020204" pitchFamily="34" charset="0"/>
              <a:buChar char="•"/>
            </a:pPr>
            <a:r>
              <a:rPr lang="en-CA" sz="1200" strike="noStrike" kern="1200" baseline="0" dirty="0">
                <a:solidFill>
                  <a:schemeClr val="tx1"/>
                </a:solidFill>
                <a:effectLst/>
                <a:latin typeface="+mn-lt"/>
                <a:ea typeface="+mn-ea"/>
                <a:cs typeface="+mn-cs"/>
              </a:rPr>
              <a:t>If a workplace injury involves contact with blood or other potentially infectious body fluids then this information should be included in the worker’s injury report to the principal. This information should also be considered in steps taken for first aid and medical attention.</a:t>
            </a:r>
          </a:p>
          <a:p>
            <a:endParaRPr lang="en-US" dirty="0"/>
          </a:p>
        </p:txBody>
      </p:sp>
      <p:sp>
        <p:nvSpPr>
          <p:cNvPr id="4" name="Slide Number Placeholder 3"/>
          <p:cNvSpPr>
            <a:spLocks noGrp="1"/>
          </p:cNvSpPr>
          <p:nvPr>
            <p:ph type="sldNum" sz="quarter" idx="10"/>
          </p:nvPr>
        </p:nvSpPr>
        <p:spPr/>
        <p:txBody>
          <a:bodyPr/>
          <a:lstStyle/>
          <a:p>
            <a:fld id="{C6F52E36-15D1-47E6-9446-D102FE13184B}" type="slidenum">
              <a:rPr lang="en-US" smtClean="0"/>
              <a:t>18</a:t>
            </a:fld>
            <a:endParaRPr lang="en-US" dirty="0"/>
          </a:p>
        </p:txBody>
      </p:sp>
    </p:spTree>
    <p:extLst>
      <p:ext uri="{BB962C8B-B14F-4D97-AF65-F5344CB8AC3E}">
        <p14:creationId xmlns:p14="http://schemas.microsoft.com/office/powerpoint/2010/main" val="787701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u="none" kern="1200" dirty="0">
                <a:solidFill>
                  <a:schemeClr val="tx1"/>
                </a:solidFill>
                <a:effectLst/>
                <a:latin typeface="+mn-lt"/>
                <a:ea typeface="+mn-ea"/>
                <a:cs typeface="+mn-cs"/>
              </a:rPr>
              <a:t>Presenter Notes:</a:t>
            </a:r>
          </a:p>
          <a:p>
            <a:r>
              <a:rPr lang="en-US" sz="1200" kern="1200" dirty="0">
                <a:solidFill>
                  <a:schemeClr val="tx1"/>
                </a:solidFill>
                <a:effectLst/>
                <a:latin typeface="+mn-lt"/>
                <a:ea typeface="+mn-ea"/>
                <a:cs typeface="+mn-cs"/>
              </a:rPr>
              <a:t>(Appendices)</a:t>
            </a:r>
            <a:endParaRPr lang="en-CA"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Appendices include</a:t>
            </a:r>
            <a:r>
              <a:rPr lang="en-US" sz="1200" b="0" kern="1200" baseline="0" dirty="0">
                <a:solidFill>
                  <a:schemeClr val="tx1"/>
                </a:solidFill>
                <a:effectLst/>
                <a:latin typeface="+mn-lt"/>
                <a:ea typeface="+mn-ea"/>
                <a:cs typeface="+mn-cs"/>
              </a:rPr>
              <a:t> a chart, definitions,</a:t>
            </a:r>
            <a:r>
              <a:rPr lang="en-US" sz="1200" b="0" kern="1200" dirty="0">
                <a:solidFill>
                  <a:schemeClr val="tx1"/>
                </a:solidFill>
                <a:effectLst/>
                <a:latin typeface="+mn-lt"/>
                <a:ea typeface="+mn-ea"/>
                <a:cs typeface="+mn-cs"/>
              </a:rPr>
              <a:t> scenarios, the definition of critical injury, and the Safe Schools Incident Reporting Forms.</a:t>
            </a:r>
            <a:endParaRPr lang="en-CA"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Appendices 1 and 2 provide</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quick</a:t>
            </a:r>
            <a:r>
              <a:rPr lang="en-US" sz="1200" b="0" kern="1200" baseline="0" dirty="0">
                <a:solidFill>
                  <a:schemeClr val="tx1"/>
                </a:solidFill>
                <a:effectLst/>
                <a:latin typeface="+mn-lt"/>
                <a:ea typeface="+mn-ea"/>
                <a:cs typeface="+mn-cs"/>
              </a:rPr>
              <a:t> reference guides </a:t>
            </a:r>
            <a:r>
              <a:rPr lang="en-US" sz="1200" b="0" kern="1200" dirty="0">
                <a:solidFill>
                  <a:schemeClr val="tx1"/>
                </a:solidFill>
                <a:effectLst/>
                <a:latin typeface="+mn-lt"/>
                <a:ea typeface="+mn-ea"/>
                <a:cs typeface="+mn-cs"/>
              </a:rPr>
              <a:t>that can support the use of the Road</a:t>
            </a:r>
            <a:r>
              <a:rPr lang="en-US" sz="1200" b="0" kern="1200" baseline="0" dirty="0">
                <a:solidFill>
                  <a:schemeClr val="tx1"/>
                </a:solidFill>
                <a:effectLst/>
                <a:latin typeface="+mn-lt"/>
                <a:ea typeface="+mn-ea"/>
                <a:cs typeface="+mn-cs"/>
              </a:rPr>
              <a:t> M</a:t>
            </a:r>
            <a:r>
              <a:rPr lang="en-US" sz="1200" b="0" kern="1200" dirty="0">
                <a:solidFill>
                  <a:schemeClr val="tx1"/>
                </a:solidFill>
                <a:effectLst/>
                <a:latin typeface="+mn-lt"/>
                <a:ea typeface="+mn-ea"/>
                <a:cs typeface="+mn-cs"/>
              </a:rPr>
              <a:t>ap and the Training Resource. These appendices</a:t>
            </a:r>
            <a:r>
              <a:rPr lang="en-US" sz="1200" b="0" kern="1200" baseline="0" dirty="0">
                <a:solidFill>
                  <a:schemeClr val="tx1"/>
                </a:solidFill>
                <a:effectLst/>
                <a:latin typeface="+mn-lt"/>
                <a:ea typeface="+mn-ea"/>
                <a:cs typeface="+mn-cs"/>
              </a:rPr>
              <a:t> are </a:t>
            </a:r>
            <a:r>
              <a:rPr lang="en-US" sz="1200" b="0" kern="1200" dirty="0">
                <a:solidFill>
                  <a:schemeClr val="tx1"/>
                </a:solidFill>
                <a:effectLst/>
                <a:latin typeface="+mn-lt"/>
                <a:ea typeface="+mn-ea"/>
                <a:cs typeface="+mn-cs"/>
              </a:rPr>
              <a:t>included in this PowerPoint.</a:t>
            </a:r>
            <a:endParaRPr lang="en-CA"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Appendix 3 </a:t>
            </a:r>
            <a:r>
              <a:rPr lang="en-CA" sz="1200" b="0" kern="1200" dirty="0">
                <a:solidFill>
                  <a:schemeClr val="tx1"/>
                </a:solidFill>
                <a:effectLst/>
                <a:latin typeface="+mn-lt"/>
                <a:ea typeface="+mn-ea"/>
                <a:cs typeface="+mn-cs"/>
              </a:rPr>
              <a:t>provides four scenarios that require decision making about reporting requirements,</a:t>
            </a:r>
            <a:r>
              <a:rPr lang="en-CA" sz="1200" b="0" kern="1200" baseline="0" dirty="0">
                <a:solidFill>
                  <a:schemeClr val="tx1"/>
                </a:solidFill>
                <a:effectLst/>
                <a:latin typeface="+mn-lt"/>
                <a:ea typeface="+mn-ea"/>
                <a:cs typeface="+mn-cs"/>
              </a:rPr>
              <a:t> as well as a</a:t>
            </a:r>
            <a:r>
              <a:rPr lang="en-US" sz="1200" b="0" kern="1200" dirty="0">
                <a:solidFill>
                  <a:schemeClr val="tx1"/>
                </a:solidFill>
                <a:effectLst/>
                <a:latin typeface="+mn-lt"/>
                <a:ea typeface="+mn-ea"/>
                <a:cs typeface="+mn-cs"/>
              </a:rPr>
              <a:t> template</a:t>
            </a:r>
            <a:r>
              <a:rPr lang="en-US" sz="1200" b="0" kern="1200" baseline="0" dirty="0">
                <a:solidFill>
                  <a:schemeClr val="tx1"/>
                </a:solidFill>
                <a:effectLst/>
                <a:latin typeface="+mn-lt"/>
                <a:ea typeface="+mn-ea"/>
                <a:cs typeface="+mn-cs"/>
              </a:rPr>
              <a:t> for future use</a:t>
            </a:r>
            <a:r>
              <a:rPr lang="en-US" sz="1200" b="0" kern="1200" dirty="0">
                <a:solidFill>
                  <a:schemeClr val="tx1"/>
                </a:solidFill>
                <a:effectLst/>
                <a:latin typeface="+mn-lt"/>
                <a:ea typeface="+mn-ea"/>
                <a:cs typeface="+mn-cs"/>
              </a:rPr>
              <a:t>. One of the scenarios is included in this PowerPoint.</a:t>
            </a:r>
            <a:endParaRPr lang="en-CA"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Appendices</a:t>
            </a:r>
            <a:r>
              <a:rPr lang="en-US" sz="1200" b="0" kern="1200" baseline="0" dirty="0">
                <a:solidFill>
                  <a:schemeClr val="tx1"/>
                </a:solidFill>
                <a:effectLst/>
                <a:latin typeface="+mn-lt"/>
                <a:ea typeface="+mn-ea"/>
                <a:cs typeface="+mn-cs"/>
              </a:rPr>
              <a:t> 4 and 5 </a:t>
            </a:r>
            <a:r>
              <a:rPr lang="en-US" sz="1200" b="0" kern="1200" dirty="0">
                <a:solidFill>
                  <a:schemeClr val="tx1"/>
                </a:solidFill>
                <a:effectLst/>
                <a:latin typeface="+mn-lt"/>
                <a:ea typeface="+mn-ea"/>
                <a:cs typeface="+mn-cs"/>
              </a:rPr>
              <a:t>are not included in this PowerPoint;</a:t>
            </a:r>
            <a:r>
              <a:rPr lang="en-US" sz="1200" b="0" kern="1200" baseline="0" dirty="0">
                <a:solidFill>
                  <a:schemeClr val="tx1"/>
                </a:solidFill>
                <a:effectLst/>
                <a:latin typeface="+mn-lt"/>
                <a:ea typeface="+mn-ea"/>
                <a:cs typeface="+mn-cs"/>
              </a:rPr>
              <a:t> please refer to the Training Resource.</a:t>
            </a: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F52E36-15D1-47E6-9446-D102FE13184B}" type="slidenum">
              <a:rPr lang="en-US" smtClean="0"/>
              <a:t>19</a:t>
            </a:fld>
            <a:endParaRPr lang="en-US" dirty="0"/>
          </a:p>
        </p:txBody>
      </p:sp>
    </p:spTree>
    <p:extLst>
      <p:ext uri="{BB962C8B-B14F-4D97-AF65-F5344CB8AC3E}">
        <p14:creationId xmlns:p14="http://schemas.microsoft.com/office/powerpoint/2010/main" val="106166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r>
              <a:rPr lang="en-CA" sz="1200" kern="1200" dirty="0">
                <a:solidFill>
                  <a:schemeClr val="tx1"/>
                </a:solidFill>
                <a:effectLst/>
                <a:latin typeface="+mn-lt"/>
                <a:ea typeface="+mn-ea"/>
                <a:cs typeface="+mn-cs"/>
              </a:rPr>
              <a:t>Participants can be encouraged to follow the progress of the PowerPoint using their own copy of the Training Resource.</a:t>
            </a: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F52E36-15D1-47E6-9446-D102FE13184B}" type="slidenum">
              <a:rPr lang="en-US" smtClean="0"/>
              <a:t>2</a:t>
            </a:fld>
            <a:endParaRPr lang="en-US" dirty="0"/>
          </a:p>
        </p:txBody>
      </p:sp>
    </p:spTree>
    <p:extLst>
      <p:ext uri="{BB962C8B-B14F-4D97-AF65-F5344CB8AC3E}">
        <p14:creationId xmlns:p14="http://schemas.microsoft.com/office/powerpoint/2010/main" val="3039441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(Appendices</a:t>
            </a:r>
            <a:r>
              <a:rPr lang="en-US" u="none" baseline="0" dirty="0"/>
              <a:t> --</a:t>
            </a:r>
            <a:r>
              <a:rPr lang="en-US" u="none" dirty="0"/>
              <a:t> </a:t>
            </a:r>
            <a:r>
              <a:rPr lang="en-US" i="0" dirty="0"/>
              <a:t>Appendix 1: Chart of reporting requirements for various types of incidents</a:t>
            </a:r>
            <a:r>
              <a:rPr lang="en-US" u="none"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b="0" dirty="0">
                <a:solidFill>
                  <a:schemeClr val="tx1"/>
                </a:solidFill>
              </a:rPr>
              <a:t>question “What type of incident is this?” is one of the four key questions about reporting an incident </a:t>
            </a:r>
            <a:r>
              <a:rPr lang="en-CA" sz="1200" b="0" kern="1200" dirty="0">
                <a:solidFill>
                  <a:schemeClr val="tx1"/>
                </a:solidFill>
                <a:effectLst/>
                <a:latin typeface="+mn-lt"/>
                <a:ea typeface="+mn-ea"/>
                <a:cs typeface="+mn-cs"/>
              </a:rPr>
              <a:t>(see the section “Getting Started”).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kern="1200" dirty="0">
                <a:solidFill>
                  <a:schemeClr val="tx1"/>
                </a:solidFill>
                <a:effectLst/>
                <a:latin typeface="+mn-lt"/>
                <a:ea typeface="+mn-ea"/>
                <a:cs typeface="+mn-cs"/>
              </a:rPr>
              <a:t>More than one reporting process</a:t>
            </a:r>
            <a:r>
              <a:rPr lang="en-CA" sz="1200" b="0" kern="1200" baseline="0" dirty="0">
                <a:solidFill>
                  <a:schemeClr val="tx1"/>
                </a:solidFill>
                <a:effectLst/>
                <a:latin typeface="+mn-lt"/>
                <a:ea typeface="+mn-ea"/>
                <a:cs typeface="+mn-cs"/>
              </a:rPr>
              <a:t> may be required</a:t>
            </a:r>
            <a:r>
              <a:rPr lang="en-CA" sz="1200" b="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kern="1200" dirty="0">
                <a:solidFill>
                  <a:schemeClr val="tx1"/>
                </a:solidFill>
                <a:effectLst/>
                <a:latin typeface="+mn-lt"/>
                <a:ea typeface="+mn-ea"/>
                <a:cs typeface="+mn-cs"/>
              </a:rPr>
              <a:t>This chart shows the</a:t>
            </a:r>
            <a:r>
              <a:rPr lang="en-CA" sz="1200" b="0" kern="1200" baseline="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connections</a:t>
            </a:r>
            <a:r>
              <a:rPr lang="en-CA" sz="1200" b="0" kern="1200" baseline="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between the type of incident that occurred and</a:t>
            </a:r>
            <a:r>
              <a:rPr lang="en-CA" sz="1200" b="0" kern="1200" baseline="0" dirty="0">
                <a:solidFill>
                  <a:schemeClr val="tx1"/>
                </a:solidFill>
                <a:effectLst/>
                <a:latin typeface="+mn-lt"/>
                <a:ea typeface="+mn-ea"/>
                <a:cs typeface="+mn-cs"/>
              </a:rPr>
              <a:t> the reporting process</a:t>
            </a:r>
            <a:r>
              <a:rPr lang="en-CA" sz="1200" b="0" kern="1200" dirty="0">
                <a:solidFill>
                  <a:schemeClr val="tx1"/>
                </a:solidFill>
                <a:effectLst/>
                <a:latin typeface="+mn-lt"/>
                <a:ea typeface="+mn-ea"/>
                <a:cs typeface="+mn-cs"/>
              </a:rPr>
              <a:t> that is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F52E36-15D1-47E6-9446-D102FE13184B}" type="slidenum">
              <a:rPr lang="en-US" smtClean="0"/>
              <a:t>20</a:t>
            </a:fld>
            <a:endParaRPr lang="en-US" dirty="0"/>
          </a:p>
        </p:txBody>
      </p:sp>
    </p:spTree>
    <p:extLst>
      <p:ext uri="{BB962C8B-B14F-4D97-AF65-F5344CB8AC3E}">
        <p14:creationId xmlns:p14="http://schemas.microsoft.com/office/powerpoint/2010/main" val="2638188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r>
              <a:rPr lang="en-US" sz="1200" b="0" kern="1200" dirty="0">
                <a:solidFill>
                  <a:schemeClr val="tx1"/>
                </a:solidFill>
                <a:effectLst/>
                <a:latin typeface="+mn-lt"/>
                <a:ea typeface="+mn-ea"/>
                <a:cs typeface="+mn-cs"/>
              </a:rPr>
              <a:t>(Appendices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 Appendix 2: Definitions related to reporting violent incidents)</a:t>
            </a:r>
          </a:p>
          <a:p>
            <a:r>
              <a:rPr lang="en-US" sz="1200" b="0" kern="1200" dirty="0">
                <a:solidFill>
                  <a:schemeClr val="tx1"/>
                </a:solidFill>
                <a:effectLst/>
                <a:latin typeface="+mn-lt"/>
                <a:ea typeface="+mn-ea"/>
                <a:cs typeface="+mn-cs"/>
              </a:rPr>
              <a:t>Appendix</a:t>
            </a:r>
            <a:r>
              <a:rPr lang="en-US" sz="1200" b="0" kern="1200" baseline="0" dirty="0">
                <a:solidFill>
                  <a:schemeClr val="tx1"/>
                </a:solidFill>
                <a:effectLst/>
                <a:latin typeface="+mn-lt"/>
                <a:ea typeface="+mn-ea"/>
                <a:cs typeface="+mn-cs"/>
              </a:rPr>
              <a:t> 2 collects the definitions related to violent incidents (according to the relevant statutes) as a quick reference guide. Included are definitions of:</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workplace violence</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serious student incidents</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violent incidents as laid out in PPM No. 120, and</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occurrences for which police response is mandatory and discretionary.</a:t>
            </a:r>
            <a:endParaRPr lang="en-CA"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It is important to consult the original documents for additional information. (See</a:t>
            </a:r>
            <a:r>
              <a:rPr lang="en-US" sz="1200" b="0" kern="1200" baseline="0" dirty="0">
                <a:solidFill>
                  <a:schemeClr val="tx1"/>
                </a:solidFill>
                <a:effectLst/>
                <a:latin typeface="+mn-lt"/>
                <a:ea typeface="+mn-ea"/>
                <a:cs typeface="+mn-cs"/>
              </a:rPr>
              <a:t> “Resources”.)</a:t>
            </a:r>
            <a:endParaRPr lang="en-US" sz="1200" b="0" kern="1200" dirty="0">
              <a:solidFill>
                <a:schemeClr val="tx1"/>
              </a:solidFill>
              <a:effectLst/>
              <a:latin typeface="+mn-lt"/>
              <a:ea typeface="+mn-ea"/>
              <a:cs typeface="+mn-cs"/>
            </a:endParaRPr>
          </a:p>
          <a:p>
            <a:pPr lvl="0"/>
            <a:r>
              <a:rPr lang="en-CA" sz="1200" b="1" u="none" kern="1200" dirty="0">
                <a:solidFill>
                  <a:schemeClr val="tx1"/>
                </a:solidFill>
                <a:effectLst/>
                <a:latin typeface="+mn-lt"/>
                <a:ea typeface="+mn-ea"/>
                <a:cs typeface="+mn-cs"/>
              </a:rPr>
              <a:t>Note: On October 17, 2018, sections 306 and 310 of the </a:t>
            </a:r>
            <a:r>
              <a:rPr lang="en-CA" sz="1200" b="1" i="1" u="none" kern="1200" dirty="0">
                <a:solidFill>
                  <a:schemeClr val="tx1"/>
                </a:solidFill>
                <a:effectLst/>
                <a:latin typeface="+mn-lt"/>
                <a:ea typeface="+mn-ea"/>
                <a:cs typeface="+mn-cs"/>
              </a:rPr>
              <a:t>Education Act </a:t>
            </a:r>
            <a:r>
              <a:rPr lang="en-CA" sz="1200" b="1" i="0" u="none" kern="1200" dirty="0">
                <a:solidFill>
                  <a:schemeClr val="tx1"/>
                </a:solidFill>
                <a:effectLst/>
                <a:latin typeface="+mn-lt"/>
                <a:ea typeface="+mn-ea"/>
                <a:cs typeface="+mn-cs"/>
              </a:rPr>
              <a:t>were</a:t>
            </a:r>
            <a:r>
              <a:rPr lang="en-CA" sz="1200" b="1" u="none" kern="1200" dirty="0">
                <a:solidFill>
                  <a:schemeClr val="tx1"/>
                </a:solidFill>
                <a:effectLst/>
                <a:latin typeface="+mn-lt"/>
                <a:ea typeface="+mn-ea"/>
                <a:cs typeface="+mn-cs"/>
              </a:rPr>
              <a:t> amended on the subject of cannabis.</a:t>
            </a:r>
          </a:p>
          <a:p>
            <a:r>
              <a:rPr lang="en-CA" sz="1200" b="0" kern="1200" dirty="0">
                <a:solidFill>
                  <a:schemeClr val="tx1"/>
                </a:solidFill>
                <a:effectLst/>
                <a:latin typeface="+mn-lt"/>
                <a:ea typeface="+mn-ea"/>
                <a:cs typeface="+mn-cs"/>
              </a:rPr>
              <a:t>These amendments were</a:t>
            </a:r>
            <a:r>
              <a:rPr lang="en-CA" sz="1200" b="0" kern="1200" baseline="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reflected in revisions to PPM No. 145 and the Ministry’s </a:t>
            </a:r>
            <a:r>
              <a:rPr lang="en-CA" sz="1200" b="0" i="0" kern="1200" dirty="0">
                <a:solidFill>
                  <a:schemeClr val="tx1"/>
                </a:solidFill>
                <a:effectLst/>
                <a:latin typeface="+mn-lt"/>
                <a:ea typeface="+mn-ea"/>
                <a:cs typeface="+mn-cs"/>
              </a:rPr>
              <a:t>Safe Schools Incident Reporting Forms.</a:t>
            </a:r>
          </a:p>
          <a:p>
            <a:r>
              <a:rPr lang="en-CA" sz="1200" b="0" kern="1200" dirty="0">
                <a:solidFill>
                  <a:schemeClr val="tx1"/>
                </a:solidFill>
                <a:effectLst/>
                <a:latin typeface="+mn-lt"/>
                <a:ea typeface="+mn-ea"/>
                <a:cs typeface="+mn-cs"/>
              </a:rPr>
              <a:t>Further details about these amendments were provided in the presenter notes for the slide “Reporting Serious Student Incidents”.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p:txBody>
      </p:sp>
      <p:sp>
        <p:nvSpPr>
          <p:cNvPr id="4" name="Slide Number Placeholder 3"/>
          <p:cNvSpPr>
            <a:spLocks noGrp="1"/>
          </p:cNvSpPr>
          <p:nvPr>
            <p:ph type="sldNum" sz="quarter" idx="10"/>
          </p:nvPr>
        </p:nvSpPr>
        <p:spPr/>
        <p:txBody>
          <a:bodyPr/>
          <a:lstStyle/>
          <a:p>
            <a:fld id="{C6F52E36-15D1-47E6-9446-D102FE13184B}" type="slidenum">
              <a:rPr lang="en-US" smtClean="0"/>
              <a:t>21</a:t>
            </a:fld>
            <a:endParaRPr lang="en-US" dirty="0"/>
          </a:p>
        </p:txBody>
      </p:sp>
    </p:spTree>
    <p:extLst>
      <p:ext uri="{BB962C8B-B14F-4D97-AF65-F5344CB8AC3E}">
        <p14:creationId xmlns:p14="http://schemas.microsoft.com/office/powerpoint/2010/main" val="93128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r>
              <a:rPr lang="en-US" b="0" u="none" dirty="0"/>
              <a:t>(Appendices</a:t>
            </a:r>
            <a:r>
              <a:rPr lang="en-US" b="0" u="none" baseline="0" dirty="0"/>
              <a:t> --</a:t>
            </a:r>
            <a:r>
              <a:rPr lang="en-US" b="0" u="none" dirty="0"/>
              <a:t> </a:t>
            </a:r>
            <a:r>
              <a:rPr lang="en-US" b="0" i="0" dirty="0"/>
              <a:t>Appendix 3: </a:t>
            </a:r>
            <a:r>
              <a:rPr lang="en-CA" sz="1200" b="0" dirty="0"/>
              <a:t>Scenarios about reporting requirements</a:t>
            </a:r>
            <a:r>
              <a:rPr lang="en-US" b="0" i="0" dirty="0"/>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Appendix </a:t>
            </a:r>
            <a:r>
              <a:rPr lang="en-US" sz="1200" b="0" kern="1200" dirty="0">
                <a:solidFill>
                  <a:schemeClr val="tx1"/>
                </a:solidFill>
                <a:effectLst/>
                <a:latin typeface="+mn-lt"/>
                <a:ea typeface="+mn-ea"/>
                <a:cs typeface="+mn-cs"/>
              </a:rPr>
              <a:t>3 </a:t>
            </a:r>
            <a:r>
              <a:rPr lang="en-CA" sz="1200" b="0" kern="1200" dirty="0">
                <a:solidFill>
                  <a:schemeClr val="tx1"/>
                </a:solidFill>
                <a:effectLst/>
                <a:latin typeface="+mn-lt"/>
                <a:ea typeface="+mn-ea"/>
                <a:cs typeface="+mn-cs"/>
              </a:rPr>
              <a:t>provides four scenarios that involve decision making about the reporting requirements for violent incidents. Here is one of the scenarios.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kern="1200" dirty="0">
                <a:solidFill>
                  <a:schemeClr val="tx1"/>
                </a:solidFill>
                <a:effectLst/>
                <a:latin typeface="+mn-lt"/>
                <a:ea typeface="+mn-ea"/>
                <a:cs typeface="+mn-cs"/>
              </a:rPr>
              <a:t>The scenarios are designed to provoke discussion about</a:t>
            </a:r>
            <a:r>
              <a:rPr lang="en-CA" sz="1200" b="0" kern="1200" baseline="0" dirty="0">
                <a:solidFill>
                  <a:schemeClr val="tx1"/>
                </a:solidFill>
                <a:effectLst/>
                <a:latin typeface="+mn-lt"/>
                <a:ea typeface="+mn-ea"/>
                <a:cs typeface="+mn-cs"/>
              </a:rPr>
              <a:t> how the Road Map is used</a:t>
            </a:r>
            <a:r>
              <a:rPr lang="en-CA" sz="1200" b="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Each scenario includes a completed checklist of reporting requirements and a version of the Road</a:t>
            </a:r>
            <a:r>
              <a:rPr lang="en-US" sz="1200" b="0" kern="1200" baseline="0" dirty="0">
                <a:solidFill>
                  <a:schemeClr val="tx1"/>
                </a:solidFill>
                <a:effectLst/>
                <a:latin typeface="+mn-lt"/>
                <a:ea typeface="+mn-ea"/>
                <a:cs typeface="+mn-cs"/>
              </a:rPr>
              <a:t> M</a:t>
            </a:r>
            <a:r>
              <a:rPr lang="en-US" sz="1200" b="0" kern="1200" dirty="0">
                <a:solidFill>
                  <a:schemeClr val="tx1"/>
                </a:solidFill>
                <a:effectLst/>
                <a:latin typeface="+mn-lt"/>
                <a:ea typeface="+mn-ea"/>
                <a:cs typeface="+mn-cs"/>
              </a:rPr>
              <a:t>ap with the required reporting actions </a:t>
            </a:r>
            <a:r>
              <a:rPr lang="en-US" sz="1200" b="0" kern="1200" baseline="0" dirty="0">
                <a:solidFill>
                  <a:schemeClr val="tx1"/>
                </a:solidFill>
                <a:effectLst/>
                <a:latin typeface="+mn-lt"/>
                <a:ea typeface="+mn-ea"/>
                <a:cs typeface="+mn-cs"/>
              </a:rPr>
              <a:t>flagged.</a:t>
            </a:r>
            <a:r>
              <a:rPr lang="en-US" sz="1200" b="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Appendix 3 also includes a master template of the checklist,</a:t>
            </a:r>
            <a:r>
              <a:rPr lang="en-US" sz="1200" b="0" kern="1200" baseline="0" dirty="0">
                <a:solidFill>
                  <a:schemeClr val="tx1"/>
                </a:solidFill>
                <a:effectLst/>
                <a:latin typeface="+mn-lt"/>
                <a:ea typeface="+mn-ea"/>
                <a:cs typeface="+mn-cs"/>
              </a:rPr>
              <a:t> which </a:t>
            </a:r>
            <a:r>
              <a:rPr lang="en-US" sz="1200" b="0" kern="1200" dirty="0">
                <a:solidFill>
                  <a:schemeClr val="tx1"/>
                </a:solidFill>
                <a:effectLst/>
                <a:latin typeface="+mn-lt"/>
                <a:ea typeface="+mn-ea"/>
                <a:cs typeface="+mn-cs"/>
              </a:rPr>
              <a:t>could</a:t>
            </a:r>
            <a:r>
              <a:rPr lang="en-CA" sz="1200" b="0" kern="1200" dirty="0">
                <a:solidFill>
                  <a:schemeClr val="tx1"/>
                </a:solidFill>
                <a:effectLst/>
                <a:latin typeface="+mn-lt"/>
                <a:ea typeface="+mn-ea"/>
                <a:cs typeface="+mn-cs"/>
              </a:rPr>
              <a:t> be used to create new scenarios or adapted for practical use.  </a:t>
            </a:r>
          </a:p>
          <a:p>
            <a:r>
              <a:rPr lang="en-US" sz="1200" b="0" kern="1200" dirty="0">
                <a:solidFill>
                  <a:schemeClr val="tx1"/>
                </a:solidFill>
                <a:effectLst/>
                <a:latin typeface="+mn-lt"/>
                <a:ea typeface="+mn-ea"/>
                <a:cs typeface="+mn-cs"/>
              </a:rPr>
              <a:t>Please refer to Appendix 3 in the Training Resource to review this scenario with its completed</a:t>
            </a:r>
            <a:r>
              <a:rPr lang="en-US" sz="1200" b="0" kern="1200" baseline="0" dirty="0">
                <a:solidFill>
                  <a:schemeClr val="tx1"/>
                </a:solidFill>
                <a:effectLst/>
                <a:latin typeface="+mn-lt"/>
                <a:ea typeface="+mn-ea"/>
                <a:cs typeface="+mn-cs"/>
              </a:rPr>
              <a:t> checklist and flagged Road Map.</a:t>
            </a:r>
            <a:r>
              <a:rPr lang="en-CA" sz="1200" b="0" kern="1200" dirty="0">
                <a:solidFill>
                  <a:schemeClr val="tx1"/>
                </a:solidFill>
                <a:effectLst/>
                <a:latin typeface="+mn-lt"/>
                <a:ea typeface="+mn-ea"/>
                <a:cs typeface="+mn-cs"/>
              </a:rPr>
              <a:t> </a:t>
            </a:r>
            <a:endParaRPr lang="en-US" b="0" dirty="0"/>
          </a:p>
        </p:txBody>
      </p:sp>
      <p:sp>
        <p:nvSpPr>
          <p:cNvPr id="4" name="Slide Number Placeholder 3"/>
          <p:cNvSpPr>
            <a:spLocks noGrp="1"/>
          </p:cNvSpPr>
          <p:nvPr>
            <p:ph type="sldNum" sz="quarter" idx="10"/>
          </p:nvPr>
        </p:nvSpPr>
        <p:spPr/>
        <p:txBody>
          <a:bodyPr/>
          <a:lstStyle/>
          <a:p>
            <a:fld id="{C6F52E36-15D1-47E6-9446-D102FE13184B}" type="slidenum">
              <a:rPr lang="en-US" smtClean="0"/>
              <a:t>22</a:t>
            </a:fld>
            <a:endParaRPr lang="en-US" dirty="0"/>
          </a:p>
        </p:txBody>
      </p:sp>
    </p:spTree>
    <p:extLst>
      <p:ext uri="{BB962C8B-B14F-4D97-AF65-F5344CB8AC3E}">
        <p14:creationId xmlns:p14="http://schemas.microsoft.com/office/powerpoint/2010/main" val="2422764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u="none" kern="1200" dirty="0">
                <a:solidFill>
                  <a:schemeClr val="tx1"/>
                </a:solidFill>
                <a:effectLst/>
                <a:latin typeface="+mn-lt"/>
                <a:ea typeface="+mn-ea"/>
                <a:cs typeface="+mn-cs"/>
              </a:rPr>
              <a:t>(Resources)</a:t>
            </a:r>
          </a:p>
          <a:p>
            <a:r>
              <a:rPr lang="en-US" dirty="0"/>
              <a:t>The resource list includes </a:t>
            </a:r>
            <a:r>
              <a:rPr lang="en-US" b="0" dirty="0"/>
              <a:t>hyperlinks</a:t>
            </a:r>
            <a:r>
              <a:rPr lang="en-US" b="0" baseline="0" dirty="0"/>
              <a:t> to all documents </a:t>
            </a:r>
            <a:r>
              <a:rPr lang="en-US" dirty="0"/>
              <a:t>cited in the </a:t>
            </a:r>
            <a:r>
              <a:rPr lang="en-US" b="0" dirty="0"/>
              <a:t>Training </a:t>
            </a:r>
            <a:r>
              <a:rPr lang="en-US" dirty="0"/>
              <a:t>Resource.</a:t>
            </a:r>
          </a:p>
        </p:txBody>
      </p:sp>
      <p:sp>
        <p:nvSpPr>
          <p:cNvPr id="4" name="Slide Number Placeholder 3"/>
          <p:cNvSpPr>
            <a:spLocks noGrp="1"/>
          </p:cNvSpPr>
          <p:nvPr>
            <p:ph type="sldNum" sz="quarter" idx="10"/>
          </p:nvPr>
        </p:nvSpPr>
        <p:spPr/>
        <p:txBody>
          <a:bodyPr/>
          <a:lstStyle/>
          <a:p>
            <a:fld id="{C6F52E36-15D1-47E6-9446-D102FE13184B}" type="slidenum">
              <a:rPr lang="en-US" smtClean="0"/>
              <a:t>23</a:t>
            </a:fld>
            <a:endParaRPr lang="en-US" dirty="0"/>
          </a:p>
        </p:txBody>
      </p:sp>
    </p:spTree>
    <p:extLst>
      <p:ext uri="{BB962C8B-B14F-4D97-AF65-F5344CB8AC3E}">
        <p14:creationId xmlns:p14="http://schemas.microsoft.com/office/powerpoint/2010/main" val="345680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u="none" kern="1200" dirty="0">
                <a:solidFill>
                  <a:schemeClr val="tx1"/>
                </a:solidFill>
                <a:effectLst/>
                <a:latin typeface="+mn-lt"/>
                <a:ea typeface="+mn-ea"/>
                <a:cs typeface="+mn-cs"/>
              </a:rPr>
              <a:t>(Contents)</a:t>
            </a:r>
          </a:p>
          <a:p>
            <a:r>
              <a:rPr lang="en-CA" sz="1200" kern="1200" dirty="0">
                <a:solidFill>
                  <a:schemeClr val="tx1"/>
                </a:solidFill>
                <a:effectLst/>
                <a:latin typeface="+mn-lt"/>
                <a:ea typeface="+mn-ea"/>
                <a:cs typeface="+mn-cs"/>
              </a:rPr>
              <a:t>The Training Resource introduces principals and school staff to the Road Map.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Training Resource highlights reporting requirements </a:t>
            </a:r>
            <a:r>
              <a:rPr lang="en-CA" sz="1200" b="0" kern="1200" dirty="0">
                <a:solidFill>
                  <a:srgbClr val="FF0000"/>
                </a:solidFill>
                <a:effectLst/>
                <a:latin typeface="+mn-lt"/>
                <a:ea typeface="+mn-ea"/>
                <a:cs typeface="+mn-cs"/>
              </a:rPr>
              <a:t>laid out </a:t>
            </a:r>
            <a:r>
              <a:rPr lang="en-CA" sz="1200" kern="1200" dirty="0">
                <a:solidFill>
                  <a:schemeClr val="tx1"/>
                </a:solidFill>
                <a:effectLst/>
                <a:latin typeface="+mn-lt"/>
                <a:ea typeface="+mn-ea"/>
                <a:cs typeface="+mn-cs"/>
              </a:rPr>
              <a:t>in statutes and policies.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It sets out reporting duties.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a:t>
            </a:r>
            <a:r>
              <a:rPr lang="en-CA" sz="1200" b="0" kern="1200" dirty="0">
                <a:solidFill>
                  <a:schemeClr val="tx1"/>
                </a:solidFill>
                <a:effectLst/>
                <a:latin typeface="+mn-lt"/>
                <a:ea typeface="+mn-ea"/>
                <a:cs typeface="+mn-cs"/>
              </a:rPr>
              <a:t>appendices include a chart,</a:t>
            </a:r>
            <a:r>
              <a:rPr lang="en-CA" sz="1200" b="0" kern="1200" baseline="0" dirty="0">
                <a:solidFill>
                  <a:schemeClr val="tx1"/>
                </a:solidFill>
                <a:effectLst/>
                <a:latin typeface="+mn-lt"/>
                <a:ea typeface="+mn-ea"/>
                <a:cs typeface="+mn-cs"/>
              </a:rPr>
              <a:t> definitions</a:t>
            </a:r>
            <a:r>
              <a:rPr lang="en-CA" sz="1200" b="0" kern="1200" dirty="0">
                <a:solidFill>
                  <a:schemeClr val="tx1"/>
                </a:solidFill>
                <a:effectLst/>
                <a:latin typeface="+mn-lt"/>
                <a:ea typeface="+mn-ea"/>
                <a:cs typeface="+mn-cs"/>
              </a:rPr>
              <a:t>, scenarios, and additional information </a:t>
            </a:r>
            <a:r>
              <a:rPr lang="en-CA" sz="1200" kern="1200" dirty="0">
                <a:solidFill>
                  <a:schemeClr val="tx1"/>
                </a:solidFill>
                <a:effectLst/>
                <a:latin typeface="+mn-lt"/>
                <a:ea typeface="+mn-ea"/>
                <a:cs typeface="+mn-cs"/>
              </a:rPr>
              <a:t>for discussion and future use. </a:t>
            </a:r>
          </a:p>
          <a:p>
            <a:pPr marL="0" indent="0">
              <a:buFontTx/>
              <a:buNone/>
            </a:pPr>
            <a:r>
              <a:rPr lang="en-US" strike="noStrike" dirty="0"/>
              <a:t>Please encourage </a:t>
            </a:r>
            <a:r>
              <a:rPr lang="en-US" dirty="0"/>
              <a:t>participants to refer to the Training Resource for further information.</a:t>
            </a:r>
          </a:p>
        </p:txBody>
      </p:sp>
      <p:sp>
        <p:nvSpPr>
          <p:cNvPr id="4" name="Slide Number Placeholder 3"/>
          <p:cNvSpPr>
            <a:spLocks noGrp="1"/>
          </p:cNvSpPr>
          <p:nvPr>
            <p:ph type="sldNum" sz="quarter" idx="10"/>
          </p:nvPr>
        </p:nvSpPr>
        <p:spPr/>
        <p:txBody>
          <a:bodyPr/>
          <a:lstStyle/>
          <a:p>
            <a:fld id="{C6F52E36-15D1-47E6-9446-D102FE13184B}" type="slidenum">
              <a:rPr lang="en-US" smtClean="0"/>
              <a:t>3</a:t>
            </a:fld>
            <a:endParaRPr lang="en-US" dirty="0"/>
          </a:p>
        </p:txBody>
      </p:sp>
    </p:spTree>
    <p:extLst>
      <p:ext uri="{BB962C8B-B14F-4D97-AF65-F5344CB8AC3E}">
        <p14:creationId xmlns:p14="http://schemas.microsoft.com/office/powerpoint/2010/main" val="467402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r>
              <a:rPr lang="en-US" dirty="0"/>
              <a:t>Here is </a:t>
            </a:r>
            <a:r>
              <a:rPr lang="en-US" b="0" dirty="0"/>
              <a:t>the </a:t>
            </a:r>
            <a:r>
              <a:rPr lang="en-US" b="0" dirty="0">
                <a:solidFill>
                  <a:srgbClr val="FF0000"/>
                </a:solidFill>
              </a:rPr>
              <a:t>flow chart version of the </a:t>
            </a:r>
            <a:r>
              <a:rPr lang="en-US" b="0" dirty="0"/>
              <a:t>Road Map.</a:t>
            </a:r>
          </a:p>
          <a:p>
            <a:r>
              <a:rPr lang="en-US" b="0" dirty="0"/>
              <a:t>Consider it a “bird’s-eye view” of the reporting processes that may be required in response to a violent incident.</a:t>
            </a:r>
          </a:p>
          <a:p>
            <a:r>
              <a:rPr lang="en-US" b="0" dirty="0"/>
              <a:t>There are three main areas on the Road Map:</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 green section in the middle</a:t>
            </a:r>
            <a:r>
              <a:rPr lang="en-US" sz="1200" b="0" kern="1200" baseline="0" dirty="0">
                <a:solidFill>
                  <a:schemeClr val="tx1"/>
                </a:solidFill>
                <a:effectLst/>
                <a:latin typeface="+mn-lt"/>
                <a:ea typeface="+mn-ea"/>
                <a:cs typeface="+mn-cs"/>
              </a:rPr>
              <a:t> shows</a:t>
            </a:r>
            <a:r>
              <a:rPr lang="en-US" sz="1200" b="0" kern="1200" dirty="0">
                <a:solidFill>
                  <a:schemeClr val="tx1"/>
                </a:solidFill>
                <a:effectLst/>
                <a:latin typeface="+mn-lt"/>
                <a:ea typeface="+mn-ea"/>
                <a:cs typeface="+mn-cs"/>
              </a:rPr>
              <a:t> the required reporting process for workplace violence under the </a:t>
            </a:r>
            <a:r>
              <a:rPr lang="en-US" sz="1200" b="0" i="1" kern="1200" dirty="0">
                <a:solidFill>
                  <a:schemeClr val="tx1"/>
                </a:solidFill>
                <a:effectLst/>
                <a:latin typeface="+mn-lt"/>
                <a:ea typeface="+mn-ea"/>
                <a:cs typeface="+mn-cs"/>
              </a:rPr>
              <a:t>Occupational Health and Safety Act</a:t>
            </a:r>
            <a:r>
              <a:rPr lang="en-US" sz="1200" b="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The blue section on the left shows the required reporting process for serious student incidents under the </a:t>
            </a:r>
            <a:r>
              <a:rPr lang="en-US" sz="1200" b="0" i="1" kern="1200" dirty="0">
                <a:solidFill>
                  <a:schemeClr val="tx1"/>
                </a:solidFill>
                <a:effectLst/>
                <a:latin typeface="+mn-lt"/>
                <a:ea typeface="+mn-ea"/>
                <a:cs typeface="+mn-cs"/>
              </a:rPr>
              <a:t>Education Act </a:t>
            </a:r>
            <a:r>
              <a:rPr lang="en-US" sz="1200" b="0" kern="1200" dirty="0">
                <a:solidFill>
                  <a:schemeClr val="tx1"/>
                </a:solidFill>
                <a:effectLst/>
                <a:latin typeface="+mn-lt"/>
                <a:ea typeface="+mn-ea"/>
                <a:cs typeface="+mn-cs"/>
              </a:rPr>
              <a:t>and Ministry of Education policy.</a:t>
            </a:r>
            <a:endParaRPr lang="en-CA"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 aqua section on the right</a:t>
            </a:r>
            <a:r>
              <a:rPr lang="en-US" sz="1200" b="0" kern="1200" baseline="0" dirty="0">
                <a:solidFill>
                  <a:schemeClr val="tx1"/>
                </a:solidFill>
                <a:effectLst/>
                <a:latin typeface="+mn-lt"/>
                <a:ea typeface="+mn-ea"/>
                <a:cs typeface="+mn-cs"/>
              </a:rPr>
              <a:t> shows</a:t>
            </a:r>
            <a:r>
              <a:rPr lang="en-US" sz="1200" b="0" kern="1200" dirty="0">
                <a:solidFill>
                  <a:schemeClr val="tx1"/>
                </a:solidFill>
                <a:effectLst/>
                <a:latin typeface="+mn-lt"/>
                <a:ea typeface="+mn-ea"/>
                <a:cs typeface="+mn-cs"/>
              </a:rPr>
              <a:t> the required reporting process for work-related injuries under the </a:t>
            </a:r>
            <a:r>
              <a:rPr lang="en-US" sz="1200" b="0" i="1" kern="1200" dirty="0">
                <a:solidFill>
                  <a:schemeClr val="tx1"/>
                </a:solidFill>
                <a:effectLst/>
                <a:latin typeface="+mn-lt"/>
                <a:ea typeface="+mn-ea"/>
                <a:cs typeface="+mn-cs"/>
              </a:rPr>
              <a:t>Workplace Safety and Insurance Act </a:t>
            </a:r>
            <a:r>
              <a:rPr lang="en-US" sz="1200" b="0" kern="1200" dirty="0">
                <a:solidFill>
                  <a:schemeClr val="tx1"/>
                </a:solidFill>
                <a:effectLst/>
                <a:latin typeface="+mn-lt"/>
                <a:ea typeface="+mn-ea"/>
                <a:cs typeface="+mn-cs"/>
              </a:rPr>
              <a:t>and Workplace Safety and Insurance Board policy.</a:t>
            </a:r>
            <a:endParaRPr lang="en-CA" sz="1200" b="0" kern="1200" dirty="0">
              <a:solidFill>
                <a:schemeClr val="tx1"/>
              </a:solidFill>
              <a:effectLst/>
              <a:latin typeface="+mn-lt"/>
              <a:ea typeface="+mn-ea"/>
              <a:cs typeface="+mn-cs"/>
            </a:endParaRPr>
          </a:p>
          <a:p>
            <a:endParaRPr lang="en-US" dirty="0"/>
          </a:p>
          <a:p>
            <a:r>
              <a:rPr lang="en-CA"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6F52E36-15D1-47E6-9446-D102FE13184B}" type="slidenum">
              <a:rPr lang="en-US" smtClean="0"/>
              <a:t>4</a:t>
            </a:fld>
            <a:endParaRPr lang="en-US" dirty="0"/>
          </a:p>
        </p:txBody>
      </p:sp>
    </p:spTree>
    <p:extLst>
      <p:ext uri="{BB962C8B-B14F-4D97-AF65-F5344CB8AC3E}">
        <p14:creationId xmlns:p14="http://schemas.microsoft.com/office/powerpoint/2010/main" val="49272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(Introduction)</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kern="1200" dirty="0">
                <a:solidFill>
                  <a:schemeClr val="tx1"/>
                </a:solidFill>
                <a:effectLst/>
                <a:latin typeface="+mn-lt"/>
                <a:ea typeface="+mn-ea"/>
                <a:cs typeface="+mn-cs"/>
              </a:rPr>
              <a:t>The </a:t>
            </a:r>
            <a:r>
              <a:rPr lang="en-CA" sz="1200" kern="1200" dirty="0">
                <a:solidFill>
                  <a:schemeClr val="tx1"/>
                </a:solidFill>
                <a:effectLst/>
                <a:latin typeface="+mn-lt"/>
                <a:ea typeface="+mn-ea"/>
                <a:cs typeface="+mn-cs"/>
              </a:rPr>
              <a:t>Road Map is a practical tool for principals and </a:t>
            </a:r>
            <a:r>
              <a:rPr lang="en-CA" sz="1200" b="0" kern="1200" dirty="0">
                <a:solidFill>
                  <a:schemeClr val="tx1"/>
                </a:solidFill>
                <a:effectLst/>
                <a:latin typeface="+mn-lt"/>
                <a:ea typeface="+mn-ea"/>
                <a:cs typeface="+mn-cs"/>
              </a:rPr>
              <a:t>staff to guide decision making when following the reporting processes for violent incidents.</a:t>
            </a:r>
          </a:p>
          <a:p>
            <a:pPr marL="171450" indent="-171450">
              <a:buFont typeface="Arial" panose="020B0604020202020204" pitchFamily="34" charset="0"/>
              <a:buChar char="•"/>
            </a:pPr>
            <a:r>
              <a:rPr lang="en-CA" sz="1200" b="0" kern="1200" dirty="0">
                <a:solidFill>
                  <a:schemeClr val="tx1"/>
                </a:solidFill>
                <a:effectLst/>
                <a:latin typeface="+mn-lt"/>
                <a:ea typeface="+mn-ea"/>
                <a:cs typeface="+mn-cs"/>
              </a:rPr>
              <a:t>These reporting processes are required by statute (laws) or </a:t>
            </a:r>
            <a:r>
              <a:rPr lang="en-CA" sz="1200" b="0" kern="1200" dirty="0">
                <a:solidFill>
                  <a:srgbClr val="FF0000"/>
                </a:solidFill>
                <a:effectLst/>
                <a:latin typeface="+mn-lt"/>
                <a:ea typeface="+mn-ea"/>
                <a:cs typeface="+mn-cs"/>
              </a:rPr>
              <a:t>policies.</a:t>
            </a:r>
          </a:p>
          <a:p>
            <a:pPr marL="171450" indent="-171450">
              <a:buFont typeface="Arial" panose="020B0604020202020204" pitchFamily="34" charset="0"/>
              <a:buChar char="•"/>
            </a:pPr>
            <a:r>
              <a:rPr lang="en-CA" sz="1200" b="0" kern="1200" dirty="0">
                <a:solidFill>
                  <a:schemeClr val="tx1"/>
                </a:solidFill>
                <a:effectLst/>
                <a:latin typeface="+mn-lt"/>
                <a:ea typeface="+mn-ea"/>
                <a:cs typeface="+mn-cs"/>
              </a:rPr>
              <a:t>The Road Map focuses on reporting processes for violent incidents under the </a:t>
            </a:r>
            <a:r>
              <a:rPr lang="en-CA" sz="1200" b="0" i="1" kern="1200" dirty="0">
                <a:solidFill>
                  <a:schemeClr val="tx1"/>
                </a:solidFill>
                <a:effectLst/>
                <a:latin typeface="+mn-lt"/>
                <a:ea typeface="+mn-ea"/>
                <a:cs typeface="+mn-cs"/>
              </a:rPr>
              <a:t>Occupational Health and Safety Act</a:t>
            </a:r>
            <a:r>
              <a:rPr lang="en-CA" sz="1200" b="0" kern="1200" dirty="0">
                <a:solidFill>
                  <a:schemeClr val="tx1"/>
                </a:solidFill>
                <a:effectLst/>
                <a:latin typeface="+mn-lt"/>
                <a:ea typeface="+mn-ea"/>
                <a:cs typeface="+mn-cs"/>
              </a:rPr>
              <a:t> (OHSA), the </a:t>
            </a:r>
            <a:r>
              <a:rPr lang="en-CA" sz="1200" b="0" i="1" kern="1200" dirty="0">
                <a:solidFill>
                  <a:schemeClr val="tx1"/>
                </a:solidFill>
                <a:effectLst/>
                <a:latin typeface="+mn-lt"/>
                <a:ea typeface="+mn-ea"/>
                <a:cs typeface="+mn-cs"/>
              </a:rPr>
              <a:t>Education Act</a:t>
            </a:r>
            <a:r>
              <a:rPr lang="en-CA" sz="1200" b="0" kern="1200" dirty="0">
                <a:solidFill>
                  <a:schemeClr val="tx1"/>
                </a:solidFill>
                <a:effectLst/>
                <a:latin typeface="+mn-lt"/>
                <a:ea typeface="+mn-ea"/>
                <a:cs typeface="+mn-cs"/>
              </a:rPr>
              <a:t>, and the </a:t>
            </a:r>
            <a:r>
              <a:rPr lang="en-CA" sz="1200" b="0" i="1" kern="1200" dirty="0">
                <a:solidFill>
                  <a:schemeClr val="tx1"/>
                </a:solidFill>
                <a:effectLst/>
                <a:latin typeface="+mn-lt"/>
                <a:ea typeface="+mn-ea"/>
                <a:cs typeface="+mn-cs"/>
              </a:rPr>
              <a:t>Workplace Safety and Insurance Act </a:t>
            </a:r>
            <a:r>
              <a:rPr lang="en-CA" sz="1200" b="0" kern="1200" dirty="0">
                <a:solidFill>
                  <a:schemeClr val="tx1"/>
                </a:solidFill>
                <a:effectLst/>
                <a:latin typeface="+mn-lt"/>
                <a:ea typeface="+mn-ea"/>
                <a:cs typeface="+mn-cs"/>
              </a:rPr>
              <a:t>(WSIA).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kern="1200" dirty="0">
                <a:solidFill>
                  <a:schemeClr val="tx1"/>
                </a:solidFill>
                <a:effectLst/>
                <a:latin typeface="+mn-lt"/>
                <a:ea typeface="+mn-ea"/>
                <a:cs typeface="+mn-cs"/>
              </a:rPr>
              <a:t>The Training Resource provides background information and additional resources to support principals and staff in their use of the Road Map.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kern="1200" dirty="0">
                <a:solidFill>
                  <a:schemeClr val="tx1"/>
                </a:solidFill>
                <a:effectLst/>
                <a:latin typeface="+mn-lt"/>
                <a:ea typeface="+mn-ea"/>
                <a:cs typeface="+mn-cs"/>
              </a:rPr>
              <a:t>The PowerPoint supports the use of the Training Resource.</a:t>
            </a:r>
          </a:p>
          <a:p>
            <a:r>
              <a:rPr lang="en-CA" sz="1200" b="1" u="none" kern="1200" dirty="0">
                <a:solidFill>
                  <a:schemeClr val="tx1"/>
                </a:solidFill>
                <a:effectLst/>
                <a:latin typeface="+mn-lt"/>
                <a:ea typeface="+mn-ea"/>
                <a:cs typeface="+mn-cs"/>
              </a:rPr>
              <a:t>The Provincial Working Group on Health and Safety. </a:t>
            </a:r>
          </a:p>
          <a:p>
            <a:pPr marL="171450" indent="-171450">
              <a:buFont typeface="Arial" panose="020B0604020202020204" pitchFamily="34" charset="0"/>
              <a:buChar char="•"/>
            </a:pPr>
            <a:r>
              <a:rPr lang="en-CA" sz="1200" b="0" u="none" kern="1200" dirty="0">
                <a:solidFill>
                  <a:schemeClr val="tx1"/>
                </a:solidFill>
                <a:effectLst/>
                <a:latin typeface="+mn-lt"/>
                <a:ea typeface="+mn-ea"/>
                <a:cs typeface="+mn-cs"/>
              </a:rPr>
              <a:t>The Provincial Working Group on Health and Safety </a:t>
            </a:r>
            <a:r>
              <a:rPr lang="en-CA" sz="1200" b="0" i="0" u="none" strike="noStrike" kern="1200" dirty="0">
                <a:solidFill>
                  <a:schemeClr val="tx1"/>
                </a:solidFill>
                <a:effectLst/>
                <a:latin typeface="+mn-lt"/>
                <a:ea typeface="+mn-ea"/>
                <a:cs typeface="+mn-cs"/>
              </a:rPr>
              <a:t>includes representatives from school boards, teacher federations, education worker unions, principal associations</a:t>
            </a:r>
            <a:r>
              <a:rPr lang="en-CA" sz="1200" b="1" i="0" u="none" strike="noStrike" kern="1200" dirty="0">
                <a:solidFill>
                  <a:schemeClr val="tx1"/>
                </a:solidFill>
                <a:effectLst/>
                <a:latin typeface="+mn-lt"/>
                <a:ea typeface="+mn-ea"/>
                <a:cs typeface="+mn-cs"/>
              </a:rPr>
              <a:t>,</a:t>
            </a:r>
            <a:r>
              <a:rPr lang="en-CA" sz="1200" b="0" i="0" u="none" strike="noStrike" kern="1200" dirty="0">
                <a:solidFill>
                  <a:schemeClr val="tx1"/>
                </a:solidFill>
                <a:effectLst/>
                <a:latin typeface="+mn-lt"/>
                <a:ea typeface="+mn-ea"/>
                <a:cs typeface="+mn-cs"/>
              </a:rPr>
              <a:t> and government. </a:t>
            </a:r>
          </a:p>
          <a:p>
            <a:pPr marL="171450" indent="-171450">
              <a:buFont typeface="Arial" panose="020B0604020202020204" pitchFamily="34" charset="0"/>
              <a:buChar char="•"/>
            </a:pPr>
            <a:r>
              <a:rPr lang="en-CA" sz="1200" b="0" i="0" u="none" strike="noStrike" kern="1200" dirty="0">
                <a:solidFill>
                  <a:schemeClr val="tx1"/>
                </a:solidFill>
                <a:effectLst/>
                <a:latin typeface="+mn-lt"/>
                <a:ea typeface="+mn-ea"/>
                <a:cs typeface="+mn-cs"/>
              </a:rPr>
              <a:t>The Working Group members have a common goal: to help ensure that schools are safe places to learn and work for all members of the school community.</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F52E36-15D1-47E6-9446-D102FE13184B}" type="slidenum">
              <a:rPr lang="en-US" smtClean="0"/>
              <a:t>5</a:t>
            </a:fld>
            <a:endParaRPr lang="en-US" dirty="0"/>
          </a:p>
        </p:txBody>
      </p:sp>
    </p:spTree>
    <p:extLst>
      <p:ext uri="{BB962C8B-B14F-4D97-AF65-F5344CB8AC3E}">
        <p14:creationId xmlns:p14="http://schemas.microsoft.com/office/powerpoint/2010/main" val="1800988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(R</a:t>
            </a:r>
            <a:r>
              <a:rPr lang="en-CA" sz="1200" b="0" u="none" kern="1200" dirty="0">
                <a:solidFill>
                  <a:schemeClr val="tx1"/>
                </a:solidFill>
                <a:effectLst/>
                <a:latin typeface="+mn-lt"/>
                <a:ea typeface="+mn-ea"/>
                <a:cs typeface="+mn-cs"/>
              </a:rPr>
              <a:t>oles, responsibilities, and 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 section, the Training Resource takes a step back from the Road Map to review some essentials on the next three slides: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identifying workplace roles, even when different terms are used.</a:t>
            </a:r>
          </a:p>
          <a:p>
            <a:pPr marL="171450" indent="-171450" fontAlgn="base">
              <a:buFont typeface="Arial" panose="020B0604020202020204" pitchFamily="34" charset="0"/>
              <a:buChar char="•"/>
            </a:pPr>
            <a:r>
              <a:rPr lang="en-CA" sz="1200" kern="1200" dirty="0">
                <a:solidFill>
                  <a:schemeClr val="tx1"/>
                </a:solidFill>
                <a:effectLst/>
                <a:latin typeface="+mn-lt"/>
                <a:ea typeface="+mn-ea"/>
                <a:cs typeface="+mn-cs"/>
              </a:rPr>
              <a:t>workplace responsibilities that include required duties.</a:t>
            </a:r>
          </a:p>
          <a:p>
            <a:pPr marL="171450" indent="-171450" fontAlgn="base">
              <a:buFont typeface="Arial" panose="020B0604020202020204" pitchFamily="34" charset="0"/>
              <a:buChar char="•"/>
            </a:pPr>
            <a:r>
              <a:rPr lang="en-CA" sz="1200" kern="1200" dirty="0">
                <a:solidFill>
                  <a:schemeClr val="tx1"/>
                </a:solidFill>
                <a:effectLst/>
                <a:latin typeface="+mn-lt"/>
                <a:ea typeface="+mn-ea"/>
                <a:cs typeface="+mn-cs"/>
              </a:rPr>
              <a:t>the three basic rights for worker health and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C6F52E36-15D1-47E6-9446-D102FE13184B}" type="slidenum">
              <a:rPr lang="en-US" smtClean="0"/>
              <a:t>6</a:t>
            </a:fld>
            <a:endParaRPr lang="en-US" dirty="0"/>
          </a:p>
        </p:txBody>
      </p:sp>
    </p:spTree>
    <p:extLst>
      <p:ext uri="{BB962C8B-B14F-4D97-AF65-F5344CB8AC3E}">
        <p14:creationId xmlns:p14="http://schemas.microsoft.com/office/powerpoint/2010/main" val="91196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r>
              <a:rPr lang="en-CA" sz="1200" b="0" kern="1200">
                <a:solidFill>
                  <a:schemeClr val="tx1"/>
                </a:solidFill>
                <a:effectLst/>
                <a:latin typeface="+mn-lt"/>
                <a:ea typeface="+mn-ea"/>
                <a:cs typeface="+mn-cs"/>
              </a:rPr>
              <a:t>(oles</a:t>
            </a:r>
            <a:r>
              <a:rPr lang="en-CA" sz="1200" b="0" kern="1200" dirty="0">
                <a:solidFill>
                  <a:schemeClr val="tx1"/>
                </a:solidFill>
                <a:effectLst/>
                <a:latin typeface="+mn-lt"/>
                <a:ea typeface="+mn-ea"/>
                <a:cs typeface="+mn-cs"/>
              </a:rPr>
              <a:t>, responsibilities, and rights</a:t>
            </a:r>
            <a:r>
              <a:rPr lang="en-CA" sz="1200" b="0" kern="1200" baseline="0" dirty="0">
                <a:solidFill>
                  <a:schemeClr val="tx1"/>
                </a:solidFill>
                <a:effectLst/>
                <a:latin typeface="+mn-lt"/>
                <a:ea typeface="+mn-ea"/>
                <a:cs typeface="+mn-cs"/>
              </a:rPr>
              <a:t> </a:t>
            </a:r>
            <a:r>
              <a:rPr lang="en-CA" sz="1200" b="1" kern="1200" baseline="0" dirty="0">
                <a:solidFill>
                  <a:schemeClr val="tx1"/>
                </a:solidFill>
                <a:effectLst/>
                <a:latin typeface="+mn-lt"/>
                <a:ea typeface="+mn-ea"/>
                <a:cs typeface="+mn-cs"/>
              </a:rPr>
              <a:t>--</a:t>
            </a:r>
            <a:r>
              <a:rPr lang="en-CA" sz="1200" b="0" u="none" kern="1200" dirty="0">
                <a:solidFill>
                  <a:schemeClr val="tx1"/>
                </a:solidFill>
                <a:effectLst/>
                <a:latin typeface="+mn-lt"/>
                <a:ea typeface="+mn-ea"/>
                <a:cs typeface="+mn-cs"/>
              </a:rPr>
              <a:t> Roles and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statutes (laws) and polices that are included on the Road </a:t>
            </a:r>
            <a:r>
              <a:rPr lang="en-CA" sz="1200" b="0" kern="1200" dirty="0">
                <a:solidFill>
                  <a:schemeClr val="tx1"/>
                </a:solidFill>
                <a:effectLst/>
                <a:latin typeface="+mn-lt"/>
                <a:ea typeface="+mn-ea"/>
                <a:cs typeface="+mn-cs"/>
              </a:rPr>
              <a:t>Map use different terms to identify the school board, the principal, and board employees.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The use of these different but equivalent terms is carried into the Training </a:t>
            </a:r>
            <a:r>
              <a:rPr lang="en-CA" sz="1200" kern="1200" dirty="0">
                <a:solidFill>
                  <a:schemeClr val="tx1"/>
                </a:solidFill>
                <a:effectLst/>
                <a:latin typeface="+mn-lt"/>
                <a:ea typeface="+mn-ea"/>
                <a:cs typeface="+mn-cs"/>
              </a:rPr>
              <a:t>Resource.</a:t>
            </a:r>
          </a:p>
          <a:p>
            <a:r>
              <a:rPr lang="en-CA" sz="1200" kern="1200" dirty="0">
                <a:solidFill>
                  <a:schemeClr val="tx1"/>
                </a:solidFill>
                <a:effectLst/>
                <a:latin typeface="+mn-lt"/>
                <a:ea typeface="+mn-ea"/>
                <a:cs typeface="+mn-cs"/>
              </a:rPr>
              <a:t>Each workplace party has an essential role in reporting processes for incidents of violence: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school board as the employer;</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principal as the supervisor; and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school staff as board employees and workers.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 addition to their leadership role, the principal is also a board employee and a worker. If the principal is a victim of workplace violence, with or without injury, reporting requirements for board employees and workers also apply.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Under the OHSA, students on unpaid work experience programs are included in the definition of “worker”. These students have the rights and responsibilities of workers when they are on placement in a school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6F52E36-15D1-47E6-9446-D102FE13184B}" type="slidenum">
              <a:rPr lang="en-US" smtClean="0"/>
              <a:t>7</a:t>
            </a:fld>
            <a:endParaRPr lang="en-US" dirty="0"/>
          </a:p>
        </p:txBody>
      </p:sp>
    </p:spTree>
    <p:extLst>
      <p:ext uri="{BB962C8B-B14F-4D97-AF65-F5344CB8AC3E}">
        <p14:creationId xmlns:p14="http://schemas.microsoft.com/office/powerpoint/2010/main" val="207149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(Roles, responsibilities, and rights</a:t>
            </a:r>
            <a:r>
              <a:rPr lang="en-CA" sz="1200" b="0" kern="1200" baseline="0" dirty="0">
                <a:solidFill>
                  <a:schemeClr val="tx1"/>
                </a:solidFill>
                <a:effectLst/>
                <a:latin typeface="+mn-lt"/>
                <a:ea typeface="+mn-ea"/>
                <a:cs typeface="+mn-cs"/>
              </a:rPr>
              <a:t> </a:t>
            </a:r>
            <a:r>
              <a:rPr lang="en-CA" sz="1200" b="1" kern="1200" baseline="0" dirty="0">
                <a:solidFill>
                  <a:schemeClr val="tx1"/>
                </a:solidFill>
                <a:effectLst/>
                <a:latin typeface="+mn-lt"/>
                <a:ea typeface="+mn-ea"/>
                <a:cs typeface="+mn-cs"/>
              </a:rPr>
              <a:t>--</a:t>
            </a:r>
            <a:r>
              <a:rPr lang="en-CA" sz="1200" b="0" kern="1200" dirty="0">
                <a:solidFill>
                  <a:schemeClr val="tx1"/>
                </a:solidFill>
                <a:effectLst/>
                <a:latin typeface="+mn-lt"/>
                <a:ea typeface="+mn-ea"/>
                <a:cs typeface="+mn-cs"/>
              </a:rPr>
              <a:t> </a:t>
            </a:r>
            <a:r>
              <a:rPr lang="en-CA" sz="1200" b="0" u="none" kern="1200" dirty="0">
                <a:solidFill>
                  <a:schemeClr val="tx1"/>
                </a:solidFill>
                <a:effectLst/>
                <a:latin typeface="+mn-lt"/>
                <a:ea typeface="+mn-ea"/>
                <a:cs typeface="+mn-cs"/>
              </a:rPr>
              <a:t>Roles and responsibilities)</a:t>
            </a:r>
            <a:endParaRPr lang="en-US" u="sng" dirty="0"/>
          </a:p>
          <a:p>
            <a:r>
              <a:rPr lang="en-CA" sz="1200" b="0" i="0" u="none" strike="noStrike" kern="1200" dirty="0">
                <a:solidFill>
                  <a:schemeClr val="tx1"/>
                </a:solidFill>
                <a:effectLst/>
                <a:latin typeface="+mn-lt"/>
                <a:ea typeface="+mn-ea"/>
                <a:cs typeface="+mn-cs"/>
              </a:rPr>
              <a:t>Each statute identified on the Road Map sets out the duties of workplace parties in the reporting process for violent incidents.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Following are more details about the examples provided, for your reference. Please also refer to the Training Resource for more </a:t>
            </a:r>
            <a:r>
              <a:rPr lang="en-CA" sz="1200" b="0" kern="1200" dirty="0">
                <a:solidFill>
                  <a:schemeClr val="tx1"/>
                </a:solidFill>
                <a:effectLst/>
                <a:latin typeface="+mn-lt"/>
                <a:ea typeface="+mn-ea"/>
                <a:cs typeface="+mn-cs"/>
              </a:rPr>
              <a:t>information.</a:t>
            </a:r>
          </a:p>
          <a:p>
            <a:pPr marL="0" indent="0">
              <a:buNone/>
            </a:pPr>
            <a:r>
              <a:rPr lang="en-US" sz="1200" b="1" u="none" dirty="0"/>
              <a:t>Worker duty to report hazards.</a:t>
            </a:r>
          </a:p>
          <a:p>
            <a:pPr marL="0" indent="0">
              <a:buNone/>
            </a:pPr>
            <a:r>
              <a:rPr lang="en-US" sz="1200" b="0" dirty="0"/>
              <a:t>Workers have a duty to report any contravention of the OHSA or the existence of workplace hazards they know about to their employer or supervisor (OHSA, s. </a:t>
            </a:r>
            <a:r>
              <a:rPr lang="en-US" sz="1200" dirty="0"/>
              <a:t>28(1)(d)).</a:t>
            </a:r>
          </a:p>
          <a:p>
            <a:pPr marL="0" indent="0">
              <a:buNone/>
            </a:pPr>
            <a:r>
              <a:rPr lang="en-US" sz="1200" b="1" u="none" dirty="0"/>
              <a:t>Reporting and investigating incidents of violence.</a:t>
            </a:r>
          </a:p>
          <a:p>
            <a:pPr marL="0" indent="0">
              <a:buNone/>
            </a:pPr>
            <a:r>
              <a:rPr lang="en-US" sz="1200" dirty="0"/>
              <a:t>Under the OHSA, the employer must have a workplace violence program that includes measures and procedures for workers to report incidents of violence to the employer or supervisor; and also sets out how the employer will investigate and deal with incidents or complaints of workplace violence (OHSA</a:t>
            </a:r>
            <a:r>
              <a:rPr lang="en-US" sz="1200" b="0" dirty="0"/>
              <a:t>, ss. </a:t>
            </a:r>
            <a:r>
              <a:rPr lang="en-US" sz="1200" dirty="0"/>
              <a:t>32.0.2 (c) and (d)).</a:t>
            </a:r>
          </a:p>
          <a:p>
            <a:pPr marL="0" indent="0">
              <a:buNone/>
            </a:pPr>
            <a:r>
              <a:rPr lang="en-US" sz="1200" b="1" u="none" dirty="0"/>
              <a:t>Reporting and investigating serious student incidents.</a:t>
            </a:r>
          </a:p>
          <a:p>
            <a:pPr marL="0" indent="0">
              <a:buNone/>
            </a:pPr>
            <a:r>
              <a:rPr lang="en-US" sz="1200" dirty="0"/>
              <a:t>When a board employee becomes aware that a student may have engaged in a serious student incident, the employee must report this matter to the principal, and the principal must investigate the matter (</a:t>
            </a:r>
            <a:r>
              <a:rPr lang="en-US" sz="1200" i="1" dirty="0"/>
              <a:t>Education Act</a:t>
            </a:r>
            <a:r>
              <a:rPr lang="en-US" sz="1200" b="0" i="1" dirty="0"/>
              <a:t>, </a:t>
            </a:r>
            <a:r>
              <a:rPr lang="en-US" sz="1200" b="0" i="0" dirty="0"/>
              <a:t>s.</a:t>
            </a:r>
            <a:r>
              <a:rPr lang="en-US" sz="1200" i="1" dirty="0"/>
              <a:t> </a:t>
            </a:r>
            <a:r>
              <a:rPr lang="en-US" sz="1200" dirty="0"/>
              <a:t>300.2). </a:t>
            </a:r>
          </a:p>
          <a:p>
            <a:pPr marL="0" indent="0">
              <a:buNone/>
            </a:pPr>
            <a:r>
              <a:rPr lang="en-US" sz="1200" b="1" u="none" dirty="0"/>
              <a:t>Employer’s duty to notify the WSIB.</a:t>
            </a:r>
          </a:p>
          <a:p>
            <a:pPr marL="0" indent="0">
              <a:buNone/>
            </a:pPr>
            <a:r>
              <a:rPr lang="en-US" sz="1200" dirty="0"/>
              <a:t>The employer must notify the WSIB within three days after learning of an injury to a worker that necessitates </a:t>
            </a:r>
            <a:r>
              <a:rPr lang="en-CA" sz="1200" dirty="0"/>
              <a:t>health care or results in the worker not being able to earn full wages (WSIA</a:t>
            </a:r>
            <a:r>
              <a:rPr lang="en-CA" sz="1200" b="0" dirty="0"/>
              <a:t>, s. </a:t>
            </a:r>
            <a:r>
              <a:rPr lang="en-CA" sz="1200" dirty="0"/>
              <a:t>21).</a:t>
            </a:r>
            <a:endParaRPr lang="en-US" sz="1200" dirty="0"/>
          </a:p>
          <a:p>
            <a:endParaRPr lang="en-US" dirty="0"/>
          </a:p>
        </p:txBody>
      </p:sp>
      <p:sp>
        <p:nvSpPr>
          <p:cNvPr id="4" name="Slide Number Placeholder 3"/>
          <p:cNvSpPr>
            <a:spLocks noGrp="1"/>
          </p:cNvSpPr>
          <p:nvPr>
            <p:ph type="sldNum" sz="quarter" idx="10"/>
          </p:nvPr>
        </p:nvSpPr>
        <p:spPr/>
        <p:txBody>
          <a:bodyPr/>
          <a:lstStyle/>
          <a:p>
            <a:fld id="{C6F52E36-15D1-47E6-9446-D102FE13184B}" type="slidenum">
              <a:rPr lang="en-US" smtClean="0"/>
              <a:t>8</a:t>
            </a:fld>
            <a:endParaRPr lang="en-US" dirty="0"/>
          </a:p>
        </p:txBody>
      </p:sp>
    </p:spTree>
    <p:extLst>
      <p:ext uri="{BB962C8B-B14F-4D97-AF65-F5344CB8AC3E}">
        <p14:creationId xmlns:p14="http://schemas.microsoft.com/office/powerpoint/2010/main" val="142231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kern="1200" dirty="0">
                <a:solidFill>
                  <a:schemeClr val="tx1"/>
                </a:solidFill>
                <a:effectLst/>
                <a:latin typeface="+mn-lt"/>
                <a:ea typeface="+mn-ea"/>
                <a:cs typeface="+mn-cs"/>
              </a:rPr>
              <a:t>Presenter Notes:</a:t>
            </a:r>
          </a:p>
          <a:p>
            <a:r>
              <a:rPr lang="en-CA" sz="1200" b="0" kern="1200" dirty="0">
                <a:solidFill>
                  <a:schemeClr val="tx1"/>
                </a:solidFill>
                <a:effectLst/>
                <a:latin typeface="+mn-lt"/>
                <a:ea typeface="+mn-ea"/>
                <a:cs typeface="+mn-cs"/>
              </a:rPr>
              <a:t>(R</a:t>
            </a:r>
            <a:r>
              <a:rPr lang="en-CA" sz="1200" b="0" u="none" kern="1200" dirty="0">
                <a:solidFill>
                  <a:schemeClr val="tx1"/>
                </a:solidFill>
                <a:effectLst/>
                <a:latin typeface="+mn-lt"/>
                <a:ea typeface="+mn-ea"/>
                <a:cs typeface="+mn-cs"/>
              </a:rPr>
              <a:t>oles, responsibilities</a:t>
            </a:r>
            <a:r>
              <a:rPr lang="en-CA" sz="1200" b="1" u="none" kern="1200" dirty="0">
                <a:solidFill>
                  <a:schemeClr val="tx1"/>
                </a:solidFill>
                <a:effectLst/>
                <a:latin typeface="+mn-lt"/>
                <a:ea typeface="+mn-ea"/>
                <a:cs typeface="+mn-cs"/>
              </a:rPr>
              <a:t>,</a:t>
            </a:r>
            <a:r>
              <a:rPr lang="en-CA" sz="1200" b="0" u="none" kern="1200" dirty="0">
                <a:solidFill>
                  <a:schemeClr val="tx1"/>
                </a:solidFill>
                <a:effectLst/>
                <a:latin typeface="+mn-lt"/>
                <a:ea typeface="+mn-ea"/>
                <a:cs typeface="+mn-cs"/>
              </a:rPr>
              <a:t> and rights</a:t>
            </a:r>
            <a:r>
              <a:rPr lang="en-CA" sz="1200" b="0" u="none" kern="1200" baseline="0" dirty="0">
                <a:solidFill>
                  <a:schemeClr val="tx1"/>
                </a:solidFill>
                <a:effectLst/>
                <a:latin typeface="+mn-lt"/>
                <a:ea typeface="+mn-ea"/>
                <a:cs typeface="+mn-cs"/>
              </a:rPr>
              <a:t> </a:t>
            </a:r>
            <a:r>
              <a:rPr lang="en-CA" sz="1200" b="0" kern="1200" baseline="0" dirty="0">
                <a:solidFill>
                  <a:schemeClr val="tx1"/>
                </a:solidFill>
                <a:effectLst/>
                <a:latin typeface="+mn-lt"/>
                <a:ea typeface="+mn-ea"/>
                <a:cs typeface="+mn-cs"/>
              </a:rPr>
              <a:t>–</a:t>
            </a:r>
            <a:r>
              <a:rPr lang="en-CA" sz="1200" b="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Workers’ rights to health and safety</a:t>
            </a:r>
            <a:r>
              <a:rPr lang="en-CA" sz="1200" b="0" kern="1200" dirty="0">
                <a:solidFill>
                  <a:schemeClr val="tx1"/>
                </a:solidFill>
                <a:effectLst/>
                <a:latin typeface="+mn-lt"/>
                <a:ea typeface="+mn-ea"/>
                <a:cs typeface="+mn-cs"/>
              </a:rPr>
              <a:t>)</a:t>
            </a:r>
            <a:endParaRPr lang="en-US" sz="1200" b="0" u="sng" kern="1200" dirty="0">
              <a:solidFill>
                <a:schemeClr val="tx1"/>
              </a:solidFill>
              <a:effectLst/>
              <a:latin typeface="+mn-lt"/>
              <a:ea typeface="+mn-ea"/>
              <a:cs typeface="+mn-cs"/>
            </a:endParaRPr>
          </a:p>
          <a:p>
            <a:r>
              <a:rPr lang="en-US" u="none" dirty="0"/>
              <a:t>Each worker has three basic rights under the </a:t>
            </a:r>
            <a:r>
              <a:rPr lang="en-US" i="1" u="none" dirty="0"/>
              <a:t>Occupational Health and Safety Act</a:t>
            </a:r>
            <a:r>
              <a:rPr lang="en-US" u="none" dirty="0"/>
              <a:t>.</a:t>
            </a:r>
          </a:p>
          <a:p>
            <a:r>
              <a:rPr lang="en-US" sz="1200" kern="1200" dirty="0">
                <a:solidFill>
                  <a:schemeClr val="tx1"/>
                </a:solidFill>
                <a:effectLst/>
                <a:latin typeface="+mn-lt"/>
                <a:ea typeface="+mn-ea"/>
                <a:cs typeface="+mn-cs"/>
              </a:rPr>
              <a:t>Following are more details about the examples provided for your reference. Please also refer to the Training Resource for more </a:t>
            </a:r>
            <a:r>
              <a:rPr lang="en-CA" sz="1200" kern="1200" dirty="0">
                <a:solidFill>
                  <a:schemeClr val="tx1"/>
                </a:solidFill>
                <a:effectLst/>
                <a:latin typeface="+mn-lt"/>
                <a:ea typeface="+mn-ea"/>
                <a:cs typeface="+mn-cs"/>
              </a:rPr>
              <a:t>information.</a:t>
            </a:r>
          </a:p>
          <a:p>
            <a:r>
              <a:rPr lang="en-US" sz="1200" b="1" u="none" kern="1200" dirty="0">
                <a:solidFill>
                  <a:schemeClr val="tx1"/>
                </a:solidFill>
                <a:effectLst/>
                <a:latin typeface="+mn-lt"/>
                <a:ea typeface="+mn-ea"/>
                <a:cs typeface="+mn-cs"/>
              </a:rPr>
              <a:t>The worker’s right to participate </a:t>
            </a:r>
            <a:endParaRPr lang="en-CA" sz="1200" b="1" u="none"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As a member of the Joint Health and Safety Committee, a worker can participate in making recommendations to the employer for the improvement of the health and safety of workers (OHSA</a:t>
            </a:r>
            <a:r>
              <a:rPr lang="en-CA" sz="1200" b="0" kern="1200" dirty="0">
                <a:solidFill>
                  <a:schemeClr val="tx1"/>
                </a:solidFill>
                <a:effectLst/>
                <a:latin typeface="+mn-lt"/>
                <a:ea typeface="+mn-ea"/>
                <a:cs typeface="+mn-cs"/>
              </a:rPr>
              <a:t>, s. </a:t>
            </a:r>
            <a:r>
              <a:rPr lang="en-CA" sz="1200" kern="1200" dirty="0">
                <a:solidFill>
                  <a:schemeClr val="tx1"/>
                </a:solidFill>
                <a:effectLst/>
                <a:latin typeface="+mn-lt"/>
                <a:ea typeface="+mn-ea"/>
                <a:cs typeface="+mn-cs"/>
              </a:rPr>
              <a:t>9(18</a:t>
            </a:r>
            <a:r>
              <a:rPr lang="en-CA" sz="1200" b="0" kern="1200" dirty="0">
                <a:solidFill>
                  <a:schemeClr val="tx1"/>
                </a:solidFill>
                <a:effectLst/>
                <a:latin typeface="+mn-lt"/>
                <a:ea typeface="+mn-ea"/>
                <a:cs typeface="+mn-cs"/>
              </a:rPr>
              <a:t>)). </a:t>
            </a:r>
          </a:p>
          <a:p>
            <a:r>
              <a:rPr lang="en-US" sz="1200" b="1" u="none" kern="1200" dirty="0">
                <a:solidFill>
                  <a:schemeClr val="tx1"/>
                </a:solidFill>
                <a:effectLst/>
                <a:latin typeface="+mn-lt"/>
                <a:ea typeface="+mn-ea"/>
                <a:cs typeface="+mn-cs"/>
              </a:rPr>
              <a:t>The worker’s right to know</a:t>
            </a:r>
            <a:endParaRPr lang="en-CA" sz="1200" b="1" u="none"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employer and the supervisor have a duty to provide information to a worker related to a risk of workplace violence from a person with a history of violent </a:t>
            </a:r>
            <a:r>
              <a:rPr lang="en-US" sz="1200" kern="1200" dirty="0" err="1">
                <a:solidFill>
                  <a:schemeClr val="tx1"/>
                </a:solidFill>
                <a:effectLst/>
                <a:latin typeface="+mn-lt"/>
                <a:ea typeface="+mn-ea"/>
                <a:cs typeface="+mn-cs"/>
              </a:rPr>
              <a:t>behaviour</a:t>
            </a:r>
            <a:r>
              <a:rPr lang="en-US" sz="1200" b="0"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if the worker is likely to encounter that person in the course of their work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the risk of violence is likely to expose the worker to physical injury. The provision of information about this person is limited to what is reasonably necessary to protect the worker (OHSA</a:t>
            </a:r>
            <a:r>
              <a:rPr lang="en-US" sz="1200" b="0" kern="120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 32.0.5).</a:t>
            </a:r>
            <a:endParaRPr lang="en-CA" sz="1200"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The worker’s right to refuse unsafe work</a:t>
            </a:r>
            <a:endParaRPr lang="en-CA" sz="1200" b="1" u="none"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worker may refuse to work or do particular work where they have reason to believe that </a:t>
            </a:r>
            <a:r>
              <a:rPr lang="en-US" sz="1200" b="0" kern="1200" dirty="0">
                <a:solidFill>
                  <a:schemeClr val="tx1"/>
                </a:solidFill>
                <a:effectLst/>
                <a:latin typeface="+mn-lt"/>
                <a:ea typeface="+mn-ea"/>
                <a:cs typeface="+mn-cs"/>
              </a:rPr>
              <a:t>this work, including the threat of workplace violence, is likely to endanger them or another worker (OHSA, s. 43(3)). Note that </a:t>
            </a:r>
            <a:r>
              <a:rPr lang="en-US" sz="1200" b="0" i="0" kern="1200" dirty="0">
                <a:solidFill>
                  <a:schemeClr val="tx1"/>
                </a:solidFill>
                <a:effectLst/>
                <a:latin typeface="+mn-lt"/>
                <a:ea typeface="+mn-ea"/>
                <a:cs typeface="+mn-cs"/>
              </a:rPr>
              <a:t>Regulation 857: Teachers </a:t>
            </a:r>
            <a:r>
              <a:rPr lang="en-US" sz="1200" b="0" kern="1200" dirty="0">
                <a:solidFill>
                  <a:schemeClr val="tx1"/>
                </a:solidFill>
                <a:effectLst/>
                <a:latin typeface="+mn-lt"/>
                <a:ea typeface="+mn-ea"/>
                <a:cs typeface="+mn-cs"/>
              </a:rPr>
              <a:t>limits a teacher’s right to refuse unsafe work. School boards have procedures for work refusal that include the work refusal process for teachers. Employee unions </a:t>
            </a:r>
            <a:r>
              <a:rPr lang="en-US" sz="1200" kern="1200" dirty="0">
                <a:solidFill>
                  <a:schemeClr val="tx1"/>
                </a:solidFill>
                <a:effectLst/>
                <a:latin typeface="+mn-lt"/>
                <a:ea typeface="+mn-ea"/>
                <a:cs typeface="+mn-cs"/>
              </a:rPr>
              <a:t>offer support and information to workers about the work refusal process.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OHSA prohibits employers from penalizing workers in reprisal for exercising their rights under the OHSA.</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F52E36-15D1-47E6-9446-D102FE13184B}" type="slidenum">
              <a:rPr lang="en-US" smtClean="0"/>
              <a:t>9</a:t>
            </a:fld>
            <a:endParaRPr lang="en-US" dirty="0"/>
          </a:p>
        </p:txBody>
      </p:sp>
    </p:spTree>
    <p:extLst>
      <p:ext uri="{BB962C8B-B14F-4D97-AF65-F5344CB8AC3E}">
        <p14:creationId xmlns:p14="http://schemas.microsoft.com/office/powerpoint/2010/main" val="61531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CA"/>
              <a:t>August 29, 2018</a:t>
            </a:r>
            <a:endParaRPr lang="en-US" dirty="0"/>
          </a:p>
        </p:txBody>
      </p:sp>
      <p:sp>
        <p:nvSpPr>
          <p:cNvPr id="5" name="Footer Placeholder 4"/>
          <p:cNvSpPr>
            <a:spLocks noGrp="1"/>
          </p:cNvSpPr>
          <p:nvPr>
            <p:ph type="ftr" sz="quarter" idx="11"/>
          </p:nvPr>
        </p:nvSpPr>
        <p:spPr/>
        <p:txBody>
          <a:bodyPr/>
          <a:lstStyle/>
          <a:p>
            <a:r>
              <a:rPr lang="en-US"/>
              <a:t>PP  Draft for Roadmap Committee Review</a:t>
            </a:r>
            <a:endParaRPr lang="en-US" dirty="0"/>
          </a:p>
        </p:txBody>
      </p:sp>
      <p:sp>
        <p:nvSpPr>
          <p:cNvPr id="6" name="Slide Number Placeholder 5"/>
          <p:cNvSpPr>
            <a:spLocks noGrp="1"/>
          </p:cNvSpPr>
          <p:nvPr>
            <p:ph type="sldNum" sz="quarter" idx="12"/>
          </p:nvPr>
        </p:nvSpPr>
        <p:spPr/>
        <p:txBody>
          <a:bodyPr/>
          <a:lstStyle/>
          <a:p>
            <a:fld id="{BC665C19-7437-4528-9062-B01640169526}" type="slidenum">
              <a:rPr lang="en-US" smtClean="0"/>
              <a:t>‹#›</a:t>
            </a:fld>
            <a:endParaRPr lang="en-US" dirty="0"/>
          </a:p>
        </p:txBody>
      </p:sp>
    </p:spTree>
    <p:extLst>
      <p:ext uri="{BB962C8B-B14F-4D97-AF65-F5344CB8AC3E}">
        <p14:creationId xmlns:p14="http://schemas.microsoft.com/office/powerpoint/2010/main" val="2000555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CA"/>
              <a:t>August 29, 2018</a:t>
            </a:r>
            <a:endParaRPr lang="en-US" dirty="0"/>
          </a:p>
        </p:txBody>
      </p:sp>
      <p:sp>
        <p:nvSpPr>
          <p:cNvPr id="5" name="Footer Placeholder 4"/>
          <p:cNvSpPr>
            <a:spLocks noGrp="1"/>
          </p:cNvSpPr>
          <p:nvPr>
            <p:ph type="ftr" sz="quarter" idx="11"/>
          </p:nvPr>
        </p:nvSpPr>
        <p:spPr/>
        <p:txBody>
          <a:bodyPr/>
          <a:lstStyle/>
          <a:p>
            <a:r>
              <a:rPr lang="en-US"/>
              <a:t>PP  Draft for Roadmap Committee Review</a:t>
            </a:r>
            <a:endParaRPr lang="en-US" dirty="0"/>
          </a:p>
        </p:txBody>
      </p:sp>
      <p:sp>
        <p:nvSpPr>
          <p:cNvPr id="6" name="Slide Number Placeholder 5"/>
          <p:cNvSpPr>
            <a:spLocks noGrp="1"/>
          </p:cNvSpPr>
          <p:nvPr>
            <p:ph type="sldNum" sz="quarter" idx="12"/>
          </p:nvPr>
        </p:nvSpPr>
        <p:spPr/>
        <p:txBody>
          <a:bodyPr/>
          <a:lstStyle/>
          <a:p>
            <a:fld id="{BC665C19-7437-4528-9062-B01640169526}" type="slidenum">
              <a:rPr lang="en-US" smtClean="0"/>
              <a:t>‹#›</a:t>
            </a:fld>
            <a:endParaRPr lang="en-US" dirty="0"/>
          </a:p>
        </p:txBody>
      </p:sp>
    </p:spTree>
    <p:extLst>
      <p:ext uri="{BB962C8B-B14F-4D97-AF65-F5344CB8AC3E}">
        <p14:creationId xmlns:p14="http://schemas.microsoft.com/office/powerpoint/2010/main" val="308806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CA"/>
              <a:t>August 29, 2018</a:t>
            </a:r>
            <a:endParaRPr lang="en-US" dirty="0"/>
          </a:p>
        </p:txBody>
      </p:sp>
      <p:sp>
        <p:nvSpPr>
          <p:cNvPr id="5" name="Footer Placeholder 4"/>
          <p:cNvSpPr>
            <a:spLocks noGrp="1"/>
          </p:cNvSpPr>
          <p:nvPr>
            <p:ph type="ftr" sz="quarter" idx="11"/>
          </p:nvPr>
        </p:nvSpPr>
        <p:spPr/>
        <p:txBody>
          <a:bodyPr/>
          <a:lstStyle/>
          <a:p>
            <a:r>
              <a:rPr lang="en-US"/>
              <a:t>PP  Draft for Roadmap Committee Review</a:t>
            </a:r>
            <a:endParaRPr lang="en-US" dirty="0"/>
          </a:p>
        </p:txBody>
      </p:sp>
      <p:sp>
        <p:nvSpPr>
          <p:cNvPr id="6" name="Slide Number Placeholder 5"/>
          <p:cNvSpPr>
            <a:spLocks noGrp="1"/>
          </p:cNvSpPr>
          <p:nvPr>
            <p:ph type="sldNum" sz="quarter" idx="12"/>
          </p:nvPr>
        </p:nvSpPr>
        <p:spPr/>
        <p:txBody>
          <a:bodyPr/>
          <a:lstStyle/>
          <a:p>
            <a:fld id="{BC665C19-7437-4528-9062-B01640169526}" type="slidenum">
              <a:rPr lang="en-US" smtClean="0"/>
              <a:t>‹#›</a:t>
            </a:fld>
            <a:endParaRPr lang="en-US" dirty="0"/>
          </a:p>
        </p:txBody>
      </p:sp>
    </p:spTree>
    <p:extLst>
      <p:ext uri="{BB962C8B-B14F-4D97-AF65-F5344CB8AC3E}">
        <p14:creationId xmlns:p14="http://schemas.microsoft.com/office/powerpoint/2010/main" val="2028449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r>
              <a:rPr lang="en-CA">
                <a:solidFill>
                  <a:prstClr val="black">
                    <a:tint val="75000"/>
                  </a:prstClr>
                </a:solidFill>
              </a:rPr>
              <a:t>August 29, 2018</a:t>
            </a:r>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PP  Draft for Roadmap Committee Review</a:t>
            </a: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564065-3534-44A0-8222-2F5230E8AC4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93075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CA">
                <a:solidFill>
                  <a:prstClr val="black">
                    <a:tint val="75000"/>
                  </a:prstClr>
                </a:solidFill>
              </a:rPr>
              <a:t>August 29, 2018</a:t>
            </a:r>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PP  Draft for Roadmap Committee Review</a:t>
            </a: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564065-3534-44A0-8222-2F5230E8AC4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41189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CA">
                <a:solidFill>
                  <a:prstClr val="black">
                    <a:tint val="75000"/>
                  </a:prstClr>
                </a:solidFill>
              </a:rPr>
              <a:t>August 29, 2018</a:t>
            </a:r>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PP  Draft for Roadmap Committee Review</a:t>
            </a: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564065-3534-44A0-8222-2F5230E8AC4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5669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r>
              <a:rPr lang="en-CA">
                <a:solidFill>
                  <a:prstClr val="black">
                    <a:tint val="75000"/>
                  </a:prstClr>
                </a:solidFill>
              </a:rPr>
              <a:t>August 29, 2018</a:t>
            </a:r>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PP  Draft for Roadmap Committee Review</a:t>
            </a:r>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564065-3534-44A0-8222-2F5230E8AC4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6138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r>
              <a:rPr lang="en-CA">
                <a:solidFill>
                  <a:prstClr val="black">
                    <a:tint val="75000"/>
                  </a:prstClr>
                </a:solidFill>
              </a:rPr>
              <a:t>August 29, 2018</a:t>
            </a:r>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PP  Draft for Roadmap Committee Review</a:t>
            </a:r>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564065-3534-44A0-8222-2F5230E8AC4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52316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r>
              <a:rPr lang="en-CA">
                <a:solidFill>
                  <a:prstClr val="black">
                    <a:tint val="75000"/>
                  </a:prstClr>
                </a:solidFill>
              </a:rPr>
              <a:t>August 29, 2018</a:t>
            </a:r>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PP  Draft for Roadmap Committee Review</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564065-3534-44A0-8222-2F5230E8AC4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0203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CA">
                <a:solidFill>
                  <a:prstClr val="black">
                    <a:tint val="75000"/>
                  </a:prstClr>
                </a:solidFill>
              </a:rPr>
              <a:t>August 29, 2018</a:t>
            </a:r>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PP  Draft for Roadmap Committee Review</a:t>
            </a:r>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4564065-3534-44A0-8222-2F5230E8AC4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82928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CA">
                <a:solidFill>
                  <a:prstClr val="black">
                    <a:tint val="75000"/>
                  </a:prstClr>
                </a:solidFill>
              </a:rPr>
              <a:t>August 29, 2018</a:t>
            </a:r>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PP  Draft for Roadmap Committee Review</a:t>
            </a:r>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564065-3534-44A0-8222-2F5230E8AC4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4221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CA"/>
              <a:t>August 29, 2018</a:t>
            </a:r>
            <a:endParaRPr lang="en-US" dirty="0"/>
          </a:p>
        </p:txBody>
      </p:sp>
      <p:sp>
        <p:nvSpPr>
          <p:cNvPr id="5" name="Footer Placeholder 4"/>
          <p:cNvSpPr>
            <a:spLocks noGrp="1"/>
          </p:cNvSpPr>
          <p:nvPr>
            <p:ph type="ftr" sz="quarter" idx="11"/>
          </p:nvPr>
        </p:nvSpPr>
        <p:spPr/>
        <p:txBody>
          <a:bodyPr/>
          <a:lstStyle/>
          <a:p>
            <a:r>
              <a:rPr lang="en-US"/>
              <a:t>PP  Draft for Roadmap Committee Review</a:t>
            </a:r>
            <a:endParaRPr lang="en-US" dirty="0"/>
          </a:p>
        </p:txBody>
      </p:sp>
      <p:sp>
        <p:nvSpPr>
          <p:cNvPr id="6" name="Slide Number Placeholder 5"/>
          <p:cNvSpPr>
            <a:spLocks noGrp="1"/>
          </p:cNvSpPr>
          <p:nvPr>
            <p:ph type="sldNum" sz="quarter" idx="12"/>
          </p:nvPr>
        </p:nvSpPr>
        <p:spPr/>
        <p:txBody>
          <a:bodyPr/>
          <a:lstStyle/>
          <a:p>
            <a:fld id="{BC665C19-7437-4528-9062-B01640169526}" type="slidenum">
              <a:rPr lang="en-US" smtClean="0"/>
              <a:t>‹#›</a:t>
            </a:fld>
            <a:endParaRPr lang="en-US" dirty="0"/>
          </a:p>
        </p:txBody>
      </p:sp>
    </p:spTree>
    <p:extLst>
      <p:ext uri="{BB962C8B-B14F-4D97-AF65-F5344CB8AC3E}">
        <p14:creationId xmlns:p14="http://schemas.microsoft.com/office/powerpoint/2010/main" val="3131140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CA">
                <a:solidFill>
                  <a:prstClr val="black">
                    <a:tint val="75000"/>
                  </a:prstClr>
                </a:solidFill>
              </a:rPr>
              <a:t>August 29, 2018</a:t>
            </a:r>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PP  Draft for Roadmap Committee Review</a:t>
            </a:r>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564065-3534-44A0-8222-2F5230E8AC4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4914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CA">
                <a:solidFill>
                  <a:prstClr val="black">
                    <a:tint val="75000"/>
                  </a:prstClr>
                </a:solidFill>
              </a:rPr>
              <a:t>August 29, 2018</a:t>
            </a:r>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PP  Draft for Roadmap Committee Review</a:t>
            </a: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564065-3534-44A0-8222-2F5230E8AC4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63548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CA">
                <a:solidFill>
                  <a:prstClr val="black">
                    <a:tint val="75000"/>
                  </a:prstClr>
                </a:solidFill>
              </a:rPr>
              <a:t>August 29, 2018</a:t>
            </a:r>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PP  Draft for Roadmap Committee Review</a:t>
            </a: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564065-3534-44A0-8222-2F5230E8AC4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0561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CA"/>
              <a:t>August 29, 2018</a:t>
            </a:r>
            <a:endParaRPr lang="en-US" dirty="0"/>
          </a:p>
        </p:txBody>
      </p:sp>
      <p:sp>
        <p:nvSpPr>
          <p:cNvPr id="5" name="Footer Placeholder 4"/>
          <p:cNvSpPr>
            <a:spLocks noGrp="1"/>
          </p:cNvSpPr>
          <p:nvPr>
            <p:ph type="ftr" sz="quarter" idx="11"/>
          </p:nvPr>
        </p:nvSpPr>
        <p:spPr/>
        <p:txBody>
          <a:bodyPr/>
          <a:lstStyle/>
          <a:p>
            <a:r>
              <a:rPr lang="en-US"/>
              <a:t>PP  Draft for Roadmap Committee Review</a:t>
            </a:r>
            <a:endParaRPr lang="en-US" dirty="0"/>
          </a:p>
        </p:txBody>
      </p:sp>
      <p:sp>
        <p:nvSpPr>
          <p:cNvPr id="6" name="Slide Number Placeholder 5"/>
          <p:cNvSpPr>
            <a:spLocks noGrp="1"/>
          </p:cNvSpPr>
          <p:nvPr>
            <p:ph type="sldNum" sz="quarter" idx="12"/>
          </p:nvPr>
        </p:nvSpPr>
        <p:spPr/>
        <p:txBody>
          <a:bodyPr/>
          <a:lstStyle/>
          <a:p>
            <a:fld id="{BC665C19-7437-4528-9062-B01640169526}" type="slidenum">
              <a:rPr lang="en-US" smtClean="0"/>
              <a:t>‹#›</a:t>
            </a:fld>
            <a:endParaRPr lang="en-US" dirty="0"/>
          </a:p>
        </p:txBody>
      </p:sp>
    </p:spTree>
    <p:extLst>
      <p:ext uri="{BB962C8B-B14F-4D97-AF65-F5344CB8AC3E}">
        <p14:creationId xmlns:p14="http://schemas.microsoft.com/office/powerpoint/2010/main" val="129355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CA"/>
              <a:t>August 29, 2018</a:t>
            </a:r>
            <a:endParaRPr lang="en-US" dirty="0"/>
          </a:p>
        </p:txBody>
      </p:sp>
      <p:sp>
        <p:nvSpPr>
          <p:cNvPr id="6" name="Footer Placeholder 5"/>
          <p:cNvSpPr>
            <a:spLocks noGrp="1"/>
          </p:cNvSpPr>
          <p:nvPr>
            <p:ph type="ftr" sz="quarter" idx="11"/>
          </p:nvPr>
        </p:nvSpPr>
        <p:spPr/>
        <p:txBody>
          <a:bodyPr/>
          <a:lstStyle/>
          <a:p>
            <a:r>
              <a:rPr lang="en-US"/>
              <a:t>PP  Draft for Roadmap Committee Review</a:t>
            </a:r>
            <a:endParaRPr lang="en-US" dirty="0"/>
          </a:p>
        </p:txBody>
      </p:sp>
      <p:sp>
        <p:nvSpPr>
          <p:cNvPr id="7" name="Slide Number Placeholder 6"/>
          <p:cNvSpPr>
            <a:spLocks noGrp="1"/>
          </p:cNvSpPr>
          <p:nvPr>
            <p:ph type="sldNum" sz="quarter" idx="12"/>
          </p:nvPr>
        </p:nvSpPr>
        <p:spPr/>
        <p:txBody>
          <a:bodyPr/>
          <a:lstStyle/>
          <a:p>
            <a:fld id="{BC665C19-7437-4528-9062-B01640169526}" type="slidenum">
              <a:rPr lang="en-US" smtClean="0"/>
              <a:t>‹#›</a:t>
            </a:fld>
            <a:endParaRPr lang="en-US" dirty="0"/>
          </a:p>
        </p:txBody>
      </p:sp>
    </p:spTree>
    <p:extLst>
      <p:ext uri="{BB962C8B-B14F-4D97-AF65-F5344CB8AC3E}">
        <p14:creationId xmlns:p14="http://schemas.microsoft.com/office/powerpoint/2010/main" val="180506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CA"/>
              <a:t>August 29, 2018</a:t>
            </a:r>
            <a:endParaRPr lang="en-US" dirty="0"/>
          </a:p>
        </p:txBody>
      </p:sp>
      <p:sp>
        <p:nvSpPr>
          <p:cNvPr id="8" name="Footer Placeholder 7"/>
          <p:cNvSpPr>
            <a:spLocks noGrp="1"/>
          </p:cNvSpPr>
          <p:nvPr>
            <p:ph type="ftr" sz="quarter" idx="11"/>
          </p:nvPr>
        </p:nvSpPr>
        <p:spPr/>
        <p:txBody>
          <a:bodyPr/>
          <a:lstStyle/>
          <a:p>
            <a:r>
              <a:rPr lang="en-US"/>
              <a:t>PP  Draft for Roadmap Committee Review</a:t>
            </a:r>
            <a:endParaRPr lang="en-US" dirty="0"/>
          </a:p>
        </p:txBody>
      </p:sp>
      <p:sp>
        <p:nvSpPr>
          <p:cNvPr id="9" name="Slide Number Placeholder 8"/>
          <p:cNvSpPr>
            <a:spLocks noGrp="1"/>
          </p:cNvSpPr>
          <p:nvPr>
            <p:ph type="sldNum" sz="quarter" idx="12"/>
          </p:nvPr>
        </p:nvSpPr>
        <p:spPr/>
        <p:txBody>
          <a:bodyPr/>
          <a:lstStyle/>
          <a:p>
            <a:fld id="{BC665C19-7437-4528-9062-B01640169526}" type="slidenum">
              <a:rPr lang="en-US" smtClean="0"/>
              <a:t>‹#›</a:t>
            </a:fld>
            <a:endParaRPr lang="en-US" dirty="0"/>
          </a:p>
        </p:txBody>
      </p:sp>
    </p:spTree>
    <p:extLst>
      <p:ext uri="{BB962C8B-B14F-4D97-AF65-F5344CB8AC3E}">
        <p14:creationId xmlns:p14="http://schemas.microsoft.com/office/powerpoint/2010/main" val="370368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CA"/>
              <a:t>August 29, 2018</a:t>
            </a:r>
            <a:endParaRPr lang="en-US" dirty="0"/>
          </a:p>
        </p:txBody>
      </p:sp>
      <p:sp>
        <p:nvSpPr>
          <p:cNvPr id="4" name="Footer Placeholder 3"/>
          <p:cNvSpPr>
            <a:spLocks noGrp="1"/>
          </p:cNvSpPr>
          <p:nvPr>
            <p:ph type="ftr" sz="quarter" idx="11"/>
          </p:nvPr>
        </p:nvSpPr>
        <p:spPr/>
        <p:txBody>
          <a:bodyPr/>
          <a:lstStyle/>
          <a:p>
            <a:r>
              <a:rPr lang="en-US"/>
              <a:t>PP  Draft for Roadmap Committee Review</a:t>
            </a:r>
            <a:endParaRPr lang="en-US" dirty="0"/>
          </a:p>
        </p:txBody>
      </p:sp>
      <p:sp>
        <p:nvSpPr>
          <p:cNvPr id="5" name="Slide Number Placeholder 4"/>
          <p:cNvSpPr>
            <a:spLocks noGrp="1"/>
          </p:cNvSpPr>
          <p:nvPr>
            <p:ph type="sldNum" sz="quarter" idx="12"/>
          </p:nvPr>
        </p:nvSpPr>
        <p:spPr/>
        <p:txBody>
          <a:bodyPr/>
          <a:lstStyle/>
          <a:p>
            <a:fld id="{BC665C19-7437-4528-9062-B01640169526}" type="slidenum">
              <a:rPr lang="en-US" smtClean="0"/>
              <a:t>‹#›</a:t>
            </a:fld>
            <a:endParaRPr lang="en-US" dirty="0"/>
          </a:p>
        </p:txBody>
      </p:sp>
    </p:spTree>
    <p:extLst>
      <p:ext uri="{BB962C8B-B14F-4D97-AF65-F5344CB8AC3E}">
        <p14:creationId xmlns:p14="http://schemas.microsoft.com/office/powerpoint/2010/main" val="408667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CA"/>
              <a:t>August 29, 2018</a:t>
            </a:r>
            <a:endParaRPr lang="en-US" dirty="0"/>
          </a:p>
        </p:txBody>
      </p:sp>
      <p:sp>
        <p:nvSpPr>
          <p:cNvPr id="3" name="Footer Placeholder 2"/>
          <p:cNvSpPr>
            <a:spLocks noGrp="1"/>
          </p:cNvSpPr>
          <p:nvPr>
            <p:ph type="ftr" sz="quarter" idx="11"/>
          </p:nvPr>
        </p:nvSpPr>
        <p:spPr/>
        <p:txBody>
          <a:bodyPr/>
          <a:lstStyle/>
          <a:p>
            <a:r>
              <a:rPr lang="en-US"/>
              <a:t>PP  Draft for Roadmap Committee Review</a:t>
            </a:r>
            <a:endParaRPr lang="en-US" dirty="0"/>
          </a:p>
        </p:txBody>
      </p:sp>
      <p:sp>
        <p:nvSpPr>
          <p:cNvPr id="4" name="Slide Number Placeholder 3"/>
          <p:cNvSpPr>
            <a:spLocks noGrp="1"/>
          </p:cNvSpPr>
          <p:nvPr>
            <p:ph type="sldNum" sz="quarter" idx="12"/>
          </p:nvPr>
        </p:nvSpPr>
        <p:spPr/>
        <p:txBody>
          <a:bodyPr/>
          <a:lstStyle/>
          <a:p>
            <a:fld id="{BC665C19-7437-4528-9062-B01640169526}" type="slidenum">
              <a:rPr lang="en-US" smtClean="0"/>
              <a:t>‹#›</a:t>
            </a:fld>
            <a:endParaRPr lang="en-US" dirty="0"/>
          </a:p>
        </p:txBody>
      </p:sp>
    </p:spTree>
    <p:extLst>
      <p:ext uri="{BB962C8B-B14F-4D97-AF65-F5344CB8AC3E}">
        <p14:creationId xmlns:p14="http://schemas.microsoft.com/office/powerpoint/2010/main" val="10317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CA"/>
              <a:t>August 29, 2018</a:t>
            </a:r>
            <a:endParaRPr lang="en-US" dirty="0"/>
          </a:p>
        </p:txBody>
      </p:sp>
      <p:sp>
        <p:nvSpPr>
          <p:cNvPr id="6" name="Footer Placeholder 5"/>
          <p:cNvSpPr>
            <a:spLocks noGrp="1"/>
          </p:cNvSpPr>
          <p:nvPr>
            <p:ph type="ftr" sz="quarter" idx="11"/>
          </p:nvPr>
        </p:nvSpPr>
        <p:spPr/>
        <p:txBody>
          <a:bodyPr/>
          <a:lstStyle/>
          <a:p>
            <a:r>
              <a:rPr lang="en-US"/>
              <a:t>PP  Draft for Roadmap Committee Review</a:t>
            </a:r>
            <a:endParaRPr lang="en-US" dirty="0"/>
          </a:p>
        </p:txBody>
      </p:sp>
      <p:sp>
        <p:nvSpPr>
          <p:cNvPr id="7" name="Slide Number Placeholder 6"/>
          <p:cNvSpPr>
            <a:spLocks noGrp="1"/>
          </p:cNvSpPr>
          <p:nvPr>
            <p:ph type="sldNum" sz="quarter" idx="12"/>
          </p:nvPr>
        </p:nvSpPr>
        <p:spPr/>
        <p:txBody>
          <a:bodyPr/>
          <a:lstStyle/>
          <a:p>
            <a:fld id="{BC665C19-7437-4528-9062-B01640169526}" type="slidenum">
              <a:rPr lang="en-US" smtClean="0"/>
              <a:t>‹#›</a:t>
            </a:fld>
            <a:endParaRPr lang="en-US" dirty="0"/>
          </a:p>
        </p:txBody>
      </p:sp>
    </p:spTree>
    <p:extLst>
      <p:ext uri="{BB962C8B-B14F-4D97-AF65-F5344CB8AC3E}">
        <p14:creationId xmlns:p14="http://schemas.microsoft.com/office/powerpoint/2010/main" val="335367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CA"/>
              <a:t>August 29, 2018</a:t>
            </a:r>
            <a:endParaRPr lang="en-US" dirty="0"/>
          </a:p>
        </p:txBody>
      </p:sp>
      <p:sp>
        <p:nvSpPr>
          <p:cNvPr id="6" name="Footer Placeholder 5"/>
          <p:cNvSpPr>
            <a:spLocks noGrp="1"/>
          </p:cNvSpPr>
          <p:nvPr>
            <p:ph type="ftr" sz="quarter" idx="11"/>
          </p:nvPr>
        </p:nvSpPr>
        <p:spPr/>
        <p:txBody>
          <a:bodyPr/>
          <a:lstStyle/>
          <a:p>
            <a:r>
              <a:rPr lang="en-US"/>
              <a:t>PP  Draft for Roadmap Committee Review</a:t>
            </a:r>
            <a:endParaRPr lang="en-US" dirty="0"/>
          </a:p>
        </p:txBody>
      </p:sp>
      <p:sp>
        <p:nvSpPr>
          <p:cNvPr id="7" name="Slide Number Placeholder 6"/>
          <p:cNvSpPr>
            <a:spLocks noGrp="1"/>
          </p:cNvSpPr>
          <p:nvPr>
            <p:ph type="sldNum" sz="quarter" idx="12"/>
          </p:nvPr>
        </p:nvSpPr>
        <p:spPr/>
        <p:txBody>
          <a:bodyPr/>
          <a:lstStyle/>
          <a:p>
            <a:fld id="{BC665C19-7437-4528-9062-B01640169526}" type="slidenum">
              <a:rPr lang="en-US" smtClean="0"/>
              <a:t>‹#›</a:t>
            </a:fld>
            <a:endParaRPr lang="en-US" dirty="0"/>
          </a:p>
        </p:txBody>
      </p:sp>
    </p:spTree>
    <p:extLst>
      <p:ext uri="{BB962C8B-B14F-4D97-AF65-F5344CB8AC3E}">
        <p14:creationId xmlns:p14="http://schemas.microsoft.com/office/powerpoint/2010/main" val="83157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a:t>August 29, 2018</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PP  Draft for Roadmap Committee Review</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65C19-7437-4528-9062-B01640169526}" type="slidenum">
              <a:rPr lang="en-US" smtClean="0"/>
              <a:t>‹#›</a:t>
            </a:fld>
            <a:endParaRPr lang="en-US" dirty="0"/>
          </a:p>
        </p:txBody>
      </p:sp>
    </p:spTree>
    <p:extLst>
      <p:ext uri="{BB962C8B-B14F-4D97-AF65-F5344CB8AC3E}">
        <p14:creationId xmlns:p14="http://schemas.microsoft.com/office/powerpoint/2010/main" val="1771212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a:solidFill>
                  <a:prstClr val="black">
                    <a:tint val="75000"/>
                  </a:prstClr>
                </a:solidFill>
              </a:rPr>
              <a:t>August 29, 2018</a:t>
            </a:r>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PP  Draft for Roadmap Committee Review</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64065-3534-44A0-8222-2F5230E8AC4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63787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BE3A4B-959B-DB43-B063-5758EB8623BC}"/>
              </a:ext>
            </a:extLst>
          </p:cNvPr>
          <p:cNvSpPr>
            <a:spLocks noGrp="1"/>
          </p:cNvSpPr>
          <p:nvPr>
            <p:ph type="ctrTitle"/>
          </p:nvPr>
        </p:nvSpPr>
        <p:spPr>
          <a:xfrm>
            <a:off x="1066800" y="1943100"/>
            <a:ext cx="7772400" cy="2971800"/>
          </a:xfrm>
          <a:solidFill>
            <a:schemeClr val="bg1"/>
          </a:solidFill>
        </p:spPr>
        <p:txBody>
          <a:bodyPr>
            <a:normAutofit fontScale="90000"/>
          </a:bodyPr>
          <a:lstStyle/>
          <a:p>
            <a:pPr algn="l"/>
            <a:r>
              <a:rPr lang="en-US" sz="2400" dirty="0"/>
              <a:t/>
            </a:r>
            <a:br>
              <a:rPr lang="en-US" sz="2400" dirty="0"/>
            </a:br>
            <a:r>
              <a:rPr lang="en-US" sz="2700" b="1" dirty="0"/>
              <a:t>The Road Map to Reporting Workplace Violence in Ontario School Boards: A Training Resource for Principals and Staff</a:t>
            </a:r>
            <a:r>
              <a:rPr lang="en-US" sz="2700" b="1" i="1" dirty="0"/>
              <a:t/>
            </a:r>
            <a:br>
              <a:rPr lang="en-US" sz="2700" b="1" i="1" dirty="0"/>
            </a:br>
            <a:r>
              <a:rPr lang="en-US" sz="2700" b="1" i="1" dirty="0"/>
              <a:t/>
            </a:r>
            <a:br>
              <a:rPr lang="en-US" sz="2700" b="1" i="1" dirty="0"/>
            </a:br>
            <a:r>
              <a:rPr lang="en-US" sz="2400" i="1" dirty="0"/>
              <a:t>This PowerPoint supports the use of the Road Map Training Resource in professional development.</a:t>
            </a:r>
            <a:br>
              <a:rPr lang="en-US" sz="2400" i="1" dirty="0"/>
            </a:br>
            <a:r>
              <a:rPr lang="en-US" sz="2400" i="1" dirty="0"/>
              <a:t/>
            </a:r>
            <a:br>
              <a:rPr lang="en-US" sz="2400" i="1" dirty="0"/>
            </a:br>
            <a:r>
              <a:rPr lang="en-US" sz="2400" i="1" dirty="0"/>
              <a:t>						</a:t>
            </a:r>
            <a:br>
              <a:rPr lang="en-US" sz="2400" i="1" dirty="0"/>
            </a:br>
            <a:r>
              <a:rPr lang="en-US" sz="2400" i="1" dirty="0"/>
              <a:t>							</a:t>
            </a:r>
            <a:r>
              <a:rPr lang="en-US" sz="2400" b="1" dirty="0"/>
              <a:t>2019</a:t>
            </a:r>
            <a:r>
              <a:rPr lang="en-US" sz="2400" i="1" dirty="0"/>
              <a:t>	</a:t>
            </a:r>
            <a:r>
              <a:rPr lang="en-US" sz="2400" dirty="0"/>
              <a:t/>
            </a:r>
            <a:br>
              <a:rPr lang="en-US" sz="2400" dirty="0"/>
            </a:br>
            <a:r>
              <a:rPr lang="en-US" sz="2400" dirty="0"/>
              <a:t/>
            </a:r>
            <a:br>
              <a:rPr lang="en-US" sz="2400" dirty="0"/>
            </a:br>
            <a:r>
              <a:rPr lang="en-US" sz="2400" dirty="0"/>
              <a:t/>
            </a:r>
            <a:br>
              <a:rPr lang="en-US" sz="2400" dirty="0"/>
            </a:br>
            <a:endParaRPr lang="en-US" sz="2400" dirty="0"/>
          </a:p>
        </p:txBody>
      </p:sp>
      <p:sp>
        <p:nvSpPr>
          <p:cNvPr id="2" name="TextBox 1">
            <a:extLst>
              <a:ext uri="{FF2B5EF4-FFF2-40B4-BE49-F238E27FC236}">
                <a16:creationId xmlns:a16="http://schemas.microsoft.com/office/drawing/2014/main" xmlns="" id="{669CCAD7-AB69-1547-986A-9F0081555C11}"/>
              </a:ext>
            </a:extLst>
          </p:cNvPr>
          <p:cNvSpPr txBox="1"/>
          <p:nvPr/>
        </p:nvSpPr>
        <p:spPr>
          <a:xfrm>
            <a:off x="1143000" y="5410200"/>
            <a:ext cx="2573910" cy="369332"/>
          </a:xfrm>
          <a:prstGeom prst="rect">
            <a:avLst/>
          </a:prstGeom>
          <a:noFill/>
        </p:spPr>
        <p:txBody>
          <a:bodyPr wrap="none" rtlCol="0">
            <a:spAutoFit/>
          </a:bodyPr>
          <a:lstStyle/>
          <a:p>
            <a:r>
              <a:rPr lang="en-US" i="1" dirty="0"/>
              <a:t>Including Presenter Notes</a:t>
            </a:r>
          </a:p>
        </p:txBody>
      </p:sp>
    </p:spTree>
    <p:extLst>
      <p:ext uri="{BB962C8B-B14F-4D97-AF65-F5344CB8AC3E}">
        <p14:creationId xmlns:p14="http://schemas.microsoft.com/office/powerpoint/2010/main" val="428547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03408D-5231-614D-A43B-DB64EEF46F3F}"/>
              </a:ext>
            </a:extLst>
          </p:cNvPr>
          <p:cNvSpPr>
            <a:spLocks noGrp="1"/>
          </p:cNvSpPr>
          <p:nvPr>
            <p:ph type="title"/>
          </p:nvPr>
        </p:nvSpPr>
        <p:spPr>
          <a:xfrm>
            <a:off x="457200" y="457200"/>
            <a:ext cx="8229600" cy="1143000"/>
          </a:xfrm>
        </p:spPr>
        <p:txBody>
          <a:bodyPr>
            <a:normAutofit/>
          </a:bodyPr>
          <a:lstStyle/>
          <a:p>
            <a:r>
              <a:rPr lang="en-US" sz="2400" b="1" dirty="0"/>
              <a:t>GETTING STARTED WITH THE ROAD MAP</a:t>
            </a:r>
            <a:br>
              <a:rPr lang="en-US" sz="2400" b="1" dirty="0"/>
            </a:br>
            <a:r>
              <a:rPr lang="en-US" sz="2400" b="1" dirty="0"/>
              <a:t>The Road Map sets out three reporting processes:</a:t>
            </a:r>
          </a:p>
        </p:txBody>
      </p:sp>
      <p:graphicFrame>
        <p:nvGraphicFramePr>
          <p:cNvPr id="4" name="Content Placeholder 3" descr="Statutes and Reporting Processes Depicted in the Road Map">
            <a:extLst>
              <a:ext uri="{FF2B5EF4-FFF2-40B4-BE49-F238E27FC236}">
                <a16:creationId xmlns:a16="http://schemas.microsoft.com/office/drawing/2014/main" xmlns="" id="{56102D2C-48FD-5843-9385-2006DB9D4BCF}"/>
              </a:ext>
            </a:extLst>
          </p:cNvPr>
          <p:cNvGraphicFramePr>
            <a:graphicFrameLocks noGrp="1"/>
          </p:cNvGraphicFramePr>
          <p:nvPr>
            <p:ph idx="1"/>
            <p:extLst>
              <p:ext uri="{D42A27DB-BD31-4B8C-83A1-F6EECF244321}">
                <p14:modId xmlns:p14="http://schemas.microsoft.com/office/powerpoint/2010/main" val="3877613423"/>
              </p:ext>
            </p:extLst>
          </p:nvPr>
        </p:nvGraphicFramePr>
        <p:xfrm>
          <a:off x="566805" y="1828800"/>
          <a:ext cx="8153401" cy="2971800"/>
        </p:xfrm>
        <a:graphic>
          <a:graphicData uri="http://schemas.openxmlformats.org/drawingml/2006/table">
            <a:tbl>
              <a:tblPr firstRow="1" firstCol="1" bandRow="1">
                <a:tableStyleId>{5940675A-B579-460E-94D1-54222C63F5DA}</a:tableStyleId>
              </a:tblPr>
              <a:tblGrid>
                <a:gridCol w="2717219">
                  <a:extLst>
                    <a:ext uri="{9D8B030D-6E8A-4147-A177-3AD203B41FA5}">
                      <a16:colId xmlns:a16="http://schemas.microsoft.com/office/drawing/2014/main" xmlns="" val="2617794298"/>
                    </a:ext>
                  </a:extLst>
                </a:gridCol>
                <a:gridCol w="2718091">
                  <a:extLst>
                    <a:ext uri="{9D8B030D-6E8A-4147-A177-3AD203B41FA5}">
                      <a16:colId xmlns:a16="http://schemas.microsoft.com/office/drawing/2014/main" xmlns="" val="2830141470"/>
                    </a:ext>
                  </a:extLst>
                </a:gridCol>
                <a:gridCol w="2718091">
                  <a:extLst>
                    <a:ext uri="{9D8B030D-6E8A-4147-A177-3AD203B41FA5}">
                      <a16:colId xmlns:a16="http://schemas.microsoft.com/office/drawing/2014/main" xmlns="" val="4032193084"/>
                    </a:ext>
                  </a:extLst>
                </a:gridCol>
              </a:tblGrid>
              <a:tr h="912104">
                <a:tc>
                  <a:txBody>
                    <a:bodyPr/>
                    <a:lstStyle/>
                    <a:p>
                      <a:pPr algn="ctr">
                        <a:lnSpc>
                          <a:spcPct val="115000"/>
                        </a:lnSpc>
                        <a:spcBef>
                          <a:spcPts val="500"/>
                        </a:spcBef>
                        <a:spcAft>
                          <a:spcPts val="500"/>
                        </a:spcAft>
                      </a:pPr>
                      <a:r>
                        <a:rPr lang="en-CA" sz="2000" b="1" i="1" dirty="0">
                          <a:effectLst/>
                        </a:rPr>
                        <a:t>Education Act</a:t>
                      </a:r>
                      <a:endParaRPr lang="en-CA" sz="2000" b="1" i="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Bef>
                          <a:spcPts val="500"/>
                        </a:spcBef>
                        <a:spcAft>
                          <a:spcPts val="500"/>
                        </a:spcAft>
                      </a:pPr>
                      <a:r>
                        <a:rPr lang="en-CA" sz="2000" b="1" i="1" dirty="0">
                          <a:effectLst/>
                        </a:rPr>
                        <a:t>Occupational Health and Safety Act </a:t>
                      </a:r>
                      <a:r>
                        <a:rPr lang="en-CA" sz="2000" b="1" dirty="0">
                          <a:effectLst/>
                        </a:rPr>
                        <a:t>(OHSA)</a:t>
                      </a:r>
                      <a:endParaRPr lang="en-CA"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Bef>
                          <a:spcPts val="500"/>
                        </a:spcBef>
                        <a:spcAft>
                          <a:spcPts val="500"/>
                        </a:spcAft>
                      </a:pPr>
                      <a:r>
                        <a:rPr lang="en-CA" sz="2000" b="1" i="1" dirty="0">
                          <a:effectLst/>
                        </a:rPr>
                        <a:t>Workplace Safety and Insurance Act</a:t>
                      </a:r>
                      <a:r>
                        <a:rPr lang="en-CA" sz="2000" b="1" dirty="0">
                          <a:effectLst/>
                        </a:rPr>
                        <a:t> (WSIA)</a:t>
                      </a:r>
                      <a:endParaRPr lang="en-CA"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529290043"/>
                  </a:ext>
                </a:extLst>
              </a:tr>
              <a:tr h="2059696">
                <a:tc>
                  <a:txBody>
                    <a:bodyPr/>
                    <a:lstStyle/>
                    <a:p>
                      <a:pPr>
                        <a:lnSpc>
                          <a:spcPct val="115000"/>
                        </a:lnSpc>
                        <a:spcAft>
                          <a:spcPts val="0"/>
                        </a:spcAft>
                      </a:pPr>
                      <a:r>
                        <a:rPr lang="en-CA" sz="1800" b="0" dirty="0">
                          <a:solidFill>
                            <a:schemeClr val="tx1"/>
                          </a:solidFill>
                          <a:effectLst/>
                        </a:rPr>
                        <a:t>The reporting process for serious student incidents under the </a:t>
                      </a:r>
                      <a:r>
                        <a:rPr lang="en-CA" sz="1800" b="0" i="1" dirty="0">
                          <a:solidFill>
                            <a:schemeClr val="tx1"/>
                          </a:solidFill>
                          <a:effectLst/>
                        </a:rPr>
                        <a:t>Education Act</a:t>
                      </a:r>
                      <a:r>
                        <a:rPr lang="en-CA" sz="1800" b="0" dirty="0">
                          <a:solidFill>
                            <a:schemeClr val="tx1"/>
                          </a:solidFill>
                          <a:effectLst/>
                        </a:rPr>
                        <a:t>, related ministry </a:t>
                      </a:r>
                      <a:r>
                        <a:rPr lang="en-CA" sz="1800" b="0">
                          <a:solidFill>
                            <a:schemeClr val="tx1"/>
                          </a:solidFill>
                          <a:effectLst/>
                        </a:rPr>
                        <a:t>policy directives</a:t>
                      </a:r>
                      <a:r>
                        <a:rPr lang="en-CA" sz="1800" b="0" baseline="0">
                          <a:solidFill>
                            <a:schemeClr val="tx1"/>
                          </a:solidFill>
                          <a:effectLst/>
                        </a:rPr>
                        <a:t>, </a:t>
                      </a:r>
                      <a:r>
                        <a:rPr lang="en-CA" sz="1800" b="0" baseline="0" dirty="0">
                          <a:solidFill>
                            <a:schemeClr val="tx1"/>
                          </a:solidFill>
                          <a:effectLst/>
                        </a:rPr>
                        <a:t>and the process for police notification.</a:t>
                      </a:r>
                      <a:endParaRPr lang="en-CA"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CA" sz="1800" b="0" dirty="0">
                          <a:solidFill>
                            <a:schemeClr val="tx1"/>
                          </a:solidFill>
                          <a:effectLst/>
                        </a:rPr>
                        <a:t>The reporting process for workplace violence </a:t>
                      </a:r>
                      <a:r>
                        <a:rPr lang="en-CA" sz="1800" dirty="0">
                          <a:effectLst/>
                        </a:rPr>
                        <a:t>incidents under the OHSA. </a:t>
                      </a:r>
                      <a:endParaRPr lang="en-CA"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15000"/>
                        </a:lnSpc>
                        <a:spcAft>
                          <a:spcPts val="0"/>
                        </a:spcAft>
                      </a:pPr>
                      <a:r>
                        <a:rPr lang="en-CA" sz="1800" b="0" dirty="0">
                          <a:solidFill>
                            <a:schemeClr val="tx1"/>
                          </a:solidFill>
                          <a:effectLst/>
                        </a:rPr>
                        <a:t>The</a:t>
                      </a:r>
                      <a:r>
                        <a:rPr lang="en-CA" sz="1800" b="1" dirty="0">
                          <a:solidFill>
                            <a:schemeClr val="tx1"/>
                          </a:solidFill>
                          <a:effectLst/>
                        </a:rPr>
                        <a:t> </a:t>
                      </a:r>
                      <a:r>
                        <a:rPr lang="en-CA" sz="1800" b="0" dirty="0">
                          <a:solidFill>
                            <a:schemeClr val="tx1"/>
                          </a:solidFill>
                          <a:effectLst/>
                        </a:rPr>
                        <a:t>reporting</a:t>
                      </a:r>
                      <a:r>
                        <a:rPr lang="en-CA" sz="1800" b="1" dirty="0">
                          <a:solidFill>
                            <a:schemeClr val="tx1"/>
                          </a:solidFill>
                          <a:effectLst/>
                        </a:rPr>
                        <a:t> </a:t>
                      </a:r>
                      <a:r>
                        <a:rPr lang="en-CA" sz="1800" b="0" dirty="0">
                          <a:solidFill>
                            <a:schemeClr val="tx1"/>
                          </a:solidFill>
                          <a:effectLst/>
                        </a:rPr>
                        <a:t>process for work-related injuries under the WSIA and Workplace Safety and Insurance Board (WSIB) policy.</a:t>
                      </a:r>
                      <a:endParaRPr lang="en-CA"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30153359"/>
                  </a:ext>
                </a:extLst>
              </a:tr>
            </a:tbl>
          </a:graphicData>
        </a:graphic>
      </p:graphicFrame>
      <p:sp>
        <p:nvSpPr>
          <p:cNvPr id="8" name="Slide Number Placeholder 7">
            <a:extLst>
              <a:ext uri="{FF2B5EF4-FFF2-40B4-BE49-F238E27FC236}">
                <a16:creationId xmlns:a16="http://schemas.microsoft.com/office/drawing/2014/main" xmlns="" id="{F0B60EE9-6E44-7743-83B0-60D70BEFA3C0}"/>
              </a:ext>
            </a:extLst>
          </p:cNvPr>
          <p:cNvSpPr>
            <a:spLocks noGrp="1"/>
          </p:cNvSpPr>
          <p:nvPr>
            <p:ph type="sldNum" sz="quarter" idx="12"/>
          </p:nvPr>
        </p:nvSpPr>
        <p:spPr/>
        <p:txBody>
          <a:bodyPr/>
          <a:lstStyle/>
          <a:p>
            <a:fld id="{BC665C19-7437-4528-9062-B01640169526}" type="slidenum">
              <a:rPr lang="en-US" smtClean="0"/>
              <a:t>10</a:t>
            </a:fld>
            <a:endParaRPr lang="en-US" dirty="0"/>
          </a:p>
        </p:txBody>
      </p:sp>
      <p:sp>
        <p:nvSpPr>
          <p:cNvPr id="3" name="Date Placeholder 2">
            <a:extLst>
              <a:ext uri="{FF2B5EF4-FFF2-40B4-BE49-F238E27FC236}">
                <a16:creationId xmlns:a16="http://schemas.microsoft.com/office/drawing/2014/main" xmlns="" id="{92563211-7750-B14A-8ADE-6B5EE60CA301}"/>
              </a:ext>
            </a:extLst>
          </p:cNvPr>
          <p:cNvSpPr>
            <a:spLocks noGrp="1"/>
          </p:cNvSpPr>
          <p:nvPr>
            <p:ph type="dt" sz="half" idx="10"/>
          </p:nvPr>
        </p:nvSpPr>
        <p:spPr>
          <a:xfrm>
            <a:off x="304800" y="6400800"/>
            <a:ext cx="2133600" cy="365125"/>
          </a:xfrm>
        </p:spPr>
        <p:txBody>
          <a:bodyPr/>
          <a:lstStyle/>
          <a:p>
            <a:endParaRPr lang="en-US" dirty="0"/>
          </a:p>
        </p:txBody>
      </p:sp>
    </p:spTree>
    <p:extLst>
      <p:ext uri="{BB962C8B-B14F-4D97-AF65-F5344CB8AC3E}">
        <p14:creationId xmlns:p14="http://schemas.microsoft.com/office/powerpoint/2010/main" val="73273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B699465-8D51-8547-ABA9-D975EF206EDF}"/>
              </a:ext>
            </a:extLst>
          </p:cNvPr>
          <p:cNvSpPr>
            <a:spLocks noGrp="1"/>
          </p:cNvSpPr>
          <p:nvPr>
            <p:ph type="title"/>
          </p:nvPr>
        </p:nvSpPr>
        <p:spPr>
          <a:xfrm>
            <a:off x="456344" y="457200"/>
            <a:ext cx="8229600" cy="1143000"/>
          </a:xfrm>
        </p:spPr>
        <p:txBody>
          <a:bodyPr>
            <a:noAutofit/>
          </a:bodyPr>
          <a:lstStyle/>
          <a:p>
            <a:r>
              <a:rPr lang="en-US" sz="2400" b="1" dirty="0"/>
              <a:t>Key questions about an incident</a:t>
            </a:r>
          </a:p>
        </p:txBody>
      </p:sp>
      <p:sp>
        <p:nvSpPr>
          <p:cNvPr id="3" name="Content Placeholder 2">
            <a:extLst>
              <a:ext uri="{FF2B5EF4-FFF2-40B4-BE49-F238E27FC236}">
                <a16:creationId xmlns:a16="http://schemas.microsoft.com/office/drawing/2014/main" xmlns="" id="{3608C32D-4241-8C44-AABE-24B111F53AB1}"/>
              </a:ext>
            </a:extLst>
          </p:cNvPr>
          <p:cNvSpPr>
            <a:spLocks noGrp="1"/>
          </p:cNvSpPr>
          <p:nvPr>
            <p:ph idx="1"/>
          </p:nvPr>
        </p:nvSpPr>
        <p:spPr>
          <a:xfrm>
            <a:off x="482886" y="1219201"/>
            <a:ext cx="8229600" cy="3352800"/>
          </a:xfrm>
        </p:spPr>
        <p:txBody>
          <a:bodyPr>
            <a:normAutofit/>
          </a:bodyPr>
          <a:lstStyle/>
          <a:p>
            <a:pPr lvl="2"/>
            <a:endParaRPr lang="en-CA" dirty="0"/>
          </a:p>
          <a:p>
            <a:pPr lvl="2"/>
            <a:r>
              <a:rPr lang="en-CA" sz="2000" dirty="0"/>
              <a:t>Whose behaviour is this? </a:t>
            </a:r>
          </a:p>
          <a:p>
            <a:pPr marL="914400" lvl="2" indent="0">
              <a:buNone/>
            </a:pPr>
            <a:endParaRPr lang="en-CA" sz="2000" dirty="0"/>
          </a:p>
          <a:p>
            <a:pPr lvl="2"/>
            <a:r>
              <a:rPr lang="en-CA" sz="2000" dirty="0"/>
              <a:t>What type of incident is this?</a:t>
            </a:r>
          </a:p>
          <a:p>
            <a:pPr marL="914400" lvl="2" indent="0">
              <a:buNone/>
            </a:pPr>
            <a:endParaRPr lang="en-CA" sz="2000" dirty="0"/>
          </a:p>
          <a:p>
            <a:pPr lvl="2"/>
            <a:r>
              <a:rPr lang="en-CA" sz="2000" dirty="0"/>
              <a:t>Where and when did this incident happen?</a:t>
            </a:r>
          </a:p>
          <a:p>
            <a:pPr marL="914400" lvl="2" indent="0">
              <a:buNone/>
            </a:pPr>
            <a:endParaRPr lang="en-CA" sz="2000" dirty="0"/>
          </a:p>
          <a:p>
            <a:pPr lvl="2"/>
            <a:r>
              <a:rPr lang="en-CA" sz="2000" dirty="0"/>
              <a:t>How will this incident be reported?</a:t>
            </a:r>
            <a:endParaRPr lang="en-CA" sz="2000" strike="sngStrike" dirty="0"/>
          </a:p>
          <a:p>
            <a:pPr marL="914400" lvl="2" indent="0">
              <a:buNone/>
            </a:pPr>
            <a:endParaRPr lang="en-CA" sz="2000" dirty="0"/>
          </a:p>
          <a:p>
            <a:pPr marL="0" indent="0">
              <a:buNone/>
            </a:pPr>
            <a:endParaRPr lang="en-US" dirty="0"/>
          </a:p>
        </p:txBody>
      </p:sp>
      <p:sp>
        <p:nvSpPr>
          <p:cNvPr id="7" name="Slide Number Placeholder 6">
            <a:extLst>
              <a:ext uri="{FF2B5EF4-FFF2-40B4-BE49-F238E27FC236}">
                <a16:creationId xmlns:a16="http://schemas.microsoft.com/office/drawing/2014/main" xmlns="" id="{9EE6B70F-AF5B-F442-8286-6CBB73BBC8E2}"/>
              </a:ext>
            </a:extLst>
          </p:cNvPr>
          <p:cNvSpPr>
            <a:spLocks noGrp="1"/>
          </p:cNvSpPr>
          <p:nvPr>
            <p:ph type="sldNum" sz="quarter" idx="12"/>
          </p:nvPr>
        </p:nvSpPr>
        <p:spPr/>
        <p:txBody>
          <a:bodyPr/>
          <a:lstStyle/>
          <a:p>
            <a:fld id="{BC665C19-7437-4528-9062-B01640169526}" type="slidenum">
              <a:rPr lang="en-US" smtClean="0"/>
              <a:t>11</a:t>
            </a:fld>
            <a:endParaRPr lang="en-US" dirty="0"/>
          </a:p>
        </p:txBody>
      </p:sp>
      <p:sp>
        <p:nvSpPr>
          <p:cNvPr id="8" name="Date Placeholder 7">
            <a:extLst>
              <a:ext uri="{FF2B5EF4-FFF2-40B4-BE49-F238E27FC236}">
                <a16:creationId xmlns:a16="http://schemas.microsoft.com/office/drawing/2014/main" xmlns="" id="{AA06351E-F4EB-7647-A30D-1A07EAC3F6B0}"/>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011213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B49570-3A5B-3543-9A35-D745E06959C3}"/>
              </a:ext>
            </a:extLst>
          </p:cNvPr>
          <p:cNvSpPr>
            <a:spLocks noGrp="1"/>
          </p:cNvSpPr>
          <p:nvPr>
            <p:ph type="title"/>
          </p:nvPr>
        </p:nvSpPr>
        <p:spPr/>
        <p:txBody>
          <a:bodyPr>
            <a:normAutofit/>
          </a:bodyPr>
          <a:lstStyle/>
          <a:p>
            <a:r>
              <a:rPr lang="en-US" sz="2400" b="1" dirty="0"/>
              <a:t>More than one reporting process may be required</a:t>
            </a:r>
          </a:p>
        </p:txBody>
      </p:sp>
      <p:sp>
        <p:nvSpPr>
          <p:cNvPr id="3" name="Content Placeholder 2">
            <a:extLst>
              <a:ext uri="{FF2B5EF4-FFF2-40B4-BE49-F238E27FC236}">
                <a16:creationId xmlns:a16="http://schemas.microsoft.com/office/drawing/2014/main" xmlns="" id="{F1210C51-43C1-784D-A23A-923435BD327E}"/>
              </a:ext>
            </a:extLst>
          </p:cNvPr>
          <p:cNvSpPr>
            <a:spLocks noGrp="1"/>
          </p:cNvSpPr>
          <p:nvPr>
            <p:ph sz="half" idx="1"/>
          </p:nvPr>
        </p:nvSpPr>
        <p:spPr>
          <a:xfrm>
            <a:off x="457200" y="1600200"/>
            <a:ext cx="4572000" cy="4525963"/>
          </a:xfrm>
        </p:spPr>
        <p:txBody>
          <a:bodyPr>
            <a:noAutofit/>
          </a:bodyPr>
          <a:lstStyle/>
          <a:p>
            <a:pPr lvl="0"/>
            <a:r>
              <a:rPr lang="en-CA" sz="2000" dirty="0"/>
              <a:t>Does this incident meet the definition of workplace violence under the </a:t>
            </a:r>
            <a:r>
              <a:rPr lang="en-CA" sz="2000" i="1" dirty="0"/>
              <a:t>Occupational Health and Safety Act</a:t>
            </a:r>
            <a:r>
              <a:rPr lang="en-CA" sz="2000" dirty="0"/>
              <a:t> (OHSA)? </a:t>
            </a:r>
          </a:p>
          <a:p>
            <a:pPr marL="0" indent="0">
              <a:buNone/>
            </a:pPr>
            <a:r>
              <a:rPr lang="en-CA" sz="2000" dirty="0"/>
              <a:t> </a:t>
            </a:r>
          </a:p>
          <a:p>
            <a:pPr lvl="0"/>
            <a:r>
              <a:rPr lang="en-CA" sz="2000" dirty="0"/>
              <a:t>Could this incident also qualify as a serious student incident under the </a:t>
            </a:r>
            <a:r>
              <a:rPr lang="en-CA" sz="2000" i="1" dirty="0"/>
              <a:t>Education Act</a:t>
            </a:r>
            <a:r>
              <a:rPr lang="en-CA" sz="2000" dirty="0"/>
              <a:t>? </a:t>
            </a:r>
          </a:p>
          <a:p>
            <a:pPr marL="0" indent="0">
              <a:buNone/>
            </a:pPr>
            <a:r>
              <a:rPr lang="en-CA" sz="2000" dirty="0"/>
              <a:t> </a:t>
            </a:r>
          </a:p>
          <a:p>
            <a:r>
              <a:rPr lang="en-CA" sz="2000" dirty="0"/>
              <a:t>If this incident resulted in an injury to a worker, does the injury meet the criteria for reporting to the Workplace Safety and Insurance Board (WSIB)? </a:t>
            </a:r>
            <a:endParaRPr lang="en-US" sz="2000" dirty="0"/>
          </a:p>
        </p:txBody>
      </p:sp>
      <p:sp>
        <p:nvSpPr>
          <p:cNvPr id="7" name="Slide Number Placeholder 6">
            <a:extLst>
              <a:ext uri="{FF2B5EF4-FFF2-40B4-BE49-F238E27FC236}">
                <a16:creationId xmlns:a16="http://schemas.microsoft.com/office/drawing/2014/main" xmlns="" id="{F02A431E-F61C-7C4C-B45E-62717759FBEA}"/>
              </a:ext>
            </a:extLst>
          </p:cNvPr>
          <p:cNvSpPr>
            <a:spLocks noGrp="1"/>
          </p:cNvSpPr>
          <p:nvPr>
            <p:ph type="sldNum" sz="quarter" idx="12"/>
          </p:nvPr>
        </p:nvSpPr>
        <p:spPr/>
        <p:txBody>
          <a:bodyPr/>
          <a:lstStyle/>
          <a:p>
            <a:fld id="{BC665C19-7437-4528-9062-B01640169526}" type="slidenum">
              <a:rPr lang="en-US" smtClean="0"/>
              <a:t>12</a:t>
            </a:fld>
            <a:endParaRPr lang="en-US" dirty="0"/>
          </a:p>
        </p:txBody>
      </p:sp>
      <p:graphicFrame>
        <p:nvGraphicFramePr>
          <p:cNvPr id="8" name="Content Placeholder 7" descr="A multidirectional cycle graphic in which arrows join three labels:  A workplace violence incident? Resulted in worker injury? A serious student incident?">
            <a:extLst>
              <a:ext uri="{FF2B5EF4-FFF2-40B4-BE49-F238E27FC236}">
                <a16:creationId xmlns:a16="http://schemas.microsoft.com/office/drawing/2014/main" xmlns="" id="{24CF3192-54C2-724E-84A5-9E865A4128FB}"/>
              </a:ext>
            </a:extLst>
          </p:cNvPr>
          <p:cNvGraphicFramePr>
            <a:graphicFrameLocks noGrp="1"/>
          </p:cNvGraphicFramePr>
          <p:nvPr>
            <p:ph sz="half" idx="2"/>
            <p:extLst>
              <p:ext uri="{D42A27DB-BD31-4B8C-83A1-F6EECF244321}">
                <p14:modId xmlns:p14="http://schemas.microsoft.com/office/powerpoint/2010/main" val="825174086"/>
              </p:ext>
            </p:extLst>
          </p:nvPr>
        </p:nvGraphicFramePr>
        <p:xfrm>
          <a:off x="5029200" y="1828799"/>
          <a:ext cx="3657600" cy="3352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xmlns="" id="{F0450AA0-C49B-1542-A904-C080B9BB70C8}"/>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586982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E48401-45BC-414F-8AAE-B82127494D5C}"/>
              </a:ext>
            </a:extLst>
          </p:cNvPr>
          <p:cNvSpPr>
            <a:spLocks noGrp="1"/>
          </p:cNvSpPr>
          <p:nvPr>
            <p:ph type="title"/>
          </p:nvPr>
        </p:nvSpPr>
        <p:spPr>
          <a:xfrm>
            <a:off x="440076" y="449494"/>
            <a:ext cx="8229600" cy="998306"/>
          </a:xfrm>
        </p:spPr>
        <p:txBody>
          <a:bodyPr>
            <a:noAutofit/>
          </a:bodyPr>
          <a:lstStyle/>
          <a:p>
            <a:r>
              <a:rPr lang="en-US" sz="2400" b="1" dirty="0"/>
              <a:t>Dual Reporting Requirement</a:t>
            </a:r>
            <a:r>
              <a:rPr lang="en-US" sz="2400" dirty="0"/>
              <a:t/>
            </a:r>
            <a:br>
              <a:rPr lang="en-US" sz="2400" dirty="0"/>
            </a:br>
            <a:endParaRPr lang="en-US" sz="2400" dirty="0"/>
          </a:p>
        </p:txBody>
      </p:sp>
      <p:sp>
        <p:nvSpPr>
          <p:cNvPr id="6" name="Content Placeholder 5">
            <a:extLst>
              <a:ext uri="{FF2B5EF4-FFF2-40B4-BE49-F238E27FC236}">
                <a16:creationId xmlns:a16="http://schemas.microsoft.com/office/drawing/2014/main" xmlns="" id="{135AE499-38C9-B444-B900-921CA96FA338}"/>
              </a:ext>
            </a:extLst>
          </p:cNvPr>
          <p:cNvSpPr>
            <a:spLocks noGrp="1"/>
          </p:cNvSpPr>
          <p:nvPr>
            <p:ph sz="half" idx="1"/>
          </p:nvPr>
        </p:nvSpPr>
        <p:spPr>
          <a:xfrm>
            <a:off x="543888" y="1371600"/>
            <a:ext cx="4093824" cy="4906963"/>
          </a:xfrm>
        </p:spPr>
        <p:txBody>
          <a:bodyPr>
            <a:normAutofit/>
          </a:bodyPr>
          <a:lstStyle/>
          <a:p>
            <a:r>
              <a:rPr lang="en-US" sz="2000" b="1" i="1" dirty="0"/>
              <a:t>If</a:t>
            </a:r>
            <a:r>
              <a:rPr lang="en-US" sz="2000" dirty="0"/>
              <a:t> the alleged assailant</a:t>
            </a:r>
            <a:r>
              <a:rPr lang="en-US" sz="2000" dirty="0">
                <a:solidFill>
                  <a:srgbClr val="FF0000"/>
                </a:solidFill>
              </a:rPr>
              <a:t> </a:t>
            </a:r>
            <a:r>
              <a:rPr lang="en-US" sz="2000" dirty="0"/>
              <a:t>in a workplace violence incident is a student;</a:t>
            </a:r>
          </a:p>
          <a:p>
            <a:r>
              <a:rPr lang="en-US" sz="2000" b="1" i="1" dirty="0"/>
              <a:t>and</a:t>
            </a:r>
            <a:r>
              <a:rPr lang="en-US" sz="2000" dirty="0"/>
              <a:t> the student may also have engaged in a serious student incident; </a:t>
            </a:r>
          </a:p>
          <a:p>
            <a:r>
              <a:rPr lang="en-US" sz="2000" b="1" i="1" dirty="0"/>
              <a:t>then</a:t>
            </a:r>
            <a:r>
              <a:rPr lang="en-US" sz="2000" i="1" dirty="0"/>
              <a:t> </a:t>
            </a:r>
            <a:r>
              <a:rPr lang="en-US" sz="2000" dirty="0"/>
              <a:t>both the school board’s workplace violence reporting form and the Safe Schools Incident Reporting Form: Part One must be completed.</a:t>
            </a:r>
          </a:p>
          <a:p>
            <a:pPr marL="0" indent="0">
              <a:buNone/>
            </a:pPr>
            <a:endParaRPr lang="en-US" sz="2000" dirty="0"/>
          </a:p>
        </p:txBody>
      </p:sp>
      <p:sp>
        <p:nvSpPr>
          <p:cNvPr id="9" name="Date Placeholder 8">
            <a:extLst>
              <a:ext uri="{FF2B5EF4-FFF2-40B4-BE49-F238E27FC236}">
                <a16:creationId xmlns:a16="http://schemas.microsoft.com/office/drawing/2014/main" xmlns="" id="{DF82A839-224C-3D41-B254-B24A754E49D9}"/>
              </a:ext>
            </a:extLst>
          </p:cNvPr>
          <p:cNvSpPr>
            <a:spLocks noGrp="1"/>
          </p:cNvSpPr>
          <p:nvPr>
            <p:ph type="dt" sz="half" idx="10"/>
          </p:nvPr>
        </p:nvSpPr>
        <p:spPr/>
        <p:txBody>
          <a:bodyPr/>
          <a:lstStyle/>
          <a:p>
            <a:endParaRPr lang="en-US" dirty="0"/>
          </a:p>
        </p:txBody>
      </p:sp>
      <p:sp>
        <p:nvSpPr>
          <p:cNvPr id="11" name="Slide Number Placeholder 10">
            <a:extLst>
              <a:ext uri="{FF2B5EF4-FFF2-40B4-BE49-F238E27FC236}">
                <a16:creationId xmlns:a16="http://schemas.microsoft.com/office/drawing/2014/main" xmlns="" id="{47CB887A-7409-184E-91AE-8F944DE9FCE6}"/>
              </a:ext>
            </a:extLst>
          </p:cNvPr>
          <p:cNvSpPr>
            <a:spLocks noGrp="1"/>
          </p:cNvSpPr>
          <p:nvPr>
            <p:ph type="sldNum" sz="quarter" idx="12"/>
          </p:nvPr>
        </p:nvSpPr>
        <p:spPr/>
        <p:txBody>
          <a:bodyPr/>
          <a:lstStyle/>
          <a:p>
            <a:fld id="{BC665C19-7437-4528-9062-B01640169526}" type="slidenum">
              <a:rPr lang="en-US" smtClean="0"/>
              <a:t>13</a:t>
            </a:fld>
            <a:endParaRPr lang="en-US" dirty="0"/>
          </a:p>
        </p:txBody>
      </p:sp>
      <p:pic>
        <p:nvPicPr>
          <p:cNvPr id="10" name="Picture 9" descr="A graphic from the flow chart titled “Dual Reporting Requirement”. The text of the graphic reads as follows: If an incident meets the definition of workplace violence (OHSA) and a serious student incident, then both the Employer’s Workplace Violence Reporting form and the Safe Schools Incident Reporting form (SSIR as per PPM 120) are required to be completed as per the school board’s workplace violence reporting procedure. These two forms are to be completed by the employee and submitted to the school board.">
            <a:extLst>
              <a:ext uri="{FF2B5EF4-FFF2-40B4-BE49-F238E27FC236}">
                <a16:creationId xmlns:a16="http://schemas.microsoft.com/office/drawing/2014/main" xmlns="" id="{224523CD-9917-0A48-B484-A2ED74D03C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7712" y="2057400"/>
            <a:ext cx="4359975" cy="1316541"/>
          </a:xfrm>
          <a:prstGeom prst="rect">
            <a:avLst/>
          </a:prstGeom>
        </p:spPr>
      </p:pic>
    </p:spTree>
    <p:extLst>
      <p:ext uri="{BB962C8B-B14F-4D97-AF65-F5344CB8AC3E}">
        <p14:creationId xmlns:p14="http://schemas.microsoft.com/office/powerpoint/2010/main" val="2678196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D401CC6-9DD3-924A-AC81-ECD52742C67B}"/>
              </a:ext>
            </a:extLst>
          </p:cNvPr>
          <p:cNvSpPr>
            <a:spLocks noGrp="1"/>
          </p:cNvSpPr>
          <p:nvPr>
            <p:ph type="title"/>
          </p:nvPr>
        </p:nvSpPr>
        <p:spPr/>
        <p:txBody>
          <a:bodyPr>
            <a:normAutofit/>
          </a:bodyPr>
          <a:lstStyle/>
          <a:p>
            <a:r>
              <a:rPr lang="en-US" sz="2400" b="1" dirty="0"/>
              <a:t>FOLLOWING THE ROAD MAP</a:t>
            </a:r>
            <a:br>
              <a:rPr lang="en-US" sz="2400" b="1" dirty="0"/>
            </a:br>
            <a:r>
              <a:rPr lang="en-US" sz="2400" b="1" dirty="0"/>
              <a:t>A look at each of the three sections, starting with the OHSA</a:t>
            </a:r>
          </a:p>
        </p:txBody>
      </p:sp>
      <p:pic>
        <p:nvPicPr>
          <p:cNvPr id="6" name="Content Placeholder 5" descr="This is the flow chart version of the Road Map, titled “Workplace Violence Reporting Process in School Boards”. The heading at the top reads The Education Act. &#10;&#10;At the top of the chart, red text reads “In case of emergencies – call 911.”&#10;&#10;The green section in the middle shows the required reporting process for workplace violence under the Occupational Health and Safety Act. The heading at the start is Occupational Health and Safety Act (OHSA), with an arrow going to a box that provides the Definition of Workplace Violence from OHSA Section 1(1):  (a) the exercise of physical force by a person against a worker, in a workplace, that causes or could cause physical injury to the worker, (b) an attempt to exercise physical force against a worker, in a workplace, that could cause physical injury to the worker, (c) a statement or behaviour that it is reasonable for a worker to interpret as a threat to exercise physical force against the worker, in a workplace, that could cause physical injury to the worker. An arrow points to a box reading The Employer’s Program Sets Out How the Worker Reports Workplace Violence to the Employer or Supervisor  OHSA 32.0.2 (2) (c), then to another reading The Employer’s Program Sets Out How the Employer Investigates Workplace Violence OHSA 32.0.2 (2) (d). The next box in the chart reads Fatality or Critical Injury Part VII Notices – OHSA s. 51 MOL Contact Centre: 1-877-202-0008. It is linked to a box that reads Critical Injury – OHSA Reg. 834 and to another that reads Notice of Violence Causing Injury Part VII Notices – OHSA s. 52. That second box has an arrow linking to a box that reads Joint Health and Safety Committee Part VII Notices.&#10;&#10;The blue section on the left shows the required reporting process for serious student incidents under the Education Act and Ministry of Education policy. An arrow points down to a label that reads Ministry of Education (EDU), Education Act 306(1), and 306(2), and 310(1), PPM 120, PPM 128, PPM 144, PPM 145. An arrow points down to three-part box:  (1) Safe Schools Reporting Form (SSIR), PPM 144, PPM 145 (SSIR submitted to Principal by board employee); (2) Principal investigates and deals with SSIR Part One report. If serious student incident meets PPM 120 criteria, then Principal records this on SSIR Part One; (3) Principal provides SSIR Part Two “Acknowledgement of Receipt” to board employee. If Principal takes action as a result of the serious student incident SSIR Part One report, then a copy of SSIR Part One is filed in OSR. An arrow points down to a box labelled Annual Report of PPM 120 Data to Ministry of Education (through OnSIS). A final box at the bottom reads: Police – notification if applicable. Provincial Model for a Local Police/School Board Protocol (2015), Ministry of Education.&#10;&#10;The aqua section on the right shows the required reporting process for work-related injuries under the Workplace Safety and Insurance Act and Workplace Safety and Insurance Board policy. The heading at the start is Workplace Safety and Insurance Act (WSIA), with an arrow going to a box that reads Workplace Violence Resulting in Injury to a Worker. That box links to two boxes, one that reads WSIB Reporting and the other that reads First Aid Regulation. “WSIB Reporting” links to a box that reads School Board WSIB Reporting System.&#10;&#10;At the bottom of the chart is a statement that reads as follows: “Dual Reporting Requirement”. If an incident meets the definition of workplace violence (OHSA) and a serious student incident, then both the Employer’s Workplace Violence Reporting form and the Safe Schools Incident Reporting form (SSIR as per PPM 120) are required to be completed as per the school board’s workplace violence reporting procedure. These two forms are to be completed by the employee and submitted to the school board.&#10;">
            <a:extLst>
              <a:ext uri="{FF2B5EF4-FFF2-40B4-BE49-F238E27FC236}">
                <a16:creationId xmlns:a16="http://schemas.microsoft.com/office/drawing/2014/main" xmlns="" id="{201ED8F6-F7D6-7949-A969-46A309A56A13}"/>
              </a:ext>
            </a:extLst>
          </p:cNvPr>
          <p:cNvPicPr>
            <a:picLocks noGrp="1"/>
          </p:cNvPicPr>
          <p:nvPr>
            <p:ph idx="1"/>
          </p:nvPr>
        </p:nvPicPr>
        <p:blipFill>
          <a:blip r:embed="rId3" cstate="screen">
            <a:extLst>
              <a:ext uri="{28A0092B-C50C-407E-A947-70E740481C1C}">
                <a14:useLocalDpi xmlns:a14="http://schemas.microsoft.com/office/drawing/2010/main"/>
              </a:ext>
            </a:extLst>
          </a:blip>
          <a:stretch>
            <a:fillRect/>
          </a:stretch>
        </p:blipFill>
        <p:spPr>
          <a:xfrm>
            <a:off x="836600" y="1415069"/>
            <a:ext cx="7535864" cy="4680931"/>
          </a:xfrm>
          <a:prstGeom prst="rect">
            <a:avLst/>
          </a:prstGeom>
          <a:ln w="12700">
            <a:solidFill>
              <a:schemeClr val="tx1"/>
            </a:solidFill>
          </a:ln>
        </p:spPr>
      </p:pic>
      <p:sp>
        <p:nvSpPr>
          <p:cNvPr id="2" name="Date Placeholder 1">
            <a:extLst>
              <a:ext uri="{FF2B5EF4-FFF2-40B4-BE49-F238E27FC236}">
                <a16:creationId xmlns:a16="http://schemas.microsoft.com/office/drawing/2014/main" xmlns="" id="{9FDAAE83-FF69-D44D-BDE9-B136DB106C85}"/>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xmlns="" id="{6C5C7807-FCBF-7546-A60A-3C91F3C734CC}"/>
              </a:ext>
            </a:extLst>
          </p:cNvPr>
          <p:cNvSpPr>
            <a:spLocks noGrp="1"/>
          </p:cNvSpPr>
          <p:nvPr>
            <p:ph type="sldNum" sz="quarter" idx="12"/>
          </p:nvPr>
        </p:nvSpPr>
        <p:spPr/>
        <p:txBody>
          <a:bodyPr/>
          <a:lstStyle/>
          <a:p>
            <a:fld id="{BC665C19-7437-4528-9062-B01640169526}" type="slidenum">
              <a:rPr lang="en-US" smtClean="0"/>
              <a:t>14</a:t>
            </a:fld>
            <a:endParaRPr lang="en-US" dirty="0"/>
          </a:p>
        </p:txBody>
      </p:sp>
    </p:spTree>
    <p:extLst>
      <p:ext uri="{BB962C8B-B14F-4D97-AF65-F5344CB8AC3E}">
        <p14:creationId xmlns:p14="http://schemas.microsoft.com/office/powerpoint/2010/main" val="162374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2F2E5-CB08-DD46-891C-7B0ADC9DA080}"/>
              </a:ext>
            </a:extLst>
          </p:cNvPr>
          <p:cNvSpPr>
            <a:spLocks noGrp="1"/>
          </p:cNvSpPr>
          <p:nvPr>
            <p:ph type="title"/>
          </p:nvPr>
        </p:nvSpPr>
        <p:spPr/>
        <p:txBody>
          <a:bodyPr>
            <a:normAutofit/>
          </a:bodyPr>
          <a:lstStyle/>
          <a:p>
            <a:r>
              <a:rPr lang="en-US" sz="2400" b="1" dirty="0"/>
              <a:t>1. Reporting Workplace Violence Incidents (OHSA)</a:t>
            </a:r>
          </a:p>
        </p:txBody>
      </p:sp>
      <p:sp>
        <p:nvSpPr>
          <p:cNvPr id="4" name="Content Placeholder 3">
            <a:extLst>
              <a:ext uri="{FF2B5EF4-FFF2-40B4-BE49-F238E27FC236}">
                <a16:creationId xmlns:a16="http://schemas.microsoft.com/office/drawing/2014/main" xmlns="" id="{845F8E68-529C-E548-B577-B0085731C8A5}"/>
              </a:ext>
            </a:extLst>
          </p:cNvPr>
          <p:cNvSpPr>
            <a:spLocks noGrp="1"/>
          </p:cNvSpPr>
          <p:nvPr>
            <p:ph sz="half" idx="1"/>
          </p:nvPr>
        </p:nvSpPr>
        <p:spPr>
          <a:xfrm>
            <a:off x="456344" y="990600"/>
            <a:ext cx="4343400" cy="4953000"/>
          </a:xfrm>
        </p:spPr>
        <p:txBody>
          <a:bodyPr>
            <a:normAutofit fontScale="85000" lnSpcReduction="10000"/>
          </a:bodyPr>
          <a:lstStyle/>
          <a:p>
            <a:pPr marL="0" indent="0">
              <a:buNone/>
            </a:pPr>
            <a:endParaRPr lang="en-US" dirty="0"/>
          </a:p>
          <a:p>
            <a:r>
              <a:rPr lang="en-US" sz="2400" dirty="0"/>
              <a:t>The OHSA sets out a definition of workplace violence.</a:t>
            </a:r>
          </a:p>
          <a:p>
            <a:endParaRPr lang="en-US" sz="2400" dirty="0"/>
          </a:p>
          <a:p>
            <a:r>
              <a:rPr lang="en-US" sz="2400" dirty="0"/>
              <a:t>Workers must report incidents that meet this definition. The employer’s workplace violence program sets out how the employer will investigate and deal with such incidents.</a:t>
            </a:r>
          </a:p>
          <a:p>
            <a:endParaRPr lang="en-US" sz="2400" dirty="0"/>
          </a:p>
          <a:p>
            <a:r>
              <a:rPr lang="en-US" sz="2400" dirty="0"/>
              <a:t>The employer must meet requirements for giving notice of fatality or critical injury, and of worker injury that requires medical attention or disables a worker.</a:t>
            </a:r>
            <a:endParaRPr lang="en-US" dirty="0"/>
          </a:p>
        </p:txBody>
      </p:sp>
      <p:pic>
        <p:nvPicPr>
          <p:cNvPr id="6" name="Content Placeholder 5" descr="This is an extract from the Road Map showing only the Ministry of Labour flow chart. The heading at the start is Occupational Health and Safety Act (OHSA), with an arrow going to a box that provides the Definition of Workplace Violence from OHSA Section 1(1):  (a) the exercise of physical force by a person against a worker, in a workplace, that causes or could cause physical injury to the worker, (b) an attempt to exercise physical force against a worker, in a workplace, that could cause physical injury to the worker, (c) a statement or behaviour that it is reasonable for a worker to interpret as a threat to exercise physical force against the worker, in a workplace, that could cause physical injury to the worker. An arrow points to a box reading The Employer’s Program Sets Out How the Worker Reports Workplace Violence to the Employer or Supervisor  OHSA 32.0.2 (2) (c), then to another reading The Employer’s Program Sets Out How the Employer Investigates Workplace Violence OHSA 32.0.2 (2) (d). The next box in the chart reads Fatality or Critical Injury Part VII Notices – OHSA s. 51 MOL Contact Centre: 1-877-202-0008. It is linked to a box that reads Critical Injury – OHSA Reg. 834 and to another that reads Notice of Violence Causing Injury Part VII Notices – OHSA s. 52. That second box has an arrow linking to a box that reads Joint Health and Safety Committee Part VII Notices.">
            <a:extLst>
              <a:ext uri="{FF2B5EF4-FFF2-40B4-BE49-F238E27FC236}">
                <a16:creationId xmlns:a16="http://schemas.microsoft.com/office/drawing/2014/main" xmlns="" id="{6A91C84C-943E-1841-B391-18ABBA96A273}"/>
              </a:ext>
            </a:extLst>
          </p:cNvPr>
          <p:cNvPicPr>
            <a:picLocks noGrp="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793751" y="1638300"/>
            <a:ext cx="4019443" cy="3657600"/>
          </a:xfrm>
          <a:prstGeom prst="rect">
            <a:avLst/>
          </a:prstGeom>
          <a:ln w="12700">
            <a:solidFill>
              <a:schemeClr val="tx1"/>
            </a:solidFill>
          </a:ln>
        </p:spPr>
      </p:pic>
      <p:sp>
        <p:nvSpPr>
          <p:cNvPr id="7" name="Date Placeholder 6">
            <a:extLst>
              <a:ext uri="{FF2B5EF4-FFF2-40B4-BE49-F238E27FC236}">
                <a16:creationId xmlns:a16="http://schemas.microsoft.com/office/drawing/2014/main" xmlns="" id="{1D895C99-111A-C640-92E8-B30EE63915B5}"/>
              </a:ext>
            </a:extLst>
          </p:cNvPr>
          <p:cNvSpPr>
            <a:spLocks noGrp="1"/>
          </p:cNvSpPr>
          <p:nvPr>
            <p:ph type="dt" sz="half" idx="10"/>
          </p:nvPr>
        </p:nvSpPr>
        <p:spPr>
          <a:xfrm>
            <a:off x="533400" y="6400800"/>
            <a:ext cx="2133600" cy="365125"/>
          </a:xfrm>
        </p:spPr>
        <p:txBody>
          <a:bodyPr/>
          <a:lstStyle/>
          <a:p>
            <a:endParaRPr lang="en-US" dirty="0"/>
          </a:p>
        </p:txBody>
      </p:sp>
      <p:sp>
        <p:nvSpPr>
          <p:cNvPr id="9" name="Slide Number Placeholder 8">
            <a:extLst>
              <a:ext uri="{FF2B5EF4-FFF2-40B4-BE49-F238E27FC236}">
                <a16:creationId xmlns:a16="http://schemas.microsoft.com/office/drawing/2014/main" xmlns="" id="{C505919D-AA0E-B541-A05D-513571A3A2A5}"/>
              </a:ext>
            </a:extLst>
          </p:cNvPr>
          <p:cNvSpPr>
            <a:spLocks noGrp="1"/>
          </p:cNvSpPr>
          <p:nvPr>
            <p:ph type="sldNum" sz="quarter" idx="12"/>
          </p:nvPr>
        </p:nvSpPr>
        <p:spPr/>
        <p:txBody>
          <a:bodyPr/>
          <a:lstStyle/>
          <a:p>
            <a:fld id="{BC665C19-7437-4528-9062-B01640169526}" type="slidenum">
              <a:rPr lang="en-US" smtClean="0"/>
              <a:t>15</a:t>
            </a:fld>
            <a:endParaRPr lang="en-US" dirty="0"/>
          </a:p>
        </p:txBody>
      </p:sp>
    </p:spTree>
    <p:extLst>
      <p:ext uri="{BB962C8B-B14F-4D97-AF65-F5344CB8AC3E}">
        <p14:creationId xmlns:p14="http://schemas.microsoft.com/office/powerpoint/2010/main" val="2479572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68A6F-E7BB-7142-A680-AFB0DE1CA0CB}"/>
              </a:ext>
            </a:extLst>
          </p:cNvPr>
          <p:cNvSpPr>
            <a:spLocks noGrp="1"/>
          </p:cNvSpPr>
          <p:nvPr>
            <p:ph type="title"/>
          </p:nvPr>
        </p:nvSpPr>
        <p:spPr>
          <a:xfrm>
            <a:off x="457200" y="30480"/>
            <a:ext cx="8229600" cy="1143000"/>
          </a:xfrm>
        </p:spPr>
        <p:txBody>
          <a:bodyPr>
            <a:normAutofit/>
          </a:bodyPr>
          <a:lstStyle/>
          <a:p>
            <a:r>
              <a:rPr lang="en-US" sz="2400" b="1" dirty="0"/>
              <a:t>2. Reporting Serious Student Incidents (</a:t>
            </a:r>
            <a:r>
              <a:rPr lang="en-US" sz="2400" b="1" i="1" dirty="0"/>
              <a:t>Education Act</a:t>
            </a:r>
            <a:r>
              <a:rPr lang="en-US" sz="2400" b="1" dirty="0"/>
              <a:t>)</a:t>
            </a:r>
          </a:p>
        </p:txBody>
      </p:sp>
      <p:sp>
        <p:nvSpPr>
          <p:cNvPr id="3" name="Content Placeholder 2">
            <a:extLst>
              <a:ext uri="{FF2B5EF4-FFF2-40B4-BE49-F238E27FC236}">
                <a16:creationId xmlns:a16="http://schemas.microsoft.com/office/drawing/2014/main" xmlns="" id="{E66DF42E-F89E-2C4C-A38D-96C7EC1C7EAC}"/>
              </a:ext>
            </a:extLst>
          </p:cNvPr>
          <p:cNvSpPr>
            <a:spLocks noGrp="1"/>
          </p:cNvSpPr>
          <p:nvPr>
            <p:ph sz="half" idx="1"/>
          </p:nvPr>
        </p:nvSpPr>
        <p:spPr>
          <a:xfrm>
            <a:off x="457200" y="990600"/>
            <a:ext cx="5257800" cy="5638800"/>
          </a:xfrm>
        </p:spPr>
        <p:txBody>
          <a:bodyPr>
            <a:noAutofit/>
          </a:bodyPr>
          <a:lstStyle/>
          <a:p>
            <a:r>
              <a:rPr lang="en-CA" sz="1800" dirty="0"/>
              <a:t>Serious student incidents are activities for which suspension or expulsion must be considered.</a:t>
            </a:r>
          </a:p>
          <a:p>
            <a:pPr marL="0" indent="0">
              <a:buNone/>
            </a:pPr>
            <a:endParaRPr lang="en-CA" sz="1800" dirty="0"/>
          </a:p>
          <a:p>
            <a:r>
              <a:rPr lang="en-CA" sz="1800" dirty="0"/>
              <a:t>School board employees and principals are required to follow the reporting process for serious student incidents.</a:t>
            </a:r>
          </a:p>
          <a:p>
            <a:pPr marL="0" indent="0">
              <a:buNone/>
            </a:pPr>
            <a:endParaRPr lang="en-CA" sz="1800" dirty="0"/>
          </a:p>
          <a:p>
            <a:r>
              <a:rPr lang="en-CA" sz="1800" dirty="0"/>
              <a:t>The reporting process requires the use of the Safe Schools Incident Reporting Forms.</a:t>
            </a:r>
          </a:p>
          <a:p>
            <a:pPr marL="0" indent="0">
              <a:buNone/>
            </a:pPr>
            <a:endParaRPr lang="en-CA" sz="1800" dirty="0"/>
          </a:p>
          <a:p>
            <a:r>
              <a:rPr lang="en-CA" sz="1800" dirty="0"/>
              <a:t>If the principal takes action as a result of the serious student incident, OSR documentation is required. </a:t>
            </a:r>
          </a:p>
          <a:p>
            <a:pPr marL="0" indent="0">
              <a:buNone/>
            </a:pPr>
            <a:endParaRPr lang="en-CA" sz="1800" dirty="0"/>
          </a:p>
          <a:p>
            <a:r>
              <a:rPr lang="en-CA" sz="1800" dirty="0"/>
              <a:t>If the incident meets PPM 120 criteria, the principal reports this on the Safe Schools Incident Reporting Form – Part One.</a:t>
            </a:r>
          </a:p>
        </p:txBody>
      </p:sp>
      <p:pic>
        <p:nvPicPr>
          <p:cNvPr id="5" name="Content Placeholder 4" descr="This is an extract from the Road Map showing only the Ministry of Education flow chart. The heading at the top reads The Education Act. An arrow points down to a label that reads Ministry of Education (EDU), Education Act 306(1), and 306(2), and 310(1), PPM 120, PPM 128, PPM 144, PPM 145. An arrow points down to three-part box:  (1) Safe Schools Reporting Form (SSIR), PPM 144, PPM 145 (SSIR submitted to Principal by board employee); (2) Principal investigates and deals with SSIR Part One report. If serious student incident meets PPM 120 criteria, then Principal records this on SSIR Part One; (3) Principal provides SSIR Part Two “Acknowledgement of Receipt” to board employee. If Principal takes action as a result of the serious student incident SSIR Part One report, then a copy of SSIR Part One is filed in OSR. An arrow points down to a box labelled Annual Report of PPM 120 Data to Ministry of Education (through OnSIS). A final box at the bottom reads: Police – notification if applicable. Provincial Model for a Local Police/School Board Protocol (2015), Ministry of Education.">
            <a:extLst>
              <a:ext uri="{FF2B5EF4-FFF2-40B4-BE49-F238E27FC236}">
                <a16:creationId xmlns:a16="http://schemas.microsoft.com/office/drawing/2014/main" xmlns="" id="{649283F6-5C4D-9A40-B322-F9B30FA49828}"/>
              </a:ext>
            </a:extLst>
          </p:cNvPr>
          <p:cNvPicPr>
            <a:picLocks noGrp="1"/>
          </p:cNvPicPr>
          <p:nvPr>
            <p:ph sz="half" idx="2"/>
          </p:nvPr>
        </p:nvPicPr>
        <p:blipFill>
          <a:blip r:embed="rId3"/>
          <a:stretch>
            <a:fillRect/>
          </a:stretch>
        </p:blipFill>
        <p:spPr>
          <a:xfrm>
            <a:off x="5638800" y="990600"/>
            <a:ext cx="2891790" cy="5486400"/>
          </a:xfrm>
          <a:prstGeom prst="rect">
            <a:avLst/>
          </a:prstGeom>
          <a:ln w="12700">
            <a:solidFill>
              <a:schemeClr val="tx1"/>
            </a:solidFill>
          </a:ln>
        </p:spPr>
      </p:pic>
      <p:sp>
        <p:nvSpPr>
          <p:cNvPr id="7" name="Date Placeholder 6">
            <a:extLst>
              <a:ext uri="{FF2B5EF4-FFF2-40B4-BE49-F238E27FC236}">
                <a16:creationId xmlns:a16="http://schemas.microsoft.com/office/drawing/2014/main" xmlns="" id="{2C56DDAE-A0D2-DA4B-8D49-1838B0FF1561}"/>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xmlns="" id="{A3DB0FED-2167-3A41-B5C9-645D2EB43F00}"/>
              </a:ext>
            </a:extLst>
          </p:cNvPr>
          <p:cNvSpPr>
            <a:spLocks noGrp="1"/>
          </p:cNvSpPr>
          <p:nvPr>
            <p:ph type="sldNum" sz="quarter" idx="12"/>
          </p:nvPr>
        </p:nvSpPr>
        <p:spPr/>
        <p:txBody>
          <a:bodyPr/>
          <a:lstStyle/>
          <a:p>
            <a:fld id="{BC665C19-7437-4528-9062-B01640169526}" type="slidenum">
              <a:rPr lang="en-US" smtClean="0"/>
              <a:t>16</a:t>
            </a:fld>
            <a:endParaRPr lang="en-US" dirty="0"/>
          </a:p>
        </p:txBody>
      </p:sp>
    </p:spTree>
    <p:extLst>
      <p:ext uri="{BB962C8B-B14F-4D97-AF65-F5344CB8AC3E}">
        <p14:creationId xmlns:p14="http://schemas.microsoft.com/office/powerpoint/2010/main" val="3624883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60B62E-6383-9346-9518-26A74D361A5D}"/>
              </a:ext>
            </a:extLst>
          </p:cNvPr>
          <p:cNvSpPr>
            <a:spLocks noGrp="1"/>
          </p:cNvSpPr>
          <p:nvPr>
            <p:ph type="title"/>
          </p:nvPr>
        </p:nvSpPr>
        <p:spPr>
          <a:xfrm>
            <a:off x="457200" y="390716"/>
            <a:ext cx="8229600" cy="715962"/>
          </a:xfrm>
        </p:spPr>
        <p:txBody>
          <a:bodyPr>
            <a:normAutofit fontScale="90000"/>
          </a:bodyPr>
          <a:lstStyle/>
          <a:p>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2700" b="1" dirty="0"/>
              <a:t>Police -- notification if applicable</a:t>
            </a:r>
            <a:r>
              <a:rPr lang="en-US" sz="3600" dirty="0"/>
              <a:t/>
            </a:r>
            <a:br>
              <a:rPr lang="en-US" sz="3600" dirty="0"/>
            </a:br>
            <a:r>
              <a:rPr lang="en-US" sz="2200" i="1" dirty="0"/>
              <a:t>Provincial Model for a Local Police/School Board Protocol </a:t>
            </a:r>
            <a:r>
              <a:rPr lang="en-US" sz="2200" dirty="0"/>
              <a:t>(2015)</a:t>
            </a:r>
            <a:br>
              <a:rPr lang="en-US" sz="2200" dirty="0"/>
            </a:br>
            <a:r>
              <a:rPr lang="en-US" sz="2200" dirty="0"/>
              <a:t/>
            </a:r>
            <a:br>
              <a:rPr lang="en-US" sz="2200" dirty="0"/>
            </a:br>
            <a:r>
              <a:rPr lang="en-US" dirty="0"/>
              <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9919C70C-9954-D14A-99C5-8834F39C6E4D}"/>
              </a:ext>
            </a:extLst>
          </p:cNvPr>
          <p:cNvSpPr>
            <a:spLocks noGrp="1"/>
          </p:cNvSpPr>
          <p:nvPr>
            <p:ph idx="1"/>
          </p:nvPr>
        </p:nvSpPr>
        <p:spPr>
          <a:xfrm>
            <a:off x="457200" y="1408004"/>
            <a:ext cx="8229600" cy="5336570"/>
          </a:xfrm>
        </p:spPr>
        <p:txBody>
          <a:bodyPr>
            <a:normAutofit fontScale="25000" lnSpcReduction="20000"/>
          </a:bodyPr>
          <a:lstStyle/>
          <a:p>
            <a:pPr marL="0" indent="0">
              <a:buNone/>
            </a:pPr>
            <a:endParaRPr lang="en-CA" sz="7200" i="1" dirty="0"/>
          </a:p>
          <a:p>
            <a:pPr marL="0" indent="0">
              <a:buNone/>
            </a:pPr>
            <a:r>
              <a:rPr lang="en-CA" sz="7200" dirty="0"/>
              <a:t>School boards are required to follow the </a:t>
            </a:r>
          </a:p>
          <a:p>
            <a:pPr marL="0" indent="0">
              <a:buNone/>
            </a:pPr>
            <a:r>
              <a:rPr lang="en-CA" sz="7200" i="1" dirty="0"/>
              <a:t>Provincial Model for a Local Police/School </a:t>
            </a:r>
          </a:p>
          <a:p>
            <a:pPr marL="0" indent="0">
              <a:buNone/>
            </a:pPr>
            <a:r>
              <a:rPr lang="en-CA" sz="7200" i="1" dirty="0"/>
              <a:t>Board Protocol</a:t>
            </a:r>
            <a:r>
              <a:rPr lang="en-CA" sz="7200" dirty="0"/>
              <a:t>, including notifying the police </a:t>
            </a:r>
          </a:p>
          <a:p>
            <a:pPr marL="0" indent="0">
              <a:buNone/>
            </a:pPr>
            <a:r>
              <a:rPr lang="en-CA" sz="7200" dirty="0"/>
              <a:t>in certain situations.</a:t>
            </a:r>
          </a:p>
          <a:p>
            <a:pPr marL="0" indent="0">
              <a:buNone/>
            </a:pPr>
            <a:endParaRPr lang="en-CA" sz="7200" dirty="0"/>
          </a:p>
          <a:p>
            <a:pPr marL="0" indent="0">
              <a:buNone/>
            </a:pPr>
            <a:r>
              <a:rPr lang="en-CA" sz="7200" dirty="0"/>
              <a:t>The Protocol includes:</a:t>
            </a:r>
          </a:p>
          <a:p>
            <a:pPr marL="0" indent="0">
              <a:buNone/>
            </a:pPr>
            <a:endParaRPr lang="en-CA" sz="7200" dirty="0"/>
          </a:p>
          <a:p>
            <a:pPr lvl="1">
              <a:buFont typeface="Arial" panose="020B0604020202020204" pitchFamily="34" charset="0"/>
              <a:buChar char="•"/>
            </a:pPr>
            <a:r>
              <a:rPr lang="en-CA" sz="6800" dirty="0"/>
              <a:t> Specific types of incidents for which reporting to the police is mandatory.                                                   </a:t>
            </a:r>
          </a:p>
          <a:p>
            <a:pPr marL="0" indent="0">
              <a:buNone/>
            </a:pPr>
            <a:r>
              <a:rPr lang="en-CA" sz="7200" i="1" dirty="0"/>
              <a:t>                 For example: physical assault causing bodily harm requiring treatment by a      	medical practitioner.</a:t>
            </a:r>
          </a:p>
          <a:p>
            <a:endParaRPr lang="en-CA" sz="7200" dirty="0"/>
          </a:p>
          <a:p>
            <a:pPr lvl="1">
              <a:buFont typeface="Arial" panose="020B0604020202020204" pitchFamily="34" charset="0"/>
              <a:buChar char="•"/>
            </a:pPr>
            <a:r>
              <a:rPr lang="en-CA" sz="6800" dirty="0"/>
              <a:t>Specific types of incidents for which reporting to the police is discretionary.                                   </a:t>
            </a:r>
            <a:r>
              <a:rPr lang="en-CA" sz="6800" i="1" dirty="0"/>
              <a:t>For example: threats of serious physical injury.</a:t>
            </a:r>
          </a:p>
          <a:p>
            <a:pPr marL="0" indent="0">
              <a:buNone/>
            </a:pPr>
            <a:endParaRPr lang="en-CA" sz="7200" dirty="0"/>
          </a:p>
          <a:p>
            <a:pPr marL="0" indent="0">
              <a:buNone/>
            </a:pPr>
            <a:r>
              <a:rPr lang="en-CA" sz="7200" dirty="0"/>
              <a:t>The principal considers mitigating and other factors when deciding whether to call the police in discretionary situations.</a:t>
            </a:r>
          </a:p>
          <a:p>
            <a:endParaRPr lang="en-CA" sz="7200" dirty="0"/>
          </a:p>
          <a:p>
            <a:endParaRPr lang="en-CA" sz="7200" dirty="0"/>
          </a:p>
          <a:p>
            <a:pPr marL="0" indent="0">
              <a:buNone/>
            </a:pPr>
            <a:endParaRPr lang="en-CA" sz="7200" dirty="0"/>
          </a:p>
          <a:p>
            <a:pPr marL="0" indent="0">
              <a:buNone/>
            </a:pPr>
            <a:endParaRPr lang="en-CA" sz="7200" dirty="0"/>
          </a:p>
          <a:p>
            <a:endParaRPr lang="en-CA" sz="7200" dirty="0"/>
          </a:p>
          <a:p>
            <a:pPr marL="0" indent="0">
              <a:buNone/>
            </a:pPr>
            <a:endParaRPr lang="en-US" sz="7200" i="1" dirty="0"/>
          </a:p>
          <a:p>
            <a:pPr marL="0" indent="0">
              <a:buNone/>
            </a:pPr>
            <a:endParaRPr lang="en-CA" sz="7200" dirty="0"/>
          </a:p>
          <a:p>
            <a:endParaRPr lang="en-CA" sz="3600" dirty="0"/>
          </a:p>
          <a:p>
            <a:pPr marL="0" indent="0">
              <a:buNone/>
            </a:pPr>
            <a:endParaRPr lang="en-CA" sz="2000" dirty="0"/>
          </a:p>
          <a:p>
            <a:pPr marL="0" indent="0">
              <a:buNone/>
            </a:pPr>
            <a:endParaRPr lang="en-CA" sz="2000" dirty="0"/>
          </a:p>
          <a:p>
            <a:pPr marL="0" indent="0">
              <a:buNone/>
            </a:pPr>
            <a:endParaRPr lang="en-CA" sz="2000" dirty="0"/>
          </a:p>
          <a:p>
            <a:pPr marL="0" indent="0">
              <a:buNone/>
            </a:pPr>
            <a:r>
              <a:rPr lang="en-CA" dirty="0"/>
              <a:t> </a:t>
            </a:r>
          </a:p>
          <a:p>
            <a:pPr marL="0" indent="0">
              <a:buNone/>
            </a:pPr>
            <a:endParaRPr lang="en-US" dirty="0"/>
          </a:p>
        </p:txBody>
      </p:sp>
      <p:sp>
        <p:nvSpPr>
          <p:cNvPr id="12" name="Date Placeholder 11">
            <a:extLst>
              <a:ext uri="{FF2B5EF4-FFF2-40B4-BE49-F238E27FC236}">
                <a16:creationId xmlns:a16="http://schemas.microsoft.com/office/drawing/2014/main" xmlns="" id="{35DCE5D5-F329-BF4B-9470-43320A01F25C}"/>
              </a:ext>
            </a:extLst>
          </p:cNvPr>
          <p:cNvSpPr>
            <a:spLocks noGrp="1"/>
          </p:cNvSpPr>
          <p:nvPr>
            <p:ph type="dt" sz="half" idx="10"/>
          </p:nvPr>
        </p:nvSpPr>
        <p:spPr/>
        <p:txBody>
          <a:bodyPr/>
          <a:lstStyle/>
          <a:p>
            <a:endParaRPr lang="en-US" dirty="0"/>
          </a:p>
        </p:txBody>
      </p:sp>
      <p:sp>
        <p:nvSpPr>
          <p:cNvPr id="14" name="Slide Number Placeholder 13">
            <a:extLst>
              <a:ext uri="{FF2B5EF4-FFF2-40B4-BE49-F238E27FC236}">
                <a16:creationId xmlns:a16="http://schemas.microsoft.com/office/drawing/2014/main" xmlns="" id="{BE53DCE0-D480-B74E-823A-C3C0B3F2A82C}"/>
              </a:ext>
            </a:extLst>
          </p:cNvPr>
          <p:cNvSpPr>
            <a:spLocks noGrp="1"/>
          </p:cNvSpPr>
          <p:nvPr>
            <p:ph type="sldNum" sz="quarter" idx="12"/>
          </p:nvPr>
        </p:nvSpPr>
        <p:spPr/>
        <p:txBody>
          <a:bodyPr/>
          <a:lstStyle/>
          <a:p>
            <a:fld id="{BC665C19-7437-4528-9062-B01640169526}" type="slidenum">
              <a:rPr lang="en-US" smtClean="0"/>
              <a:t>17</a:t>
            </a:fld>
            <a:endParaRPr lang="en-US" dirty="0"/>
          </a:p>
        </p:txBody>
      </p:sp>
      <p:pic>
        <p:nvPicPr>
          <p:cNvPr id="9" name="Picture 8" descr="A box from the flow chart that reads as follows: Police – notification if applicable. Provincial Model for a Local Police/School Board Protocol (2015), Ministry of Education.">
            <a:extLst>
              <a:ext uri="{FF2B5EF4-FFF2-40B4-BE49-F238E27FC236}">
                <a16:creationId xmlns:a16="http://schemas.microsoft.com/office/drawing/2014/main" xmlns="" id="{CA568F12-6D0A-0743-B672-6C2BE7D1718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99817" y="1600200"/>
            <a:ext cx="3802223" cy="1143000"/>
          </a:xfrm>
          <a:prstGeom prst="rect">
            <a:avLst/>
          </a:prstGeom>
        </p:spPr>
      </p:pic>
    </p:spTree>
    <p:extLst>
      <p:ext uri="{BB962C8B-B14F-4D97-AF65-F5344CB8AC3E}">
        <p14:creationId xmlns:p14="http://schemas.microsoft.com/office/powerpoint/2010/main" val="3406218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5A67B3-1AA0-7C4D-B22A-B96608CCF05C}"/>
              </a:ext>
            </a:extLst>
          </p:cNvPr>
          <p:cNvSpPr>
            <a:spLocks noGrp="1"/>
          </p:cNvSpPr>
          <p:nvPr>
            <p:ph type="title"/>
          </p:nvPr>
        </p:nvSpPr>
        <p:spPr>
          <a:xfrm>
            <a:off x="477748" y="17124"/>
            <a:ext cx="8229600" cy="1143000"/>
          </a:xfrm>
        </p:spPr>
        <p:txBody>
          <a:bodyPr>
            <a:normAutofit/>
          </a:bodyPr>
          <a:lstStyle/>
          <a:p>
            <a:r>
              <a:rPr lang="en-US" sz="2400" b="1" dirty="0"/>
              <a:t>3. Reporting Workplace Injuries (WSIA) </a:t>
            </a:r>
          </a:p>
        </p:txBody>
      </p:sp>
      <p:sp>
        <p:nvSpPr>
          <p:cNvPr id="3" name="Content Placeholder 2">
            <a:extLst>
              <a:ext uri="{FF2B5EF4-FFF2-40B4-BE49-F238E27FC236}">
                <a16:creationId xmlns:a16="http://schemas.microsoft.com/office/drawing/2014/main" xmlns="" id="{3731D5B2-0D48-D64E-AAE9-71E636752D75}"/>
              </a:ext>
            </a:extLst>
          </p:cNvPr>
          <p:cNvSpPr>
            <a:spLocks noGrp="1"/>
          </p:cNvSpPr>
          <p:nvPr>
            <p:ph sz="half" idx="1"/>
          </p:nvPr>
        </p:nvSpPr>
        <p:spPr>
          <a:xfrm>
            <a:off x="457200" y="914400"/>
            <a:ext cx="5562600" cy="5410200"/>
          </a:xfrm>
        </p:spPr>
        <p:txBody>
          <a:bodyPr>
            <a:noAutofit/>
          </a:bodyPr>
          <a:lstStyle/>
          <a:p>
            <a:pPr>
              <a:spcBef>
                <a:spcPts val="200"/>
              </a:spcBef>
            </a:pPr>
            <a:r>
              <a:rPr lang="en-CA" sz="1800" dirty="0"/>
              <a:t>If a workplace violence incident results in an injury to a worker, the injury should be reported to the supervisor or the employer as soon as possible. First aid and/or medical attention should be administered promptly if necessary.</a:t>
            </a:r>
          </a:p>
          <a:p>
            <a:pPr marL="0" indent="0">
              <a:spcBef>
                <a:spcPts val="200"/>
              </a:spcBef>
              <a:buNone/>
            </a:pPr>
            <a:endParaRPr lang="en-CA" sz="1800" dirty="0"/>
          </a:p>
          <a:p>
            <a:pPr>
              <a:spcBef>
                <a:spcPts val="200"/>
              </a:spcBef>
            </a:pPr>
            <a:r>
              <a:rPr lang="en-CA" sz="1800" dirty="0"/>
              <a:t>Under some circumstances, the injury must also be reported to the Workplace Safety and Insurance Board (WSIB).</a:t>
            </a:r>
          </a:p>
          <a:p>
            <a:pPr marL="0" indent="0">
              <a:spcBef>
                <a:spcPts val="200"/>
              </a:spcBef>
              <a:buNone/>
            </a:pPr>
            <a:endParaRPr lang="en-CA" sz="1800" dirty="0"/>
          </a:p>
          <a:p>
            <a:pPr>
              <a:spcBef>
                <a:spcPts val="200"/>
              </a:spcBef>
            </a:pPr>
            <a:r>
              <a:rPr lang="en-CA" sz="1800" dirty="0"/>
              <a:t>For example, the employer must notify the WSIB about worker injury that resulted in lost time or medical attention.</a:t>
            </a:r>
          </a:p>
          <a:p>
            <a:pPr marL="0" indent="0">
              <a:spcBef>
                <a:spcPts val="200"/>
              </a:spcBef>
              <a:buNone/>
            </a:pPr>
            <a:endParaRPr lang="en-CA" sz="1800" dirty="0"/>
          </a:p>
          <a:p>
            <a:pPr>
              <a:spcBef>
                <a:spcPts val="200"/>
              </a:spcBef>
            </a:pPr>
            <a:r>
              <a:rPr lang="en-CA" sz="1800" dirty="0"/>
              <a:t>The employer must keep a record of first-aid treatments provided to workers.</a:t>
            </a:r>
          </a:p>
          <a:p>
            <a:pPr>
              <a:spcBef>
                <a:spcPts val="200"/>
              </a:spcBef>
            </a:pPr>
            <a:endParaRPr lang="en-CA" sz="1800" dirty="0"/>
          </a:p>
          <a:p>
            <a:pPr>
              <a:spcBef>
                <a:spcPts val="200"/>
              </a:spcBef>
            </a:pPr>
            <a:r>
              <a:rPr lang="en-CA" sz="1800" dirty="0"/>
              <a:t>The school board’s WSIB Reporting System is structured to meet reporting requirements.</a:t>
            </a:r>
            <a:endParaRPr lang="en-US" sz="1800" dirty="0"/>
          </a:p>
        </p:txBody>
      </p:sp>
      <p:pic>
        <p:nvPicPr>
          <p:cNvPr id="5" name="Content Placeholder 4" descr="This is an extract from the Road Map showing only the Workplace Safety and Insurance Board flow chart. The heading at the start is Workplace Safety and Insurance Act (WSIA), with an arrow going to a box that reads Workplace Violence Resulting in Injury to a Worker. That box links to two boxes, one that reads WSIB Reporting and the other that reads First Aid Regulation. “WSIB Reporting” links to a box that reads School Board WSIB Reporting System. ">
            <a:extLst>
              <a:ext uri="{FF2B5EF4-FFF2-40B4-BE49-F238E27FC236}">
                <a16:creationId xmlns:a16="http://schemas.microsoft.com/office/drawing/2014/main" xmlns="" id="{720C6CE8-3064-8C4A-B0A1-3221607C46EB}"/>
              </a:ext>
            </a:extLst>
          </p:cNvPr>
          <p:cNvPicPr>
            <a:picLocks noGrp="1"/>
          </p:cNvPicPr>
          <p:nvPr>
            <p:ph sz="half" idx="2"/>
          </p:nvPr>
        </p:nvPicPr>
        <p:blipFill>
          <a:blip r:embed="rId3">
            <a:extLst>
              <a:ext uri="{28A0092B-C50C-407E-A947-70E740481C1C}">
                <a14:useLocalDpi xmlns:a14="http://schemas.microsoft.com/office/drawing/2010/main"/>
              </a:ext>
            </a:extLst>
          </a:blip>
          <a:stretch>
            <a:fillRect/>
          </a:stretch>
        </p:blipFill>
        <p:spPr>
          <a:xfrm>
            <a:off x="6172200" y="1447800"/>
            <a:ext cx="2667000" cy="3284140"/>
          </a:xfrm>
          <a:prstGeom prst="rect">
            <a:avLst/>
          </a:prstGeom>
          <a:ln w="12700">
            <a:solidFill>
              <a:schemeClr val="tx1"/>
            </a:solidFill>
          </a:ln>
        </p:spPr>
      </p:pic>
      <p:sp>
        <p:nvSpPr>
          <p:cNvPr id="6" name="Date Placeholder 5">
            <a:extLst>
              <a:ext uri="{FF2B5EF4-FFF2-40B4-BE49-F238E27FC236}">
                <a16:creationId xmlns:a16="http://schemas.microsoft.com/office/drawing/2014/main" xmlns="" id="{CBC83E40-C134-5541-9C6D-2696D2D60D47}"/>
              </a:ext>
            </a:extLst>
          </p:cNvPr>
          <p:cNvSpPr>
            <a:spLocks noGrp="1"/>
          </p:cNvSpPr>
          <p:nvPr>
            <p:ph type="dt" sz="half" idx="10"/>
          </p:nvPr>
        </p:nvSpPr>
        <p:spPr/>
        <p:txBody>
          <a:bodyPr/>
          <a:lstStyle/>
          <a:p>
            <a:endParaRPr lang="en-US" dirty="0"/>
          </a:p>
        </p:txBody>
      </p:sp>
      <p:sp>
        <p:nvSpPr>
          <p:cNvPr id="8" name="Slide Number Placeholder 7">
            <a:extLst>
              <a:ext uri="{FF2B5EF4-FFF2-40B4-BE49-F238E27FC236}">
                <a16:creationId xmlns:a16="http://schemas.microsoft.com/office/drawing/2014/main" xmlns="" id="{39D85B4D-F5DC-2541-A4E3-8AB5AB5A1607}"/>
              </a:ext>
            </a:extLst>
          </p:cNvPr>
          <p:cNvSpPr>
            <a:spLocks noGrp="1"/>
          </p:cNvSpPr>
          <p:nvPr>
            <p:ph type="sldNum" sz="quarter" idx="12"/>
          </p:nvPr>
        </p:nvSpPr>
        <p:spPr/>
        <p:txBody>
          <a:bodyPr/>
          <a:lstStyle/>
          <a:p>
            <a:fld id="{BC665C19-7437-4528-9062-B01640169526}" type="slidenum">
              <a:rPr lang="en-US" smtClean="0"/>
              <a:t>18</a:t>
            </a:fld>
            <a:endParaRPr lang="en-US" dirty="0"/>
          </a:p>
        </p:txBody>
      </p:sp>
    </p:spTree>
    <p:extLst>
      <p:ext uri="{BB962C8B-B14F-4D97-AF65-F5344CB8AC3E}">
        <p14:creationId xmlns:p14="http://schemas.microsoft.com/office/powerpoint/2010/main" val="275588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F6D8683-17CE-BB4A-9749-8AD305E54E06}"/>
              </a:ext>
            </a:extLst>
          </p:cNvPr>
          <p:cNvSpPr>
            <a:spLocks noGrp="1"/>
          </p:cNvSpPr>
          <p:nvPr>
            <p:ph type="title"/>
          </p:nvPr>
        </p:nvSpPr>
        <p:spPr>
          <a:xfrm>
            <a:off x="478604" y="27398"/>
            <a:ext cx="8229600" cy="1143000"/>
          </a:xfrm>
        </p:spPr>
        <p:txBody>
          <a:bodyPr>
            <a:normAutofit/>
          </a:bodyPr>
          <a:lstStyle/>
          <a:p>
            <a:r>
              <a:rPr lang="en-US" sz="2400" b="1" dirty="0"/>
              <a:t>APPENDICES</a:t>
            </a:r>
          </a:p>
        </p:txBody>
      </p:sp>
      <p:sp>
        <p:nvSpPr>
          <p:cNvPr id="6" name="Content Placeholder 5">
            <a:extLst>
              <a:ext uri="{FF2B5EF4-FFF2-40B4-BE49-F238E27FC236}">
                <a16:creationId xmlns:a16="http://schemas.microsoft.com/office/drawing/2014/main" xmlns="" id="{73FAC294-7A05-9B4F-BF8D-8DB7DC42E81D}"/>
              </a:ext>
            </a:extLst>
          </p:cNvPr>
          <p:cNvSpPr>
            <a:spLocks noGrp="1"/>
          </p:cNvSpPr>
          <p:nvPr>
            <p:ph idx="1"/>
          </p:nvPr>
        </p:nvSpPr>
        <p:spPr>
          <a:xfrm>
            <a:off x="457200" y="990600"/>
            <a:ext cx="8229600" cy="5135563"/>
          </a:xfrm>
        </p:spPr>
        <p:txBody>
          <a:bodyPr>
            <a:normAutofit fontScale="85000" lnSpcReduction="10000"/>
          </a:bodyPr>
          <a:lstStyle/>
          <a:p>
            <a:pPr marL="0" indent="0">
              <a:buNone/>
            </a:pPr>
            <a:r>
              <a:rPr lang="en-US" sz="2600" i="1" dirty="0"/>
              <a:t>This PowerPoint includes Appendices 1 and 2 and a scenario from Appendix</a:t>
            </a:r>
            <a:r>
              <a:rPr lang="en-US" sz="2600" i="1" dirty="0">
                <a:solidFill>
                  <a:srgbClr val="FF0000"/>
                </a:solidFill>
              </a:rPr>
              <a:t> </a:t>
            </a:r>
            <a:r>
              <a:rPr lang="en-US" sz="2600" i="1" dirty="0"/>
              <a:t>3. Please refer to the Training Resource for the complete set of appendices.</a:t>
            </a:r>
          </a:p>
          <a:p>
            <a:pPr marL="0" indent="0">
              <a:buNone/>
            </a:pPr>
            <a:endParaRPr lang="en-CA" sz="2600" dirty="0"/>
          </a:p>
          <a:p>
            <a:r>
              <a:rPr lang="en-CA" sz="2600" dirty="0"/>
              <a:t>Appendix 1. Reporting requirements for various types of incidents</a:t>
            </a:r>
          </a:p>
          <a:p>
            <a:pPr marL="0" indent="0">
              <a:buNone/>
            </a:pPr>
            <a:r>
              <a:rPr lang="en-CA" sz="2600" dirty="0"/>
              <a:t> </a:t>
            </a:r>
          </a:p>
          <a:p>
            <a:pPr fontAlgn="base"/>
            <a:r>
              <a:rPr lang="en-CA" sz="2600" dirty="0"/>
              <a:t>Appendix 2. Definitions related to reporting violent incidents</a:t>
            </a:r>
          </a:p>
          <a:p>
            <a:pPr marL="0" indent="0" fontAlgn="base">
              <a:buNone/>
            </a:pPr>
            <a:r>
              <a:rPr lang="en-CA" sz="2600" dirty="0"/>
              <a:t> </a:t>
            </a:r>
          </a:p>
          <a:p>
            <a:pPr fontAlgn="base"/>
            <a:r>
              <a:rPr lang="en-CA" sz="2600" dirty="0"/>
              <a:t>Appendix 3. Scenarios about reporting requirements</a:t>
            </a:r>
          </a:p>
          <a:p>
            <a:pPr marL="0" indent="0" fontAlgn="base">
              <a:buNone/>
            </a:pPr>
            <a:endParaRPr lang="en-CA" sz="2600" dirty="0"/>
          </a:p>
          <a:p>
            <a:pPr fontAlgn="base"/>
            <a:r>
              <a:rPr lang="en-CA" sz="2600" dirty="0"/>
              <a:t>Appendix 4. R.R.O. 1990, Regulation 834: Critical Injury – Defined</a:t>
            </a:r>
          </a:p>
          <a:p>
            <a:pPr marL="0" indent="0" fontAlgn="base">
              <a:buNone/>
            </a:pPr>
            <a:endParaRPr lang="en-CA" sz="2600" dirty="0"/>
          </a:p>
          <a:p>
            <a:pPr fontAlgn="base"/>
            <a:r>
              <a:rPr lang="en-CA" sz="2600" dirty="0"/>
              <a:t>Appendix 5. Safe Schools Incident Reporting Forms </a:t>
            </a:r>
          </a:p>
          <a:p>
            <a:pPr marL="0" indent="0" fontAlgn="base">
              <a:buNone/>
            </a:pPr>
            <a:endParaRPr lang="en-CA" sz="2200" dirty="0"/>
          </a:p>
          <a:p>
            <a:pPr marL="0" indent="0">
              <a:buNone/>
            </a:pPr>
            <a:endParaRPr lang="en-US" sz="2000" dirty="0"/>
          </a:p>
        </p:txBody>
      </p:sp>
      <p:sp>
        <p:nvSpPr>
          <p:cNvPr id="2" name="Date Placeholder 1">
            <a:extLst>
              <a:ext uri="{FF2B5EF4-FFF2-40B4-BE49-F238E27FC236}">
                <a16:creationId xmlns:a16="http://schemas.microsoft.com/office/drawing/2014/main" xmlns="" id="{B7B87FE2-B55B-B343-9C24-C94EE0288DC8}"/>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xmlns="" id="{DCF2BABF-FF43-6046-9A80-BE29E4DD65EB}"/>
              </a:ext>
            </a:extLst>
          </p:cNvPr>
          <p:cNvSpPr>
            <a:spLocks noGrp="1"/>
          </p:cNvSpPr>
          <p:nvPr>
            <p:ph type="sldNum" sz="quarter" idx="12"/>
          </p:nvPr>
        </p:nvSpPr>
        <p:spPr/>
        <p:txBody>
          <a:bodyPr/>
          <a:lstStyle/>
          <a:p>
            <a:fld id="{BC665C19-7437-4528-9062-B01640169526}" type="slidenum">
              <a:rPr lang="en-US" smtClean="0"/>
              <a:t>19</a:t>
            </a:fld>
            <a:endParaRPr lang="en-US" dirty="0"/>
          </a:p>
        </p:txBody>
      </p:sp>
    </p:spTree>
    <p:extLst>
      <p:ext uri="{BB962C8B-B14F-4D97-AF65-F5344CB8AC3E}">
        <p14:creationId xmlns:p14="http://schemas.microsoft.com/office/powerpoint/2010/main" val="77923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6A71E927-B120-7A4B-8BFF-E658F07F521D}"/>
              </a:ext>
            </a:extLst>
          </p:cNvPr>
          <p:cNvSpPr>
            <a:spLocks noGrp="1"/>
          </p:cNvSpPr>
          <p:nvPr>
            <p:ph type="title"/>
          </p:nvPr>
        </p:nvSpPr>
        <p:spPr>
          <a:xfrm>
            <a:off x="457200" y="119865"/>
            <a:ext cx="8229600" cy="1143000"/>
          </a:xfrm>
        </p:spPr>
        <p:txBody>
          <a:bodyPr>
            <a:normAutofit/>
          </a:bodyPr>
          <a:lstStyle/>
          <a:p>
            <a:r>
              <a:rPr lang="en-US" sz="2400" b="1" dirty="0"/>
              <a:t>This PowerPoint supports the use of </a:t>
            </a:r>
            <a:br>
              <a:rPr lang="en-US" sz="2400" b="1" dirty="0"/>
            </a:br>
            <a:r>
              <a:rPr lang="en-US" sz="2400" b="1" dirty="0"/>
              <a:t>the Road Map Training Resource</a:t>
            </a:r>
          </a:p>
        </p:txBody>
      </p:sp>
      <p:sp>
        <p:nvSpPr>
          <p:cNvPr id="8" name="Content Placeholder 7">
            <a:extLst>
              <a:ext uri="{FF2B5EF4-FFF2-40B4-BE49-F238E27FC236}">
                <a16:creationId xmlns:a16="http://schemas.microsoft.com/office/drawing/2014/main" xmlns="" id="{ED25501F-D275-C744-BE1F-0AC60C6621FC}"/>
              </a:ext>
            </a:extLst>
          </p:cNvPr>
          <p:cNvSpPr>
            <a:spLocks noGrp="1"/>
          </p:cNvSpPr>
          <p:nvPr>
            <p:ph idx="1"/>
          </p:nvPr>
        </p:nvSpPr>
        <p:spPr>
          <a:xfrm>
            <a:off x="732890" y="1152747"/>
            <a:ext cx="7924800" cy="5059363"/>
          </a:xfrm>
        </p:spPr>
        <p:txBody>
          <a:bodyPr>
            <a:normAutofit/>
          </a:bodyPr>
          <a:lstStyle/>
          <a:p>
            <a:pPr marL="0" indent="0">
              <a:buNone/>
            </a:pPr>
            <a:r>
              <a:rPr lang="en-CA" sz="2000" i="1" dirty="0"/>
              <a:t>The Road Map to Reporting Workplace Violence in Ontario School Boards: A Training Resource for Principals and Staff</a:t>
            </a:r>
            <a:r>
              <a:rPr lang="en-US" sz="2000" i="1" dirty="0"/>
              <a:t> </a:t>
            </a:r>
            <a:r>
              <a:rPr lang="en-US" sz="2000" dirty="0"/>
              <a:t>is an introduction to the </a:t>
            </a:r>
            <a:r>
              <a:rPr lang="en-CA" sz="2000" dirty="0"/>
              <a:t>“Road Map” in Appendix H of the Ministry of Labour’s document </a:t>
            </a:r>
            <a:r>
              <a:rPr lang="en-CA" sz="2000" i="1" dirty="0"/>
              <a:t>Workplace Violence in School Boards.</a:t>
            </a:r>
            <a:r>
              <a:rPr lang="en-CA" sz="2000" dirty="0"/>
              <a:t> </a:t>
            </a:r>
            <a:endParaRPr lang="en-US" sz="2000" dirty="0"/>
          </a:p>
          <a:p>
            <a:pPr marL="0" indent="0">
              <a:buNone/>
            </a:pPr>
            <a:endParaRPr lang="en-US" sz="2000" dirty="0"/>
          </a:p>
          <a:p>
            <a:pPr marL="0" indent="0">
              <a:buNone/>
            </a:pPr>
            <a:r>
              <a:rPr lang="en-US" sz="2000" dirty="0"/>
              <a:t>The Training Resource provides information, charts, and scenarios about the reporting requirements laid out on the Road Map. </a:t>
            </a:r>
          </a:p>
          <a:p>
            <a:pPr marL="0" indent="0">
              <a:buNone/>
            </a:pPr>
            <a:endParaRPr lang="en-US" sz="2000" dirty="0"/>
          </a:p>
          <a:p>
            <a:pPr marL="0" indent="0">
              <a:buNone/>
            </a:pPr>
            <a:r>
              <a:rPr lang="en-US" sz="2000" dirty="0"/>
              <a:t>This PowerPoint supports the use of the Training Resource in professional development. Please keep your copy of the Training Resource handy during the use of the PowerPoint.</a:t>
            </a:r>
          </a:p>
          <a:p>
            <a:pPr marL="0" indent="0">
              <a:buNone/>
            </a:pPr>
            <a:r>
              <a:rPr lang="en-US" sz="2000" dirty="0"/>
              <a:t> </a:t>
            </a:r>
            <a:r>
              <a:rPr lang="en-US" dirty="0"/>
              <a:t/>
            </a:r>
            <a:br>
              <a:rPr lang="en-US" dirty="0"/>
            </a:br>
            <a:endParaRPr lang="en-US" dirty="0"/>
          </a:p>
        </p:txBody>
      </p:sp>
      <p:sp>
        <p:nvSpPr>
          <p:cNvPr id="4" name="Date Placeholder 3">
            <a:extLst>
              <a:ext uri="{FF2B5EF4-FFF2-40B4-BE49-F238E27FC236}">
                <a16:creationId xmlns:a16="http://schemas.microsoft.com/office/drawing/2014/main" xmlns="" id="{38E317ED-1B93-F347-96E1-9447ED75624B}"/>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xmlns="" id="{97C63B98-AE66-484C-AA65-14C714852ADA}"/>
              </a:ext>
            </a:extLst>
          </p:cNvPr>
          <p:cNvSpPr>
            <a:spLocks noGrp="1"/>
          </p:cNvSpPr>
          <p:nvPr>
            <p:ph type="sldNum" sz="quarter" idx="12"/>
          </p:nvPr>
        </p:nvSpPr>
        <p:spPr/>
        <p:txBody>
          <a:bodyPr/>
          <a:lstStyle/>
          <a:p>
            <a:fld id="{BC665C19-7437-4528-9062-B01640169526}" type="slidenum">
              <a:rPr lang="en-US" smtClean="0"/>
              <a:t>2</a:t>
            </a:fld>
            <a:endParaRPr lang="en-US" dirty="0"/>
          </a:p>
        </p:txBody>
      </p:sp>
      <p:graphicFrame>
        <p:nvGraphicFramePr>
          <p:cNvPr id="9" name="Content Placeholder 6" descr="A graphic with two boxes side by side. The left-hand box reads “Training Resource and PowerPoint”. The right-hand box reads “The Road Map”. There are curved arrows pointing from the left side to the right and vice versa.">
            <a:extLst>
              <a:ext uri="{FF2B5EF4-FFF2-40B4-BE49-F238E27FC236}">
                <a16:creationId xmlns:a16="http://schemas.microsoft.com/office/drawing/2014/main" xmlns="" id="{49C9FA4D-409A-F244-BBEE-664377494B39}"/>
              </a:ext>
            </a:extLst>
          </p:cNvPr>
          <p:cNvGraphicFramePr>
            <a:graphicFrameLocks/>
          </p:cNvGraphicFramePr>
          <p:nvPr>
            <p:extLst>
              <p:ext uri="{D42A27DB-BD31-4B8C-83A1-F6EECF244321}">
                <p14:modId xmlns:p14="http://schemas.microsoft.com/office/powerpoint/2010/main" val="2823115233"/>
              </p:ext>
            </p:extLst>
          </p:nvPr>
        </p:nvGraphicFramePr>
        <p:xfrm>
          <a:off x="909477" y="3810000"/>
          <a:ext cx="7571626" cy="2803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980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424537C-D187-5545-B2A5-4F84076DDA4A}"/>
              </a:ext>
            </a:extLst>
          </p:cNvPr>
          <p:cNvSpPr>
            <a:spLocks noGrp="1"/>
          </p:cNvSpPr>
          <p:nvPr>
            <p:ph type="dt" sz="half" idx="10"/>
          </p:nvPr>
        </p:nvSpPr>
        <p:spPr>
          <a:xfrm>
            <a:off x="327788" y="6464144"/>
            <a:ext cx="2133600" cy="365125"/>
          </a:xfrm>
        </p:spPr>
        <p:txBody>
          <a:bodyPr/>
          <a:lstStyle/>
          <a:p>
            <a:endParaRPr lang="en-US" dirty="0"/>
          </a:p>
        </p:txBody>
      </p:sp>
      <p:sp>
        <p:nvSpPr>
          <p:cNvPr id="4" name="Slide Number Placeholder 3">
            <a:extLst>
              <a:ext uri="{FF2B5EF4-FFF2-40B4-BE49-F238E27FC236}">
                <a16:creationId xmlns:a16="http://schemas.microsoft.com/office/drawing/2014/main" xmlns="" id="{AEBA77D2-00D5-2C4A-8AA3-BF30971E6D44}"/>
              </a:ext>
            </a:extLst>
          </p:cNvPr>
          <p:cNvSpPr>
            <a:spLocks noGrp="1"/>
          </p:cNvSpPr>
          <p:nvPr>
            <p:ph type="sldNum" sz="quarter" idx="12"/>
          </p:nvPr>
        </p:nvSpPr>
        <p:spPr/>
        <p:txBody>
          <a:bodyPr/>
          <a:lstStyle/>
          <a:p>
            <a:fld id="{BC665C19-7437-4528-9062-B01640169526}" type="slidenum">
              <a:rPr lang="en-US" smtClean="0"/>
              <a:t>20</a:t>
            </a:fld>
            <a:endParaRPr lang="en-US" dirty="0"/>
          </a:p>
        </p:txBody>
      </p:sp>
      <p:graphicFrame>
        <p:nvGraphicFramePr>
          <p:cNvPr id="3" name="Object 2" descr="A table reproducing Appendix 1 from the Training Resource, titled “Reporting requirements for various types of incidents”. A note at the top of the table reads “Note: These are examples only, and are not intended to replace board-specific guidelines. PPM No. 120 and the Provincial Model for a Local Police/School Board Protocol (2015) are not included in the examples. The first row reads as follows: What type of incident is this?; Safe Schools Incident Reporting Forms (SSIR); School boards reporting form for workplace violence; School boards reporting form for worker injury; Employer’s workplace injury report to WSIB. The second row reads as follows: Serious student incident, workplace violence incident, no worker injury; yes; yes; no; no. The third row reads as follows: Serious student incident; workplace violence incident; worker injury; criteria for injury report to WSIB not met; yes; yes; yes; no. The fourth row reads as follows: Serious student incident, workplace violence incident, worker injury; criteria for injury report to WSIB are met; yes; yes; yes; yes. The fifth row reads as follows: Assailant is not a student, workplace violence incident, no worker injury; no; yes; no; no. The sixth row reads as follows: Assailant is not a student, workplace violence incident, worker injury, criteria for injury report to WSIB not met; no; yes; yes; no. The seventh row reads as follows: Assailant is not a student, workplace violence incident, worker injury, criteria for injury report to WSIB are met; no; yes; yes; yes. At the bottom of the table is a note that reads “The criteria for injury reporting to the WSIB are set out in the WSIB document “Employer’s Initial Accident-Reporting Obligations”, 15-01-02 (www.wsib.on.ca)."/>
          <p:cNvGraphicFramePr>
            <a:graphicFrameLocks noChangeAspect="1"/>
          </p:cNvGraphicFramePr>
          <p:nvPr>
            <p:extLst>
              <p:ext uri="{D42A27DB-BD31-4B8C-83A1-F6EECF244321}">
                <p14:modId xmlns:p14="http://schemas.microsoft.com/office/powerpoint/2010/main" val="566227364"/>
              </p:ext>
            </p:extLst>
          </p:nvPr>
        </p:nvGraphicFramePr>
        <p:xfrm>
          <a:off x="-152400" y="-381000"/>
          <a:ext cx="9610165" cy="7426036"/>
        </p:xfrm>
        <a:graphic>
          <a:graphicData uri="http://schemas.openxmlformats.org/presentationml/2006/ole">
            <mc:AlternateContent xmlns:mc="http://schemas.openxmlformats.org/markup-compatibility/2006">
              <mc:Choice xmlns:v="urn:schemas-microsoft-com:vml" Requires="v">
                <p:oleObj spid="_x0000_s1067" name="Acrobat Document" r:id="rId4" imgW="7543732" imgH="5829300" progId="AcroExch.Document.11">
                  <p:embed/>
                </p:oleObj>
              </mc:Choice>
              <mc:Fallback>
                <p:oleObj name="Acrobat Document" r:id="rId4" imgW="7543732" imgH="5829300" progId="AcroExch.Document.11">
                  <p:embed/>
                  <p:pic>
                    <p:nvPicPr>
                      <p:cNvPr id="0" name=""/>
                      <p:cNvPicPr/>
                      <p:nvPr/>
                    </p:nvPicPr>
                    <p:blipFill>
                      <a:blip r:embed="rId5"/>
                      <a:stretch>
                        <a:fillRect/>
                      </a:stretch>
                    </p:blipFill>
                    <p:spPr>
                      <a:xfrm>
                        <a:off x="-152400" y="-381000"/>
                        <a:ext cx="9610165" cy="7426036"/>
                      </a:xfrm>
                      <a:prstGeom prst="rect">
                        <a:avLst/>
                      </a:prstGeom>
                    </p:spPr>
                  </p:pic>
                </p:oleObj>
              </mc:Fallback>
            </mc:AlternateContent>
          </a:graphicData>
        </a:graphic>
      </p:graphicFrame>
      <p:sp>
        <p:nvSpPr>
          <p:cNvPr id="6" name="Title 1" hidden="1"/>
          <p:cNvSpPr txBox="1">
            <a:spLocks/>
          </p:cNvSpPr>
          <p:nvPr/>
        </p:nvSpPr>
        <p:spPr>
          <a:xfrm>
            <a:off x="609600" y="4270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000"/>
              <a:t>Appendix 1. Reporting requirements for various types of incidents</a:t>
            </a:r>
            <a:br>
              <a:rPr lang="en-CA" sz="2000"/>
            </a:br>
            <a:endParaRPr lang="en-CA" sz="2000" dirty="0"/>
          </a:p>
        </p:txBody>
      </p:sp>
    </p:spTree>
    <p:extLst>
      <p:ext uri="{BB962C8B-B14F-4D97-AF65-F5344CB8AC3E}">
        <p14:creationId xmlns:p14="http://schemas.microsoft.com/office/powerpoint/2010/main" val="261668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B2B61D8-28C6-8548-A5E0-6EAA9087B93E}"/>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xmlns="" id="{FB832107-8A8A-B849-B0CF-E05AD9CE6764}"/>
              </a:ext>
            </a:extLst>
          </p:cNvPr>
          <p:cNvSpPr>
            <a:spLocks noGrp="1"/>
          </p:cNvSpPr>
          <p:nvPr>
            <p:ph type="sldNum" sz="quarter" idx="12"/>
          </p:nvPr>
        </p:nvSpPr>
        <p:spPr/>
        <p:txBody>
          <a:bodyPr/>
          <a:lstStyle/>
          <a:p>
            <a:fld id="{BC665C19-7437-4528-9062-B01640169526}" type="slidenum">
              <a:rPr lang="en-US" smtClean="0"/>
              <a:t>21</a:t>
            </a:fld>
            <a:endParaRPr lang="en-US" dirty="0"/>
          </a:p>
        </p:txBody>
      </p:sp>
      <p:sp>
        <p:nvSpPr>
          <p:cNvPr id="8" name="TextBox 7"/>
          <p:cNvSpPr txBox="1"/>
          <p:nvPr/>
        </p:nvSpPr>
        <p:spPr>
          <a:xfrm>
            <a:off x="457200" y="1295400"/>
            <a:ext cx="8229600" cy="3970318"/>
          </a:xfrm>
          <a:prstGeom prst="rect">
            <a:avLst/>
          </a:prstGeom>
          <a:noFill/>
        </p:spPr>
        <p:txBody>
          <a:bodyPr wrap="square" rtlCol="0">
            <a:spAutoFit/>
          </a:bodyPr>
          <a:lstStyle/>
          <a:p>
            <a:r>
              <a:rPr lang="en-CA" b="1" dirty="0"/>
              <a:t>Workplace violence, Ontario Health and Safety Act (OHSA)*</a:t>
            </a:r>
          </a:p>
          <a:p>
            <a:endParaRPr lang="en-CA" b="1" dirty="0"/>
          </a:p>
          <a:p>
            <a:r>
              <a:rPr lang="en-CA" dirty="0"/>
              <a:t>“Workplace violence” means:</a:t>
            </a:r>
          </a:p>
          <a:p>
            <a:pPr marL="342900" lvl="0" indent="-342900">
              <a:buFont typeface="+mj-lt"/>
              <a:buAutoNum type="alphaLcParenR"/>
            </a:pPr>
            <a:r>
              <a:rPr lang="en-CA" dirty="0"/>
              <a:t>the exercise of physical force by a person against a worker, in a workplace, that causes or could cause physical injury to the worker,</a:t>
            </a:r>
          </a:p>
          <a:p>
            <a:pPr marL="342900" lvl="0" indent="-342900">
              <a:buFont typeface="+mj-lt"/>
              <a:buAutoNum type="alphaLcParenR"/>
            </a:pPr>
            <a:r>
              <a:rPr lang="en-CA" dirty="0"/>
              <a:t>an attempt to exercise physical force against a worker, in a workplace, that could cause physical injury to the worker,</a:t>
            </a:r>
          </a:p>
          <a:p>
            <a:pPr marL="342900" lvl="0" indent="-342900">
              <a:buFont typeface="+mj-lt"/>
              <a:buAutoNum type="alphaLcParenR"/>
            </a:pPr>
            <a:r>
              <a:rPr lang="en-CA" dirty="0"/>
              <a:t>a statement or behaviour that it is reasonable for a worker to interpret as a threat to exercise physical force against the worker, in a workplace, that could cause physical injury to the worker. </a:t>
            </a:r>
          </a:p>
          <a:p>
            <a:pPr lvl="0"/>
            <a:endParaRPr lang="en-CA" dirty="0"/>
          </a:p>
          <a:p>
            <a:r>
              <a:rPr lang="en-CA" dirty="0"/>
              <a:t>* Note: Incidents not listed under “Workplace Violence, OHSA definition” may still qualify as workplace violence incidents under the </a:t>
            </a:r>
            <a:r>
              <a:rPr lang="en-CA" i="1" dirty="0"/>
              <a:t>Occupational Health and Safety Act </a:t>
            </a:r>
            <a:r>
              <a:rPr lang="en-CA" dirty="0"/>
              <a:t>(OHSA). Refer to the OHSA for additional information.</a:t>
            </a:r>
          </a:p>
        </p:txBody>
      </p:sp>
      <p:sp>
        <p:nvSpPr>
          <p:cNvPr id="6" name="Title 4"/>
          <p:cNvSpPr txBox="1">
            <a:spLocks/>
          </p:cNvSpPr>
          <p:nvPr/>
        </p:nvSpPr>
        <p:spPr>
          <a:xfrm>
            <a:off x="457200" y="274638"/>
            <a:ext cx="8229600" cy="563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b="1" dirty="0"/>
              <a:t>Excerpt from Appendix 2: Definitions related to reporting violent incidents </a:t>
            </a:r>
            <a:br>
              <a:rPr lang="en-CA" sz="2400" b="1" dirty="0"/>
            </a:br>
            <a:endParaRPr lang="en-CA" sz="2400" dirty="0"/>
          </a:p>
        </p:txBody>
      </p:sp>
    </p:spTree>
    <p:extLst>
      <p:ext uri="{BB962C8B-B14F-4D97-AF65-F5344CB8AC3E}">
        <p14:creationId xmlns:p14="http://schemas.microsoft.com/office/powerpoint/2010/main" val="3894354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B512C2F-BBF4-4147-A02D-5CE74D03B408}"/>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xmlns="" id="{9DE20D52-AAF0-C247-BF19-64AD3490D05F}"/>
              </a:ext>
            </a:extLst>
          </p:cNvPr>
          <p:cNvSpPr>
            <a:spLocks noGrp="1"/>
          </p:cNvSpPr>
          <p:nvPr>
            <p:ph type="sldNum" sz="quarter" idx="12"/>
          </p:nvPr>
        </p:nvSpPr>
        <p:spPr/>
        <p:txBody>
          <a:bodyPr/>
          <a:lstStyle/>
          <a:p>
            <a:fld id="{BC665C19-7437-4528-9062-B01640169526}" type="slidenum">
              <a:rPr lang="en-US" smtClean="0"/>
              <a:t>22</a:t>
            </a:fld>
            <a:endParaRPr lang="en-US" dirty="0"/>
          </a:p>
        </p:txBody>
      </p:sp>
      <p:sp>
        <p:nvSpPr>
          <p:cNvPr id="6" name="Content Placeholder 5">
            <a:extLst>
              <a:ext uri="{FF2B5EF4-FFF2-40B4-BE49-F238E27FC236}">
                <a16:creationId xmlns:a16="http://schemas.microsoft.com/office/drawing/2014/main" xmlns="" id="{53FAAED3-7B5D-1646-B6DB-B3C6D84C5D5A}"/>
              </a:ext>
            </a:extLst>
          </p:cNvPr>
          <p:cNvSpPr>
            <a:spLocks noGrp="1"/>
          </p:cNvSpPr>
          <p:nvPr>
            <p:ph idx="1"/>
          </p:nvPr>
        </p:nvSpPr>
        <p:spPr>
          <a:xfrm>
            <a:off x="457200" y="1600201"/>
            <a:ext cx="8229600" cy="4267200"/>
          </a:xfrm>
        </p:spPr>
        <p:txBody>
          <a:bodyPr>
            <a:normAutofit fontScale="85000" lnSpcReduction="20000"/>
          </a:bodyPr>
          <a:lstStyle/>
          <a:p>
            <a:pPr marL="0" indent="0">
              <a:buNone/>
            </a:pPr>
            <a:r>
              <a:rPr lang="en-CA" dirty="0"/>
              <a:t>A Grade 8 student posts on a social networking site that she intends to cause serious physical injury to a teacher. The student has a history of violent behaviour. The teacher is a member of a religious group. The student’s online threat also includes statements and images that express hatred towards the teacher’s religious group; identifies the teacher by name; and includes a link to a website that also expresses hate towards the religious group. Upon learning of the incident, the principal contacts the police and informs the targeted teacher. The school board and local police conduct coordinated investigations.</a:t>
            </a:r>
          </a:p>
        </p:txBody>
      </p:sp>
      <p:sp>
        <p:nvSpPr>
          <p:cNvPr id="5" name="Title 4">
            <a:extLst>
              <a:ext uri="{FF2B5EF4-FFF2-40B4-BE49-F238E27FC236}">
                <a16:creationId xmlns:a16="http://schemas.microsoft.com/office/drawing/2014/main" xmlns="" id="{0ECE35A7-6B39-8A42-A66C-5ABE757E0E18}"/>
              </a:ext>
            </a:extLst>
          </p:cNvPr>
          <p:cNvSpPr>
            <a:spLocks noGrp="1"/>
          </p:cNvSpPr>
          <p:nvPr>
            <p:ph type="title"/>
          </p:nvPr>
        </p:nvSpPr>
        <p:spPr/>
        <p:txBody>
          <a:bodyPr>
            <a:normAutofit/>
          </a:bodyPr>
          <a:lstStyle/>
          <a:p>
            <a:r>
              <a:rPr lang="en-CA" sz="2000" b="1" dirty="0"/>
              <a:t>Excerpt from Appendix 3. Scenarios about reporting requirements</a:t>
            </a:r>
            <a:r>
              <a:rPr lang="en-CA" sz="2000" dirty="0"/>
              <a:t/>
            </a:r>
            <a:br>
              <a:rPr lang="en-CA" sz="2000" dirty="0"/>
            </a:br>
            <a:r>
              <a:rPr lang="en-CA" sz="2000" b="1" dirty="0"/>
              <a:t>Scenario 1</a:t>
            </a:r>
            <a:endParaRPr lang="en-US" sz="2000" b="1" dirty="0"/>
          </a:p>
        </p:txBody>
      </p:sp>
    </p:spTree>
    <p:extLst>
      <p:ext uri="{BB962C8B-B14F-4D97-AF65-F5344CB8AC3E}">
        <p14:creationId xmlns:p14="http://schemas.microsoft.com/office/powerpoint/2010/main" val="1567549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61C0E52B-CF63-C54C-A359-04B1A2463DB0}"/>
              </a:ext>
            </a:extLst>
          </p:cNvPr>
          <p:cNvSpPr>
            <a:spLocks noGrp="1"/>
          </p:cNvSpPr>
          <p:nvPr>
            <p:ph idx="1"/>
          </p:nvPr>
        </p:nvSpPr>
        <p:spPr/>
        <p:txBody>
          <a:bodyPr>
            <a:normAutofit/>
          </a:bodyPr>
          <a:lstStyle/>
          <a:p>
            <a:pPr marL="0" indent="0">
              <a:buNone/>
            </a:pPr>
            <a:r>
              <a:rPr lang="en-US" sz="2400" dirty="0"/>
              <a:t>The Training Resource concludes with a list of resources including all relevant documents published by the Ministry of Education, the Ministry of Labour and the Workplace Safety and Insurance Board, as well as the statutes and regulations.</a:t>
            </a:r>
          </a:p>
        </p:txBody>
      </p:sp>
      <p:sp>
        <p:nvSpPr>
          <p:cNvPr id="2" name="Date Placeholder 1">
            <a:extLst>
              <a:ext uri="{FF2B5EF4-FFF2-40B4-BE49-F238E27FC236}">
                <a16:creationId xmlns:a16="http://schemas.microsoft.com/office/drawing/2014/main" xmlns="" id="{D9775EA5-7A4E-4142-A70B-82A75A0A8986}"/>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xmlns="" id="{D45A9CC8-22BB-D84C-8D0E-4D29BF1CFD60}"/>
              </a:ext>
            </a:extLst>
          </p:cNvPr>
          <p:cNvSpPr>
            <a:spLocks noGrp="1"/>
          </p:cNvSpPr>
          <p:nvPr>
            <p:ph type="sldNum" sz="quarter" idx="12"/>
          </p:nvPr>
        </p:nvSpPr>
        <p:spPr/>
        <p:txBody>
          <a:bodyPr/>
          <a:lstStyle/>
          <a:p>
            <a:fld id="{BC665C19-7437-4528-9062-B01640169526}" type="slidenum">
              <a:rPr lang="en-US" smtClean="0"/>
              <a:t>23</a:t>
            </a:fld>
            <a:endParaRPr lang="en-US" dirty="0"/>
          </a:p>
        </p:txBody>
      </p:sp>
      <p:sp>
        <p:nvSpPr>
          <p:cNvPr id="6" name="Title 5">
            <a:extLst>
              <a:ext uri="{FF2B5EF4-FFF2-40B4-BE49-F238E27FC236}">
                <a16:creationId xmlns:a16="http://schemas.microsoft.com/office/drawing/2014/main" xmlns="" id="{FFDD053E-4603-3B48-8786-8F89F81C8918}"/>
              </a:ext>
            </a:extLst>
          </p:cNvPr>
          <p:cNvSpPr>
            <a:spLocks noGrp="1"/>
          </p:cNvSpPr>
          <p:nvPr>
            <p:ph type="title"/>
          </p:nvPr>
        </p:nvSpPr>
        <p:spPr/>
        <p:txBody>
          <a:bodyPr>
            <a:normAutofit/>
          </a:bodyPr>
          <a:lstStyle/>
          <a:p>
            <a:r>
              <a:rPr lang="en-US" sz="2400" b="1" dirty="0"/>
              <a:t>RESOURCES</a:t>
            </a:r>
          </a:p>
        </p:txBody>
      </p:sp>
    </p:spTree>
    <p:extLst>
      <p:ext uri="{BB962C8B-B14F-4D97-AF65-F5344CB8AC3E}">
        <p14:creationId xmlns:p14="http://schemas.microsoft.com/office/powerpoint/2010/main" val="72983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2339D5-2062-8B4C-A0F8-27979CBEF43B}"/>
              </a:ext>
            </a:extLst>
          </p:cNvPr>
          <p:cNvSpPr>
            <a:spLocks noGrp="1"/>
          </p:cNvSpPr>
          <p:nvPr>
            <p:ph type="title"/>
          </p:nvPr>
        </p:nvSpPr>
        <p:spPr/>
        <p:txBody>
          <a:bodyPr>
            <a:normAutofit/>
          </a:bodyPr>
          <a:lstStyle/>
          <a:p>
            <a:r>
              <a:rPr lang="en-US" sz="2400" b="1" i="1" dirty="0"/>
              <a:t>The Road Map Training Resource:</a:t>
            </a:r>
            <a:br>
              <a:rPr lang="en-US" sz="2400" b="1" i="1" dirty="0"/>
            </a:br>
            <a:r>
              <a:rPr lang="en-US" sz="2400" b="1" dirty="0"/>
              <a:t>What’s in it?</a:t>
            </a:r>
          </a:p>
        </p:txBody>
      </p:sp>
      <p:sp>
        <p:nvSpPr>
          <p:cNvPr id="3" name="Content Placeholder 2">
            <a:extLst>
              <a:ext uri="{FF2B5EF4-FFF2-40B4-BE49-F238E27FC236}">
                <a16:creationId xmlns:a16="http://schemas.microsoft.com/office/drawing/2014/main" xmlns="" id="{72F916C3-994C-0540-9274-A26611C5BAAE}"/>
              </a:ext>
            </a:extLst>
          </p:cNvPr>
          <p:cNvSpPr>
            <a:spLocks noGrp="1"/>
          </p:cNvSpPr>
          <p:nvPr>
            <p:ph idx="1"/>
          </p:nvPr>
        </p:nvSpPr>
        <p:spPr>
          <a:xfrm>
            <a:off x="1752600" y="1447800"/>
            <a:ext cx="6858000" cy="4525963"/>
          </a:xfrm>
        </p:spPr>
        <p:txBody>
          <a:bodyPr>
            <a:normAutofit/>
          </a:bodyPr>
          <a:lstStyle/>
          <a:p>
            <a:pPr marL="0" indent="0">
              <a:buNone/>
            </a:pPr>
            <a:r>
              <a:rPr lang="en-US" sz="2000" b="1" dirty="0"/>
              <a:t>CONTENTS</a:t>
            </a:r>
          </a:p>
          <a:p>
            <a:pPr marL="0" indent="0">
              <a:buNone/>
            </a:pPr>
            <a:r>
              <a:rPr lang="en-US" sz="2000" dirty="0"/>
              <a:t>Introduction</a:t>
            </a:r>
          </a:p>
          <a:p>
            <a:pPr marL="0" indent="0">
              <a:buNone/>
            </a:pPr>
            <a:r>
              <a:rPr lang="en-US" sz="2000" dirty="0"/>
              <a:t>Roles, Responsibilities</a:t>
            </a:r>
            <a:r>
              <a:rPr lang="en-US" sz="2000" b="1" dirty="0"/>
              <a:t>,</a:t>
            </a:r>
            <a:r>
              <a:rPr lang="en-US" sz="2000" dirty="0"/>
              <a:t> and Rights</a:t>
            </a:r>
          </a:p>
          <a:p>
            <a:pPr marL="0" indent="0">
              <a:buNone/>
            </a:pPr>
            <a:r>
              <a:rPr lang="en-US" sz="2000" dirty="0"/>
              <a:t>Getting Started with the Road Map</a:t>
            </a:r>
          </a:p>
          <a:p>
            <a:pPr marL="0" indent="0">
              <a:buNone/>
            </a:pPr>
            <a:r>
              <a:rPr lang="en-US" sz="2000" dirty="0"/>
              <a:t>Following the Road Map</a:t>
            </a:r>
          </a:p>
          <a:p>
            <a:pPr lvl="1">
              <a:buFont typeface="Arial" panose="020B0604020202020204" pitchFamily="34" charset="0"/>
              <a:buChar char="•"/>
            </a:pPr>
            <a:r>
              <a:rPr lang="en-US" sz="2000" dirty="0"/>
              <a:t>Reporting Workplace Violence Incidents (OHSA)</a:t>
            </a:r>
          </a:p>
          <a:p>
            <a:pPr lvl="1">
              <a:buFont typeface="Arial" panose="020B0604020202020204" pitchFamily="34" charset="0"/>
              <a:buChar char="•"/>
            </a:pPr>
            <a:r>
              <a:rPr lang="en-US" sz="2000" dirty="0"/>
              <a:t>Reporting Serious Student Incidents (</a:t>
            </a:r>
            <a:r>
              <a:rPr lang="en-US" sz="2000" i="1" dirty="0"/>
              <a:t>Education Act</a:t>
            </a:r>
            <a:r>
              <a:rPr lang="en-US" sz="2000" dirty="0"/>
              <a:t>)</a:t>
            </a:r>
          </a:p>
          <a:p>
            <a:pPr lvl="1">
              <a:buFont typeface="Arial" panose="020B0604020202020204" pitchFamily="34" charset="0"/>
              <a:buChar char="•"/>
            </a:pPr>
            <a:r>
              <a:rPr lang="en-US" sz="2000" dirty="0"/>
              <a:t>Reporting Workplace Injuries (WSIA)</a:t>
            </a:r>
          </a:p>
          <a:p>
            <a:pPr marL="0" indent="0">
              <a:buNone/>
            </a:pPr>
            <a:r>
              <a:rPr lang="en-US" sz="2000" dirty="0"/>
              <a:t>Appendices, including charts, scenarios, and additional information</a:t>
            </a:r>
          </a:p>
          <a:p>
            <a:pPr marL="0" indent="0">
              <a:buNone/>
            </a:pPr>
            <a:r>
              <a:rPr lang="en-US" sz="2000" dirty="0"/>
              <a:t>Resources</a:t>
            </a:r>
          </a:p>
        </p:txBody>
      </p:sp>
      <p:sp>
        <p:nvSpPr>
          <p:cNvPr id="4" name="Date Placeholder 3">
            <a:extLst>
              <a:ext uri="{FF2B5EF4-FFF2-40B4-BE49-F238E27FC236}">
                <a16:creationId xmlns:a16="http://schemas.microsoft.com/office/drawing/2014/main" xmlns="" id="{CB471A74-28C9-D44C-8226-F09C6EC367C9}"/>
              </a:ext>
            </a:extLst>
          </p:cNvPr>
          <p:cNvSpPr>
            <a:spLocks noGrp="1"/>
          </p:cNvSpPr>
          <p:nvPr>
            <p:ph type="dt" sz="half" idx="10"/>
          </p:nvPr>
        </p:nvSpPr>
        <p:spPr>
          <a:xfrm>
            <a:off x="381000" y="6324600"/>
            <a:ext cx="2133600" cy="365125"/>
          </a:xfrm>
        </p:spPr>
        <p:txBody>
          <a:bodyPr/>
          <a:lstStyle/>
          <a:p>
            <a:endParaRPr lang="en-US" dirty="0"/>
          </a:p>
        </p:txBody>
      </p:sp>
      <p:sp>
        <p:nvSpPr>
          <p:cNvPr id="6" name="Slide Number Placeholder 5">
            <a:extLst>
              <a:ext uri="{FF2B5EF4-FFF2-40B4-BE49-F238E27FC236}">
                <a16:creationId xmlns:a16="http://schemas.microsoft.com/office/drawing/2014/main" xmlns="" id="{8C345A6D-44B8-6244-9DDE-ABA4468EF288}"/>
              </a:ext>
            </a:extLst>
          </p:cNvPr>
          <p:cNvSpPr>
            <a:spLocks noGrp="1"/>
          </p:cNvSpPr>
          <p:nvPr>
            <p:ph type="sldNum" sz="quarter" idx="12"/>
          </p:nvPr>
        </p:nvSpPr>
        <p:spPr/>
        <p:txBody>
          <a:bodyPr/>
          <a:lstStyle/>
          <a:p>
            <a:fld id="{BC665C19-7437-4528-9062-B01640169526}" type="slidenum">
              <a:rPr lang="en-US" smtClean="0"/>
              <a:t>3</a:t>
            </a:fld>
            <a:endParaRPr lang="en-US" dirty="0"/>
          </a:p>
        </p:txBody>
      </p:sp>
    </p:spTree>
    <p:extLst>
      <p:ext uri="{BB962C8B-B14F-4D97-AF65-F5344CB8AC3E}">
        <p14:creationId xmlns:p14="http://schemas.microsoft.com/office/powerpoint/2010/main" val="4556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D92509-452D-D94D-BAF9-52055B3135B3}"/>
              </a:ext>
            </a:extLst>
          </p:cNvPr>
          <p:cNvSpPr>
            <a:spLocks noGrp="1"/>
          </p:cNvSpPr>
          <p:nvPr>
            <p:ph type="title"/>
          </p:nvPr>
        </p:nvSpPr>
        <p:spPr>
          <a:xfrm>
            <a:off x="457200" y="76200"/>
            <a:ext cx="8229600" cy="1143000"/>
          </a:xfrm>
        </p:spPr>
        <p:txBody>
          <a:bodyPr>
            <a:normAutofit/>
          </a:bodyPr>
          <a:lstStyle/>
          <a:p>
            <a:r>
              <a:rPr lang="en-US" sz="2400" dirty="0"/>
              <a:t>The Road Map: A practical tool</a:t>
            </a:r>
          </a:p>
        </p:txBody>
      </p:sp>
      <p:sp>
        <p:nvSpPr>
          <p:cNvPr id="4" name="Date Placeholder 3">
            <a:extLst>
              <a:ext uri="{FF2B5EF4-FFF2-40B4-BE49-F238E27FC236}">
                <a16:creationId xmlns:a16="http://schemas.microsoft.com/office/drawing/2014/main" xmlns="" id="{7ED0DE8C-4BDD-1645-91EB-00FF1B41549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xmlns="" id="{6DE93410-2BDB-3144-8A09-AB7AF205277B}"/>
              </a:ext>
            </a:extLst>
          </p:cNvPr>
          <p:cNvSpPr>
            <a:spLocks noGrp="1"/>
          </p:cNvSpPr>
          <p:nvPr>
            <p:ph type="sldNum" sz="quarter" idx="12"/>
          </p:nvPr>
        </p:nvSpPr>
        <p:spPr/>
        <p:txBody>
          <a:bodyPr/>
          <a:lstStyle/>
          <a:p>
            <a:fld id="{BC665C19-7437-4528-9062-B01640169526}" type="slidenum">
              <a:rPr lang="en-US" smtClean="0"/>
              <a:t>4</a:t>
            </a:fld>
            <a:endParaRPr lang="en-US" dirty="0"/>
          </a:p>
        </p:txBody>
      </p:sp>
      <p:pic>
        <p:nvPicPr>
          <p:cNvPr id="7" name="Content Placeholder 5" descr="This is the flow chart version of the Road Map, titled “Workplace Violence Reporting Process in School Boards”. The heading at the top reads The Education Act. &#10;&#10;At the top of the chart, red text reads “In case of emergencies – call 911.”&#10;&#10;The green section in the middle shows the required reporting process for workplace violence under the Occupational Health and Safety Act. The heading at the start is Occupational Health and Safety Act (OHSA), with an arrow going to a box that provides the Definition of Workplace Violence from OHSA Section 1(1):  (a) the exercise of physical force by a person against a worker, in a workplace, that causes or could cause physical injury to the worker, (b) an attempt to exercise physical force against a worker, in a workplace, that could cause physical injury to the worker, (c) a statement or behaviour that it is reasonable for a worker to interpret as a threat to exercise physical force against the worker, in a workplace, that could cause physical injury to the worker. An arrow points to a box reading The Employer’s Program Sets Out How the Worker Reports Workplace Violence to the Employer or Supervisor  OHSA 32.0.2 (2) (c), then to another reading The Employer’s Program Sets Out How the Employer Investigates Workplace Violence OHSA 32.0.2 (2) (d). The next box in the chart reads Fatality or Critical Injury Part VII Notices – OHSA s. 51 MOL Contact Centre: 1-877-202-0008. It is linked to a box that reads Critical Injury – OHSA Reg. 834 and to another that reads Notice of Violence Causing Injury Part VII Notices – OHSA s. 52. That second box has an arrow linking to a box that reads Joint Health and Safety Committee Part VII Notices.&#10;&#10;The blue section on the left shows the required reporting process for serious student incidents under the Education Act and Ministry of Education policy. An arrow points down to a label that reads Ministry of Education (EDU), Education Act 306(1), and 306(2), and 310(1), PPM 120, PPM 128, PPM 144, PPM 145. An arrow points down to three-part box:  (1) Safe Schools Reporting Form (SSIR), PPM 144, PPM 145 (SSIR submitted to Principal by board employee); (2) Principal investigates and deals with SSIR Part One report. If serious student incident meets PPM 120 criteria, then Principal records this on SSIR Part One; (3) Principal provides SSIR Part Two “Acknowledgement of Receipt” to board employee. If Principal takes action as a result of the serious student incident SSIR Part One report, then a copy of SSIR Part One is filed in OSR. An arrow points down to a box labelled Annual Report of PPM 120 Data to Ministry of Education (through OnSIS). A final box at the bottom reads: Police – notification if applicable. Provincial Model for a Local Police/School Board Protocol (2015), Ministry of Education.&#10;&#10;The aqua section on the right shows the required reporting process for work-related injuries under the Workplace Safety and Insurance Act and Workplace Safety and Insurance Board policy. The heading at the start is Workplace Safety and Insurance Act (WSIA), with an arrow going to a box that reads Workplace Violence Resulting in Injury to a Worker. That box links to two boxes, one that reads WSIB Reporting and the other that reads First Aid Regulation. “WSIB Reporting” links to a box that reads School Board WSIB Reporting System.&#10;&#10;At the bottom of the chart is a statement that reads as follows: “Dual Reporting Requirement”. If an incident meets the definition of workplace violence (OHSA) and a serious student incident, then both the Employer’s Workplace Violence Reporting form and the Safe Schools Incident Reporting form (SSIR as per PPM 120) are required to be completed as per the school board’s workplace violence reporting procedure. These two forms are to be completed by the employee and submitted to the school board.&#10;">
            <a:extLst>
              <a:ext uri="{FF2B5EF4-FFF2-40B4-BE49-F238E27FC236}">
                <a16:creationId xmlns:a16="http://schemas.microsoft.com/office/drawing/2014/main" xmlns="" id="{BFAA6AB4-AA11-8C4B-BA2C-A952FD54FC46}"/>
              </a:ext>
            </a:extLst>
          </p:cNvPr>
          <p:cNvPicPr>
            <a:picLocks noGrp="1"/>
          </p:cNvPicPr>
          <p:nvPr>
            <p:ph idx="1"/>
          </p:nvPr>
        </p:nvPicPr>
        <p:blipFill>
          <a:blip r:embed="rId3" cstate="screen">
            <a:extLst>
              <a:ext uri="{28A0092B-C50C-407E-A947-70E740481C1C}">
                <a14:useLocalDpi xmlns:a14="http://schemas.microsoft.com/office/drawing/2010/main"/>
              </a:ext>
            </a:extLst>
          </a:blip>
          <a:stretch>
            <a:fillRect/>
          </a:stretch>
        </p:blipFill>
        <p:spPr>
          <a:xfrm>
            <a:off x="304800" y="1188280"/>
            <a:ext cx="8686800" cy="5395839"/>
          </a:xfrm>
          <a:prstGeom prst="rect">
            <a:avLst/>
          </a:prstGeom>
          <a:ln w="12700">
            <a:solidFill>
              <a:schemeClr val="tx1"/>
            </a:solidFill>
          </a:ln>
        </p:spPr>
      </p:pic>
    </p:spTree>
    <p:extLst>
      <p:ext uri="{BB962C8B-B14F-4D97-AF65-F5344CB8AC3E}">
        <p14:creationId xmlns:p14="http://schemas.microsoft.com/office/powerpoint/2010/main" val="8796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F05DBF-B186-C441-8098-AF4813C62323}"/>
              </a:ext>
            </a:extLst>
          </p:cNvPr>
          <p:cNvSpPr>
            <a:spLocks noGrp="1"/>
          </p:cNvSpPr>
          <p:nvPr>
            <p:ph type="title"/>
          </p:nvPr>
        </p:nvSpPr>
        <p:spPr/>
        <p:txBody>
          <a:bodyPr>
            <a:normAutofit/>
          </a:bodyPr>
          <a:lstStyle/>
          <a:p>
            <a:r>
              <a:rPr lang="en-US" sz="2400" b="1" dirty="0"/>
              <a:t>INTRODUCTION</a:t>
            </a:r>
          </a:p>
        </p:txBody>
      </p:sp>
      <p:sp>
        <p:nvSpPr>
          <p:cNvPr id="3" name="Content Placeholder 2">
            <a:extLst>
              <a:ext uri="{FF2B5EF4-FFF2-40B4-BE49-F238E27FC236}">
                <a16:creationId xmlns:a16="http://schemas.microsoft.com/office/drawing/2014/main" xmlns="" id="{9EBE40AA-6E01-264C-85A8-F1782716F5AF}"/>
              </a:ext>
            </a:extLst>
          </p:cNvPr>
          <p:cNvSpPr>
            <a:spLocks noGrp="1"/>
          </p:cNvSpPr>
          <p:nvPr>
            <p:ph idx="1"/>
          </p:nvPr>
        </p:nvSpPr>
        <p:spPr>
          <a:xfrm>
            <a:off x="1447800" y="1219200"/>
            <a:ext cx="6934200" cy="4830763"/>
          </a:xfrm>
        </p:spPr>
        <p:txBody>
          <a:bodyPr>
            <a:normAutofit lnSpcReduction="10000"/>
          </a:bodyPr>
          <a:lstStyle/>
          <a:p>
            <a:pPr marL="0" indent="0">
              <a:buNone/>
            </a:pPr>
            <a:r>
              <a:rPr lang="en-US" sz="2000" dirty="0"/>
              <a:t>What is the Road Map?</a:t>
            </a:r>
          </a:p>
          <a:p>
            <a:pPr marL="0" indent="0">
              <a:buNone/>
            </a:pPr>
            <a:endParaRPr lang="en-US" sz="2000" dirty="0"/>
          </a:p>
          <a:p>
            <a:r>
              <a:rPr lang="en-US" sz="2000" dirty="0"/>
              <a:t>A practical tool for principals and staff developed in response to the need for greater clarity about workplace violence reporting processes in our schools.</a:t>
            </a:r>
          </a:p>
          <a:p>
            <a:endParaRPr lang="en-US" sz="2000" dirty="0"/>
          </a:p>
          <a:p>
            <a:r>
              <a:rPr lang="en-US" sz="2000" dirty="0"/>
              <a:t>A tool that focuses on three main reporting processes for violent incidents.</a:t>
            </a:r>
          </a:p>
          <a:p>
            <a:pPr marL="0" indent="0">
              <a:buNone/>
            </a:pPr>
            <a:endParaRPr lang="en-US" sz="2000" dirty="0"/>
          </a:p>
          <a:p>
            <a:r>
              <a:rPr lang="en-US" sz="2000" dirty="0"/>
              <a:t>Developed by the Provincial Working Group on Health and Safety.</a:t>
            </a:r>
          </a:p>
          <a:p>
            <a:endParaRPr lang="en-US" sz="2000" i="1" dirty="0"/>
          </a:p>
          <a:p>
            <a:pPr marL="0" indent="0">
              <a:buNone/>
            </a:pPr>
            <a:r>
              <a:rPr lang="en-US" sz="2000" dirty="0"/>
              <a:t>The Training Resource and this PowerPoint provide you with background information about the Road Map.</a:t>
            </a:r>
          </a:p>
          <a:p>
            <a:endParaRPr lang="en-US" dirty="0"/>
          </a:p>
          <a:p>
            <a:pPr marL="0" indent="0">
              <a:buNone/>
            </a:pPr>
            <a:endParaRPr lang="en-US" dirty="0"/>
          </a:p>
        </p:txBody>
      </p:sp>
      <p:sp>
        <p:nvSpPr>
          <p:cNvPr id="4" name="Date Placeholder 3">
            <a:extLst>
              <a:ext uri="{FF2B5EF4-FFF2-40B4-BE49-F238E27FC236}">
                <a16:creationId xmlns:a16="http://schemas.microsoft.com/office/drawing/2014/main" xmlns="" id="{FD22B605-8052-B44F-A83B-81130216C4DB}"/>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xmlns="" id="{048C3D0D-E18B-064A-8751-05C1889E53E6}"/>
              </a:ext>
            </a:extLst>
          </p:cNvPr>
          <p:cNvSpPr>
            <a:spLocks noGrp="1"/>
          </p:cNvSpPr>
          <p:nvPr>
            <p:ph type="sldNum" sz="quarter" idx="12"/>
          </p:nvPr>
        </p:nvSpPr>
        <p:spPr/>
        <p:txBody>
          <a:bodyPr/>
          <a:lstStyle/>
          <a:p>
            <a:fld id="{BC665C19-7437-4528-9062-B01640169526}" type="slidenum">
              <a:rPr lang="en-US" smtClean="0"/>
              <a:t>5</a:t>
            </a:fld>
            <a:endParaRPr lang="en-US" dirty="0"/>
          </a:p>
        </p:txBody>
      </p:sp>
    </p:spTree>
    <p:extLst>
      <p:ext uri="{BB962C8B-B14F-4D97-AF65-F5344CB8AC3E}">
        <p14:creationId xmlns:p14="http://schemas.microsoft.com/office/powerpoint/2010/main" val="109669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DC4C3-A954-F343-9802-4FD2F3BD352D}"/>
              </a:ext>
            </a:extLst>
          </p:cNvPr>
          <p:cNvSpPr>
            <a:spLocks noGrp="1"/>
          </p:cNvSpPr>
          <p:nvPr>
            <p:ph type="title"/>
          </p:nvPr>
        </p:nvSpPr>
        <p:spPr/>
        <p:txBody>
          <a:bodyPr>
            <a:normAutofit/>
          </a:bodyPr>
          <a:lstStyle/>
          <a:p>
            <a:r>
              <a:rPr lang="en-US" sz="2400" b="1" dirty="0"/>
              <a:t>ROLES, RESPONSIBILITIES, AND RIGHTS</a:t>
            </a:r>
          </a:p>
        </p:txBody>
      </p:sp>
      <p:sp>
        <p:nvSpPr>
          <p:cNvPr id="8" name="Content Placeholder 7">
            <a:extLst>
              <a:ext uri="{FF2B5EF4-FFF2-40B4-BE49-F238E27FC236}">
                <a16:creationId xmlns:a16="http://schemas.microsoft.com/office/drawing/2014/main" xmlns="" id="{3CC60F5E-6112-0844-9547-2F9AA1B2BBB5}"/>
              </a:ext>
            </a:extLst>
          </p:cNvPr>
          <p:cNvSpPr>
            <a:spLocks noGrp="1"/>
          </p:cNvSpPr>
          <p:nvPr>
            <p:ph idx="1"/>
          </p:nvPr>
        </p:nvSpPr>
        <p:spPr>
          <a:xfrm>
            <a:off x="762000" y="1417638"/>
            <a:ext cx="7772400" cy="4525963"/>
          </a:xfrm>
        </p:spPr>
        <p:txBody>
          <a:bodyPr>
            <a:normAutofit fontScale="70000" lnSpcReduction="20000"/>
          </a:bodyPr>
          <a:lstStyle/>
          <a:p>
            <a:pPr marL="0" indent="0">
              <a:buNone/>
            </a:pPr>
            <a:r>
              <a:rPr lang="en-US" sz="2900" b="1" dirty="0"/>
              <a:t>Roles</a:t>
            </a:r>
          </a:p>
          <a:p>
            <a:pPr marL="0" indent="0">
              <a:buNone/>
            </a:pPr>
            <a:r>
              <a:rPr lang="en-US" sz="2900" dirty="0"/>
              <a:t>The statutes (laws) and policies that are referred to in the Road Map use different terms to identify equivalent roles. The school board is also the employer. The principal is also a board employee and a supervisor. The board employee is also a worker.</a:t>
            </a:r>
          </a:p>
          <a:p>
            <a:pPr marL="0" indent="0">
              <a:buNone/>
            </a:pPr>
            <a:endParaRPr lang="en-US" sz="2900" dirty="0"/>
          </a:p>
          <a:p>
            <a:pPr marL="0" indent="0">
              <a:buNone/>
            </a:pPr>
            <a:r>
              <a:rPr lang="en-US" sz="2900" dirty="0"/>
              <a:t>Responsibilities</a:t>
            </a:r>
          </a:p>
          <a:p>
            <a:pPr marL="0" indent="0">
              <a:buNone/>
            </a:pPr>
            <a:r>
              <a:rPr lang="en-US" sz="2900" dirty="0"/>
              <a:t>Everyone in the school board plays a part to ensure that schools are safe places to work and to learn.</a:t>
            </a:r>
          </a:p>
          <a:p>
            <a:endParaRPr lang="en-US" sz="2900" dirty="0"/>
          </a:p>
          <a:p>
            <a:pPr marL="0" indent="0">
              <a:buNone/>
            </a:pPr>
            <a:r>
              <a:rPr lang="en-US" sz="2900" dirty="0"/>
              <a:t>Rights</a:t>
            </a:r>
          </a:p>
          <a:p>
            <a:pPr marL="0" indent="0">
              <a:buNone/>
            </a:pPr>
            <a:r>
              <a:rPr lang="en-US" sz="2900" dirty="0"/>
              <a:t>Workers have the right to participate, the right to know, and the right to refuse unsafe work. Note that teachers have a limited right to refuse unsafe work when a pupil is in jeopardy (Regulation 857</a:t>
            </a:r>
            <a:r>
              <a:rPr lang="en-US" sz="2900" b="1" dirty="0"/>
              <a:t>:</a:t>
            </a:r>
            <a:r>
              <a:rPr lang="en-US" sz="2900" dirty="0"/>
              <a:t> Teachers).</a:t>
            </a:r>
          </a:p>
          <a:p>
            <a:pPr marL="0" indent="0">
              <a:buNone/>
            </a:pPr>
            <a:endParaRPr lang="en-US" dirty="0"/>
          </a:p>
        </p:txBody>
      </p:sp>
      <p:sp>
        <p:nvSpPr>
          <p:cNvPr id="4" name="Date Placeholder 3">
            <a:extLst>
              <a:ext uri="{FF2B5EF4-FFF2-40B4-BE49-F238E27FC236}">
                <a16:creationId xmlns:a16="http://schemas.microsoft.com/office/drawing/2014/main" xmlns="" id="{5A2356A5-7C85-FD4E-A012-1EC8DC51370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xmlns="" id="{A2B0EEB3-0207-B640-AB4C-0915EBBE6352}"/>
              </a:ext>
            </a:extLst>
          </p:cNvPr>
          <p:cNvSpPr>
            <a:spLocks noGrp="1"/>
          </p:cNvSpPr>
          <p:nvPr>
            <p:ph type="sldNum" sz="quarter" idx="12"/>
          </p:nvPr>
        </p:nvSpPr>
        <p:spPr/>
        <p:txBody>
          <a:bodyPr/>
          <a:lstStyle/>
          <a:p>
            <a:fld id="{BC665C19-7437-4528-9062-B01640169526}" type="slidenum">
              <a:rPr lang="en-US" smtClean="0"/>
              <a:t>6</a:t>
            </a:fld>
            <a:endParaRPr lang="en-US" dirty="0"/>
          </a:p>
        </p:txBody>
      </p:sp>
    </p:spTree>
    <p:extLst>
      <p:ext uri="{BB962C8B-B14F-4D97-AF65-F5344CB8AC3E}">
        <p14:creationId xmlns:p14="http://schemas.microsoft.com/office/powerpoint/2010/main" val="3213255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AD7E8D5F-210E-6D44-B8EF-83BF0AF21E85}"/>
              </a:ext>
            </a:extLst>
          </p:cNvPr>
          <p:cNvSpPr>
            <a:spLocks noGrp="1"/>
          </p:cNvSpPr>
          <p:nvPr>
            <p:ph idx="1"/>
          </p:nvPr>
        </p:nvSpPr>
        <p:spPr>
          <a:xfrm>
            <a:off x="1143000" y="1219200"/>
            <a:ext cx="7543800" cy="5029200"/>
          </a:xfrm>
        </p:spPr>
        <p:txBody>
          <a:bodyPr>
            <a:normAutofit fontScale="92500" lnSpcReduction="20000"/>
          </a:bodyPr>
          <a:lstStyle/>
          <a:p>
            <a:r>
              <a:rPr lang="en-US" sz="1900" b="1" dirty="0"/>
              <a:t>Statutes use </a:t>
            </a:r>
            <a:r>
              <a:rPr lang="en-US" sz="1900" dirty="0"/>
              <a:t>different terms to identify equivalent roles. </a:t>
            </a:r>
          </a:p>
          <a:p>
            <a:pPr marL="0" indent="0">
              <a:buNone/>
            </a:pPr>
            <a:r>
              <a:rPr lang="en-US" sz="1900" dirty="0"/>
              <a:t>       For example:</a:t>
            </a:r>
          </a:p>
          <a:p>
            <a:pPr marL="0" indent="0">
              <a:buNone/>
            </a:pPr>
            <a:endParaRPr lang="en-US" sz="18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CA" sz="2000" dirty="0"/>
          </a:p>
          <a:p>
            <a:pPr marL="0" indent="0">
              <a:buNone/>
            </a:pPr>
            <a:endParaRPr lang="en-CA" sz="2000" dirty="0"/>
          </a:p>
          <a:p>
            <a:r>
              <a:rPr lang="en-CA" sz="1900" dirty="0"/>
              <a:t>The principal is also a board employee and a worker.  </a:t>
            </a:r>
          </a:p>
          <a:p>
            <a:pPr marL="0" indent="-457200">
              <a:buNone/>
            </a:pPr>
            <a:r>
              <a:rPr lang="en-CA" sz="1900" i="1" dirty="0"/>
              <a:t>	If the principal is a victim of a violent incident, they need to report the 	incident.</a:t>
            </a:r>
          </a:p>
          <a:p>
            <a:pPr marL="0" indent="0">
              <a:buNone/>
            </a:pPr>
            <a:endParaRPr lang="en-CA" sz="1900" dirty="0"/>
          </a:p>
          <a:p>
            <a:r>
              <a:rPr lang="en-CA" sz="1900" dirty="0"/>
              <a:t>The OHSA’s definition of “worker” includes students on unpaid work experience programs (i.e., high school co-op students, teacher candidates, early childhood educator candidates).  </a:t>
            </a:r>
          </a:p>
          <a:p>
            <a:pPr marL="457200" lvl="1" indent="0">
              <a:buNone/>
            </a:pPr>
            <a:r>
              <a:rPr lang="en-CA" sz="1900" i="1" dirty="0"/>
              <a:t>	When these students are on placement in school boards, </a:t>
            </a:r>
          </a:p>
          <a:p>
            <a:pPr marL="457200" lvl="1" indent="0">
              <a:buNone/>
            </a:pPr>
            <a:r>
              <a:rPr lang="en-CA" sz="1900" i="1" dirty="0"/>
              <a:t>	they are workers too. </a:t>
            </a:r>
            <a:endParaRPr lang="en-CA" sz="1900" dirty="0"/>
          </a:p>
          <a:p>
            <a:pPr marL="0" indent="0">
              <a:buNone/>
            </a:pPr>
            <a:endParaRPr lang="en-US" sz="2000" dirty="0"/>
          </a:p>
        </p:txBody>
      </p:sp>
      <p:sp>
        <p:nvSpPr>
          <p:cNvPr id="5" name="Date Placeholder 4">
            <a:extLst>
              <a:ext uri="{FF2B5EF4-FFF2-40B4-BE49-F238E27FC236}">
                <a16:creationId xmlns:a16="http://schemas.microsoft.com/office/drawing/2014/main" xmlns="" id="{DF1CACCA-2388-DA46-919B-E567E2B99EAB}"/>
              </a:ext>
            </a:extLst>
          </p:cNvPr>
          <p:cNvSpPr>
            <a:spLocks noGrp="1"/>
          </p:cNvSpPr>
          <p:nvPr>
            <p:ph type="dt" sz="half" idx="10"/>
          </p:nvPr>
        </p:nvSpPr>
        <p:spPr/>
        <p:txBody>
          <a:bodyPr/>
          <a:lstStyle/>
          <a:p>
            <a:endParaRPr lang="en-CA" dirty="0">
              <a:solidFill>
                <a:prstClr val="black">
                  <a:tint val="75000"/>
                </a:prstClr>
              </a:solidFill>
            </a:endParaRPr>
          </a:p>
        </p:txBody>
      </p:sp>
      <p:sp>
        <p:nvSpPr>
          <p:cNvPr id="7" name="Slide Number Placeholder 6">
            <a:extLst>
              <a:ext uri="{FF2B5EF4-FFF2-40B4-BE49-F238E27FC236}">
                <a16:creationId xmlns:a16="http://schemas.microsoft.com/office/drawing/2014/main" xmlns="" id="{7A7CB312-E826-F745-8E80-073438B29590}"/>
              </a:ext>
            </a:extLst>
          </p:cNvPr>
          <p:cNvSpPr>
            <a:spLocks noGrp="1"/>
          </p:cNvSpPr>
          <p:nvPr>
            <p:ph type="sldNum" sz="quarter" idx="12"/>
          </p:nvPr>
        </p:nvSpPr>
        <p:spPr/>
        <p:txBody>
          <a:bodyPr/>
          <a:lstStyle/>
          <a:p>
            <a:fld id="{04564065-3534-44A0-8222-2F5230E8AC4C}" type="slidenum">
              <a:rPr lang="en-CA" smtClean="0">
                <a:solidFill>
                  <a:prstClr val="black">
                    <a:tint val="75000"/>
                  </a:prstClr>
                </a:solidFill>
              </a:rPr>
              <a:pPr/>
              <a:t>7</a:t>
            </a:fld>
            <a:endParaRPr lang="en-CA" dirty="0">
              <a:solidFill>
                <a:prstClr val="black">
                  <a:tint val="75000"/>
                </a:prstClr>
              </a:solidFill>
            </a:endParaRPr>
          </a:p>
        </p:txBody>
      </p:sp>
      <p:graphicFrame>
        <p:nvGraphicFramePr>
          <p:cNvPr id="4" name="Table 3" descr="Equivalent Roles under Various Statutes">
            <a:extLst>
              <a:ext uri="{FF2B5EF4-FFF2-40B4-BE49-F238E27FC236}">
                <a16:creationId xmlns:a16="http://schemas.microsoft.com/office/drawing/2014/main" xmlns="" id="{A455EA71-7629-834B-BF84-D4D9947FF288}"/>
              </a:ext>
            </a:extLst>
          </p:cNvPr>
          <p:cNvGraphicFramePr>
            <a:graphicFrameLocks noGrp="1"/>
          </p:cNvGraphicFramePr>
          <p:nvPr>
            <p:extLst>
              <p:ext uri="{D42A27DB-BD31-4B8C-83A1-F6EECF244321}">
                <p14:modId xmlns:p14="http://schemas.microsoft.com/office/powerpoint/2010/main" val="4107648893"/>
              </p:ext>
            </p:extLst>
          </p:nvPr>
        </p:nvGraphicFramePr>
        <p:xfrm>
          <a:off x="1676400" y="1828800"/>
          <a:ext cx="6019800" cy="1828800"/>
        </p:xfrm>
        <a:graphic>
          <a:graphicData uri="http://schemas.openxmlformats.org/drawingml/2006/table">
            <a:tbl>
              <a:tblPr firstRow="1" bandRow="1">
                <a:tableStyleId>{9D7B26C5-4107-4FEC-AEDC-1716B250A1EF}</a:tableStyleId>
              </a:tblPr>
              <a:tblGrid>
                <a:gridCol w="2006600">
                  <a:extLst>
                    <a:ext uri="{9D8B030D-6E8A-4147-A177-3AD203B41FA5}">
                      <a16:colId xmlns:a16="http://schemas.microsoft.com/office/drawing/2014/main" xmlns="" val="538653039"/>
                    </a:ext>
                  </a:extLst>
                </a:gridCol>
                <a:gridCol w="2006600">
                  <a:extLst>
                    <a:ext uri="{9D8B030D-6E8A-4147-A177-3AD203B41FA5}">
                      <a16:colId xmlns:a16="http://schemas.microsoft.com/office/drawing/2014/main" xmlns="" val="3643980328"/>
                    </a:ext>
                  </a:extLst>
                </a:gridCol>
                <a:gridCol w="2006600">
                  <a:extLst>
                    <a:ext uri="{9D8B030D-6E8A-4147-A177-3AD203B41FA5}">
                      <a16:colId xmlns:a16="http://schemas.microsoft.com/office/drawing/2014/main" xmlns="" val="2454174153"/>
                    </a:ext>
                  </a:extLst>
                </a:gridCol>
              </a:tblGrid>
              <a:tr h="307340">
                <a:tc>
                  <a:txBody>
                    <a:bodyPr/>
                    <a:lstStyle/>
                    <a:p>
                      <a:pPr algn="ctr"/>
                      <a:r>
                        <a:rPr lang="en-US" sz="1600" b="0" i="1" dirty="0"/>
                        <a:t>Education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0" dirty="0"/>
                        <a:t>OHSA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0" dirty="0"/>
                        <a:t>WSIA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525028261"/>
                  </a:ext>
                </a:extLst>
              </a:tr>
              <a:tr h="307340">
                <a:tc>
                  <a:txBody>
                    <a:bodyPr/>
                    <a:lstStyle/>
                    <a:p>
                      <a:pPr algn="ctr"/>
                      <a:r>
                        <a:rPr lang="en-US" sz="1600" dirty="0"/>
                        <a:t>School 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Employer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Employer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40354187"/>
                  </a:ext>
                </a:extLst>
              </a:tr>
              <a:tr h="530860">
                <a:tc>
                  <a:txBody>
                    <a:bodyPr/>
                    <a:lstStyle/>
                    <a:p>
                      <a:pPr algn="ctr"/>
                      <a:r>
                        <a:rPr lang="en-US" sz="1600" dirty="0"/>
                        <a:t>Principal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Supervisor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(Supervisor not referenced)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65907602"/>
                  </a:ext>
                </a:extLst>
              </a:tr>
              <a:tr h="530860">
                <a:tc>
                  <a:txBody>
                    <a:bodyPr/>
                    <a:lstStyle/>
                    <a:p>
                      <a:pPr algn="ctr"/>
                      <a:r>
                        <a:rPr lang="en-US" sz="1600" dirty="0"/>
                        <a:t>Board employees, other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Worker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Worker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31477283"/>
                  </a:ext>
                </a:extLst>
              </a:tr>
            </a:tbl>
          </a:graphicData>
        </a:graphic>
      </p:graphicFrame>
      <p:sp>
        <p:nvSpPr>
          <p:cNvPr id="2" name="Title 1">
            <a:extLst>
              <a:ext uri="{FF2B5EF4-FFF2-40B4-BE49-F238E27FC236}">
                <a16:creationId xmlns:a16="http://schemas.microsoft.com/office/drawing/2014/main" xmlns="" id="{1E171351-2F29-6D46-8EA4-E45CBF5EB2B9}"/>
              </a:ext>
            </a:extLst>
          </p:cNvPr>
          <p:cNvSpPr>
            <a:spLocks noGrp="1"/>
          </p:cNvSpPr>
          <p:nvPr>
            <p:ph type="title"/>
          </p:nvPr>
        </p:nvSpPr>
        <p:spPr/>
        <p:txBody>
          <a:bodyPr>
            <a:normAutofit/>
          </a:bodyPr>
          <a:lstStyle/>
          <a:p>
            <a:r>
              <a:rPr lang="en-US" sz="2400" b="1" dirty="0"/>
              <a:t>Principals and staff: supervisors and workers</a:t>
            </a:r>
          </a:p>
        </p:txBody>
      </p:sp>
    </p:spTree>
    <p:extLst>
      <p:ext uri="{BB962C8B-B14F-4D97-AF65-F5344CB8AC3E}">
        <p14:creationId xmlns:p14="http://schemas.microsoft.com/office/powerpoint/2010/main" val="74474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EE8C9F-6686-FD4A-9762-8B82ECBE8D0B}"/>
              </a:ext>
            </a:extLst>
          </p:cNvPr>
          <p:cNvSpPr>
            <a:spLocks noGrp="1"/>
          </p:cNvSpPr>
          <p:nvPr>
            <p:ph type="title"/>
          </p:nvPr>
        </p:nvSpPr>
        <p:spPr/>
        <p:txBody>
          <a:bodyPr>
            <a:normAutofit/>
          </a:bodyPr>
          <a:lstStyle/>
          <a:p>
            <a:r>
              <a:rPr lang="en-US" sz="2400" b="1" dirty="0"/>
              <a:t>Examples of workplace responsibilities</a:t>
            </a:r>
            <a:r>
              <a:rPr lang="en-US" sz="2800" dirty="0"/>
              <a:t/>
            </a:r>
            <a:br>
              <a:rPr lang="en-US" sz="2800" dirty="0"/>
            </a:br>
            <a:endParaRPr lang="en-US" sz="2800" dirty="0"/>
          </a:p>
        </p:txBody>
      </p:sp>
      <p:sp>
        <p:nvSpPr>
          <p:cNvPr id="6" name="Content Placeholder 5">
            <a:extLst>
              <a:ext uri="{FF2B5EF4-FFF2-40B4-BE49-F238E27FC236}">
                <a16:creationId xmlns:a16="http://schemas.microsoft.com/office/drawing/2014/main" xmlns="" id="{17161EEB-DD31-2B4D-91F1-370C7609D292}"/>
              </a:ext>
            </a:extLst>
          </p:cNvPr>
          <p:cNvSpPr>
            <a:spLocks noGrp="1"/>
          </p:cNvSpPr>
          <p:nvPr>
            <p:ph idx="1"/>
          </p:nvPr>
        </p:nvSpPr>
        <p:spPr>
          <a:xfrm>
            <a:off x="609600" y="1128712"/>
            <a:ext cx="8077200" cy="5410200"/>
          </a:xfrm>
        </p:spPr>
        <p:txBody>
          <a:bodyPr>
            <a:normAutofit fontScale="70000" lnSpcReduction="20000"/>
          </a:bodyPr>
          <a:lstStyle/>
          <a:p>
            <a:pPr marL="0" indent="0">
              <a:buNone/>
            </a:pPr>
            <a:r>
              <a:rPr lang="en-US" sz="2900" b="1" dirty="0"/>
              <a:t>Worker duty to report hazards (OHSA)</a:t>
            </a:r>
            <a:endParaRPr lang="en-CA" sz="2900" dirty="0"/>
          </a:p>
          <a:p>
            <a:pPr marL="0" indent="0">
              <a:buNone/>
            </a:pPr>
            <a:r>
              <a:rPr lang="en-US" sz="2900" dirty="0"/>
              <a:t>Workers have a duty to report the existence of any hazard that they know about to their employer or supervisor.</a:t>
            </a:r>
            <a:endParaRPr lang="en-CA" sz="2900" dirty="0"/>
          </a:p>
          <a:p>
            <a:pPr marL="0" indent="0">
              <a:buNone/>
            </a:pPr>
            <a:endParaRPr lang="en-US" sz="2900" b="1" dirty="0"/>
          </a:p>
          <a:p>
            <a:pPr marL="0" indent="0">
              <a:buNone/>
            </a:pPr>
            <a:r>
              <a:rPr lang="en-US" sz="2900" b="1" dirty="0"/>
              <a:t>Reporting and investigating incidents of violence (OHSA)</a:t>
            </a:r>
            <a:endParaRPr lang="en-CA" sz="2900" dirty="0"/>
          </a:p>
          <a:p>
            <a:pPr marL="0" indent="0">
              <a:buNone/>
            </a:pPr>
            <a:r>
              <a:rPr lang="en-US" sz="2900" dirty="0"/>
              <a:t>The employer’s workplace violence program must include the means for workers to report workplace violence. It must also set out how the employer will investigate and deal with those reports.</a:t>
            </a:r>
            <a:endParaRPr lang="en-CA" sz="2900" dirty="0"/>
          </a:p>
          <a:p>
            <a:pPr marL="0" indent="0">
              <a:buNone/>
            </a:pPr>
            <a:endParaRPr lang="en-US" sz="2900" b="1" dirty="0"/>
          </a:p>
          <a:p>
            <a:pPr marL="0" indent="0">
              <a:buNone/>
            </a:pPr>
            <a:r>
              <a:rPr lang="en-US" sz="2900" b="1" dirty="0"/>
              <a:t>Reporting and investigating serious student incidents (</a:t>
            </a:r>
            <a:r>
              <a:rPr lang="en-US" sz="2900" b="1" i="1" dirty="0"/>
              <a:t>Education Act</a:t>
            </a:r>
            <a:r>
              <a:rPr lang="en-US" sz="2900" b="1" dirty="0"/>
              <a:t>)</a:t>
            </a:r>
            <a:endParaRPr lang="en-CA" sz="2900" dirty="0"/>
          </a:p>
          <a:p>
            <a:pPr marL="0" indent="0">
              <a:buNone/>
            </a:pPr>
            <a:r>
              <a:rPr lang="en-US" sz="2900" dirty="0"/>
              <a:t>When a board employee becomes aware that a student may have engaged in a serious student incident, the employee must report this to the principal and the principal must investigate.</a:t>
            </a:r>
            <a:endParaRPr lang="en-CA" sz="2900" dirty="0"/>
          </a:p>
          <a:p>
            <a:pPr marL="0" indent="0">
              <a:buNone/>
            </a:pPr>
            <a:endParaRPr lang="en-US" sz="2900" b="1" dirty="0"/>
          </a:p>
          <a:p>
            <a:pPr marL="0" indent="0">
              <a:buNone/>
            </a:pPr>
            <a:r>
              <a:rPr lang="en-US" sz="2900" b="1" dirty="0"/>
              <a:t>Employer’s duty to notify the WSIB (WSIA)</a:t>
            </a:r>
            <a:endParaRPr lang="en-CA" sz="2900" dirty="0"/>
          </a:p>
          <a:p>
            <a:pPr marL="0" indent="0">
              <a:buNone/>
            </a:pPr>
            <a:r>
              <a:rPr lang="en-US" sz="2900" dirty="0"/>
              <a:t>The employer must notify the WSIB within three days after learning of a worker’s injury that necessitates </a:t>
            </a:r>
            <a:r>
              <a:rPr lang="en-CA" sz="2900" dirty="0"/>
              <a:t>health care or results in the worker not being able to earn full wages.</a:t>
            </a:r>
          </a:p>
          <a:p>
            <a:endParaRPr lang="en-US" sz="2600" dirty="0"/>
          </a:p>
          <a:p>
            <a:endParaRPr lang="en-US" sz="2400" dirty="0"/>
          </a:p>
        </p:txBody>
      </p:sp>
      <p:sp>
        <p:nvSpPr>
          <p:cNvPr id="3" name="Date Placeholder 2">
            <a:extLst>
              <a:ext uri="{FF2B5EF4-FFF2-40B4-BE49-F238E27FC236}">
                <a16:creationId xmlns:a16="http://schemas.microsoft.com/office/drawing/2014/main" xmlns="" id="{B9100F36-9E20-0C45-94C9-D54F3078D200}"/>
              </a:ext>
            </a:extLst>
          </p:cNvPr>
          <p:cNvSpPr>
            <a:spLocks noGrp="1"/>
          </p:cNvSpPr>
          <p:nvPr>
            <p:ph type="dt" sz="half" idx="10"/>
          </p:nvPr>
        </p:nvSpPr>
        <p:spPr/>
        <p:txBody>
          <a:bodyPr/>
          <a:lstStyle/>
          <a:p>
            <a:endParaRPr lang="en-CA" dirty="0">
              <a:solidFill>
                <a:prstClr val="black">
                  <a:tint val="75000"/>
                </a:prstClr>
              </a:solidFill>
            </a:endParaRPr>
          </a:p>
        </p:txBody>
      </p:sp>
      <p:sp>
        <p:nvSpPr>
          <p:cNvPr id="5" name="Slide Number Placeholder 4">
            <a:extLst>
              <a:ext uri="{FF2B5EF4-FFF2-40B4-BE49-F238E27FC236}">
                <a16:creationId xmlns:a16="http://schemas.microsoft.com/office/drawing/2014/main" xmlns="" id="{F35C20AA-9A1C-784C-A619-5099BCE17FEF}"/>
              </a:ext>
            </a:extLst>
          </p:cNvPr>
          <p:cNvSpPr>
            <a:spLocks noGrp="1"/>
          </p:cNvSpPr>
          <p:nvPr>
            <p:ph type="sldNum" sz="quarter" idx="12"/>
          </p:nvPr>
        </p:nvSpPr>
        <p:spPr/>
        <p:txBody>
          <a:bodyPr/>
          <a:lstStyle/>
          <a:p>
            <a:fld id="{04564065-3534-44A0-8222-2F5230E8AC4C}" type="slidenum">
              <a:rPr lang="en-CA" smtClean="0">
                <a:solidFill>
                  <a:prstClr val="black">
                    <a:tint val="75000"/>
                  </a:prstClr>
                </a:solidFill>
              </a:rPr>
              <a:pPr/>
              <a:t>8</a:t>
            </a:fld>
            <a:endParaRPr lang="en-CA" dirty="0">
              <a:solidFill>
                <a:prstClr val="black">
                  <a:tint val="75000"/>
                </a:prstClr>
              </a:solidFill>
            </a:endParaRPr>
          </a:p>
        </p:txBody>
      </p:sp>
    </p:spTree>
    <p:extLst>
      <p:ext uri="{BB962C8B-B14F-4D97-AF65-F5344CB8AC3E}">
        <p14:creationId xmlns:p14="http://schemas.microsoft.com/office/powerpoint/2010/main" val="173011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9D5D6-A05E-CB4F-BC50-2FA627B2A23F}"/>
              </a:ext>
            </a:extLst>
          </p:cNvPr>
          <p:cNvSpPr>
            <a:spLocks noGrp="1"/>
          </p:cNvSpPr>
          <p:nvPr>
            <p:ph type="title"/>
          </p:nvPr>
        </p:nvSpPr>
        <p:spPr>
          <a:xfrm>
            <a:off x="457200" y="631190"/>
            <a:ext cx="8229600" cy="684212"/>
          </a:xfrm>
        </p:spPr>
        <p:txBody>
          <a:bodyPr>
            <a:noAutofit/>
          </a:bodyPr>
          <a:lstStyle/>
          <a:p>
            <a:r>
              <a:rPr lang="en-US" sz="2400" b="1" dirty="0"/>
              <a:t>Workers’ three basic rights to health and safety (OHSA) </a:t>
            </a:r>
            <a:br>
              <a:rPr lang="en-US" sz="2400" b="1" dirty="0"/>
            </a:br>
            <a:r>
              <a:rPr lang="en-US" sz="2400" b="1" dirty="0"/>
              <a:t/>
            </a:r>
            <a:br>
              <a:rPr lang="en-US" sz="2400" b="1" dirty="0"/>
            </a:br>
            <a:endParaRPr lang="en-US" sz="2400" b="1" dirty="0"/>
          </a:p>
        </p:txBody>
      </p:sp>
      <p:sp>
        <p:nvSpPr>
          <p:cNvPr id="3" name="Content Placeholder 2">
            <a:extLst>
              <a:ext uri="{FF2B5EF4-FFF2-40B4-BE49-F238E27FC236}">
                <a16:creationId xmlns:a16="http://schemas.microsoft.com/office/drawing/2014/main" xmlns="" id="{689C9A99-6DBC-664F-A8A0-AD62F6C8CDA5}"/>
              </a:ext>
            </a:extLst>
          </p:cNvPr>
          <p:cNvSpPr>
            <a:spLocks noGrp="1"/>
          </p:cNvSpPr>
          <p:nvPr>
            <p:ph idx="1"/>
          </p:nvPr>
        </p:nvSpPr>
        <p:spPr>
          <a:xfrm>
            <a:off x="762000" y="1048702"/>
            <a:ext cx="7696200" cy="5486400"/>
          </a:xfrm>
        </p:spPr>
        <p:txBody>
          <a:bodyPr>
            <a:noAutofit/>
          </a:bodyPr>
          <a:lstStyle/>
          <a:p>
            <a:pPr marL="0" indent="0">
              <a:buNone/>
            </a:pPr>
            <a:r>
              <a:rPr lang="en-US" sz="2000" b="1" dirty="0"/>
              <a:t>The worker’s right to participate </a:t>
            </a:r>
          </a:p>
          <a:p>
            <a:pPr marL="0" indent="0">
              <a:buNone/>
            </a:pPr>
            <a:r>
              <a:rPr lang="en-CA" sz="2000" dirty="0"/>
              <a:t>The worker has the right to help identify and resolve workplace health and safety concerns. </a:t>
            </a:r>
            <a:r>
              <a:rPr lang="en-US" sz="2000" dirty="0"/>
              <a:t>For example: a worker can participate as a member of the Joint Health and Safety Committee at their workplace.</a:t>
            </a:r>
          </a:p>
          <a:p>
            <a:pPr marL="0" indent="0">
              <a:buNone/>
            </a:pPr>
            <a:endParaRPr lang="en-US" sz="2000" b="1" dirty="0"/>
          </a:p>
          <a:p>
            <a:pPr marL="0" indent="0">
              <a:buNone/>
            </a:pPr>
            <a:r>
              <a:rPr lang="en-US" sz="2000" b="1" dirty="0"/>
              <a:t>The worker’s right to know</a:t>
            </a:r>
          </a:p>
          <a:p>
            <a:pPr marL="0" indent="0">
              <a:buNone/>
            </a:pPr>
            <a:r>
              <a:rPr lang="en-CA" sz="2000" dirty="0"/>
              <a:t>The worker has the right to know about any workplace hazards they may be exposed to. For example: they must be provided with information related to a risk of workplace violence from a person with a history of violent behaviour.</a:t>
            </a:r>
          </a:p>
          <a:p>
            <a:pPr marL="0" indent="0">
              <a:buNone/>
            </a:pPr>
            <a:endParaRPr lang="en-US" sz="2000" b="1" dirty="0"/>
          </a:p>
          <a:p>
            <a:pPr marL="0" indent="0">
              <a:buNone/>
            </a:pPr>
            <a:r>
              <a:rPr lang="en-US" sz="2000" b="1" dirty="0"/>
              <a:t>The worker’s right to refuse unsafe work</a:t>
            </a:r>
          </a:p>
          <a:p>
            <a:pPr marL="0" indent="0">
              <a:buNone/>
            </a:pPr>
            <a:r>
              <a:rPr lang="en-CA" sz="2000" dirty="0"/>
              <a:t>The worker has the right to refuse work they believe is dangerous. School boards have procedures for work refusal, including the teacher’s limited right to refuse unsafe work.</a:t>
            </a:r>
            <a:endParaRPr lang="en-US" sz="2000" b="1" dirty="0"/>
          </a:p>
        </p:txBody>
      </p:sp>
      <p:sp>
        <p:nvSpPr>
          <p:cNvPr id="6" name="Slide Number Placeholder 5">
            <a:extLst>
              <a:ext uri="{FF2B5EF4-FFF2-40B4-BE49-F238E27FC236}">
                <a16:creationId xmlns:a16="http://schemas.microsoft.com/office/drawing/2014/main" xmlns="" id="{DA63C873-1EC0-7E46-9720-2BA645D2ED65}"/>
              </a:ext>
            </a:extLst>
          </p:cNvPr>
          <p:cNvSpPr>
            <a:spLocks noGrp="1"/>
          </p:cNvSpPr>
          <p:nvPr>
            <p:ph type="sldNum" sz="quarter" idx="12"/>
          </p:nvPr>
        </p:nvSpPr>
        <p:spPr/>
        <p:txBody>
          <a:bodyPr/>
          <a:lstStyle/>
          <a:p>
            <a:fld id="{04564065-3534-44A0-8222-2F5230E8AC4C}" type="slidenum">
              <a:rPr lang="en-CA" smtClean="0">
                <a:solidFill>
                  <a:prstClr val="black">
                    <a:tint val="75000"/>
                  </a:prstClr>
                </a:solidFill>
              </a:rPr>
              <a:pPr/>
              <a:t>9</a:t>
            </a:fld>
            <a:endParaRPr lang="en-CA" dirty="0">
              <a:solidFill>
                <a:prstClr val="black">
                  <a:tint val="75000"/>
                </a:prstClr>
              </a:solidFill>
            </a:endParaRPr>
          </a:p>
        </p:txBody>
      </p:sp>
      <p:sp>
        <p:nvSpPr>
          <p:cNvPr id="7" name="Date Placeholder 6">
            <a:extLst>
              <a:ext uri="{FF2B5EF4-FFF2-40B4-BE49-F238E27FC236}">
                <a16:creationId xmlns:a16="http://schemas.microsoft.com/office/drawing/2014/main" xmlns="" id="{3B3E71D5-F540-314F-A64B-791363B226EF}"/>
              </a:ext>
            </a:extLst>
          </p:cNvPr>
          <p:cNvSpPr>
            <a:spLocks noGrp="1"/>
          </p:cNvSpPr>
          <p:nvPr>
            <p:ph type="dt" sz="half" idx="10"/>
          </p:nvPr>
        </p:nvSpPr>
        <p:spPr/>
        <p:txBody>
          <a:bodyPr/>
          <a:lstStyle/>
          <a:p>
            <a:endParaRPr lang="en-CA" dirty="0">
              <a:solidFill>
                <a:prstClr val="black">
                  <a:tint val="75000"/>
                </a:prstClr>
              </a:solidFill>
            </a:endParaRPr>
          </a:p>
        </p:txBody>
      </p:sp>
    </p:spTree>
    <p:extLst>
      <p:ext uri="{BB962C8B-B14F-4D97-AF65-F5344CB8AC3E}">
        <p14:creationId xmlns:p14="http://schemas.microsoft.com/office/powerpoint/2010/main" val="2279096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53391</TotalTime>
  <Words>4775</Words>
  <Application>Microsoft Office PowerPoint</Application>
  <PresentationFormat>On-screen Show (4:3)</PresentationFormat>
  <Paragraphs>417</Paragraphs>
  <Slides>23</Slides>
  <Notes>23</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Times New Roman</vt:lpstr>
      <vt:lpstr>Office Theme</vt:lpstr>
      <vt:lpstr>1_Office Theme</vt:lpstr>
      <vt:lpstr>Acrobat Document</vt:lpstr>
      <vt:lpstr> The Road Map to Reporting Workplace Violence in Ontario School Boards: A Training Resource for Principals and Staff  This PowerPoint supports the use of the Road Map Training Resource in professional development.                2019    </vt:lpstr>
      <vt:lpstr>This PowerPoint supports the use of  the Road Map Training Resource</vt:lpstr>
      <vt:lpstr>The Road Map Training Resource: What’s in it?</vt:lpstr>
      <vt:lpstr>The Road Map: A practical tool</vt:lpstr>
      <vt:lpstr>INTRODUCTION</vt:lpstr>
      <vt:lpstr>ROLES, RESPONSIBILITIES, AND RIGHTS</vt:lpstr>
      <vt:lpstr>Principals and staff: supervisors and workers</vt:lpstr>
      <vt:lpstr>Examples of workplace responsibilities </vt:lpstr>
      <vt:lpstr>Workers’ three basic rights to health and safety (OHSA)   </vt:lpstr>
      <vt:lpstr>GETTING STARTED WITH THE ROAD MAP The Road Map sets out three reporting processes:</vt:lpstr>
      <vt:lpstr>Key questions about an incident</vt:lpstr>
      <vt:lpstr>More than one reporting process may be required</vt:lpstr>
      <vt:lpstr>Dual Reporting Requirement </vt:lpstr>
      <vt:lpstr>FOLLOWING THE ROAD MAP A look at each of the three sections, starting with the OHSA</vt:lpstr>
      <vt:lpstr>1. Reporting Workplace Violence Incidents (OHSA)</vt:lpstr>
      <vt:lpstr>2. Reporting Serious Student Incidents (Education Act)</vt:lpstr>
      <vt:lpstr>    Police -- notification if applicable Provincial Model for a Local Police/School Board Protocol (2015)    </vt:lpstr>
      <vt:lpstr>3. Reporting Workplace Injuries (WSIA) </vt:lpstr>
      <vt:lpstr>APPENDICES</vt:lpstr>
      <vt:lpstr>PowerPoint Presentation</vt:lpstr>
      <vt:lpstr>PowerPoint Presentation</vt:lpstr>
      <vt:lpstr>Excerpt from Appendix 3. Scenarios about reporting requirements Scenario 1</vt:lpstr>
      <vt:lpstr>RESOURCES</vt:lpstr>
    </vt:vector>
  </TitlesOfParts>
  <Company>ETFO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ETFO</dc:creator>
  <cp:lastModifiedBy>Kolacz, Oksana (EDU)</cp:lastModifiedBy>
  <cp:revision>620</cp:revision>
  <cp:lastPrinted>2018-07-11T18:08:23Z</cp:lastPrinted>
  <dcterms:created xsi:type="dcterms:W3CDTF">2014-03-15T12:22:53Z</dcterms:created>
  <dcterms:modified xsi:type="dcterms:W3CDTF">2019-04-12T20:17:22Z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Darlene.Zeleney@ontario.ca</vt:lpwstr>
  </property>
  <property fmtid="{D5CDD505-2E9C-101B-9397-08002B2CF9AE}" pid="5" name="MSIP_Label_034a106e-6316-442c-ad35-738afd673d2b_SetDate">
    <vt:lpwstr>2018-09-12T16:39:03.9551189Z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Extended_MSFT_Method">
    <vt:lpwstr>Automatic</vt:lpwstr>
  </property>
  <property fmtid="{D5CDD505-2E9C-101B-9397-08002B2CF9AE}" pid="9" name="Sensitivity">
    <vt:lpwstr>OPS - Unclassified Information</vt:lpwstr>
  </property>
</Properties>
</file>